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028" r:id="rId5"/>
  </p:sldMasterIdLst>
  <p:notesMasterIdLst>
    <p:notesMasterId r:id="rId37"/>
  </p:notesMasterIdLst>
  <p:handoutMasterIdLst>
    <p:handoutMasterId r:id="rId38"/>
  </p:handoutMasterIdLst>
  <p:sldIdLst>
    <p:sldId id="992" r:id="rId6"/>
    <p:sldId id="1028" r:id="rId7"/>
    <p:sldId id="1022" r:id="rId8"/>
    <p:sldId id="1030" r:id="rId9"/>
    <p:sldId id="1069" r:id="rId10"/>
    <p:sldId id="1040" r:id="rId11"/>
    <p:sldId id="1037" r:id="rId12"/>
    <p:sldId id="1038" r:id="rId13"/>
    <p:sldId id="996" r:id="rId14"/>
    <p:sldId id="1071" r:id="rId15"/>
    <p:sldId id="1016" r:id="rId16"/>
    <p:sldId id="1046" r:id="rId17"/>
    <p:sldId id="1063" r:id="rId18"/>
    <p:sldId id="1044" r:id="rId19"/>
    <p:sldId id="1064" r:id="rId20"/>
    <p:sldId id="1049" r:id="rId21"/>
    <p:sldId id="1047" r:id="rId22"/>
    <p:sldId id="1070" r:id="rId23"/>
    <p:sldId id="1073" r:id="rId24"/>
    <p:sldId id="1032" r:id="rId25"/>
    <p:sldId id="1074" r:id="rId26"/>
    <p:sldId id="1060" r:id="rId27"/>
    <p:sldId id="1061" r:id="rId28"/>
    <p:sldId id="1072" r:id="rId29"/>
    <p:sldId id="1062" r:id="rId30"/>
    <p:sldId id="1058" r:id="rId31"/>
    <p:sldId id="1051" r:id="rId32"/>
    <p:sldId id="1052" r:id="rId33"/>
    <p:sldId id="1053" r:id="rId34"/>
    <p:sldId id="1050" r:id="rId35"/>
    <p:sldId id="1029" r:id="rId36"/>
  </p:sldIdLst>
  <p:sldSz cx="9144000" cy="5143500" type="screen16x9"/>
  <p:notesSz cx="7010400" cy="9296400"/>
  <p:defaultTextStyle>
    <a:defPPr>
      <a:defRPr lang="en-US"/>
    </a:defPPr>
    <a:lvl1pPr algn="l" rtl="0" fontAlgn="base">
      <a:spcBef>
        <a:spcPct val="0"/>
      </a:spcBef>
      <a:spcAft>
        <a:spcPct val="0"/>
      </a:spcAft>
      <a:defRPr sz="1400" b="1" kern="1200">
        <a:solidFill>
          <a:srgbClr val="C1A04D"/>
        </a:solidFill>
        <a:latin typeface="Verdana" pitchFamily="34" charset="0"/>
        <a:ea typeface="+mn-ea"/>
        <a:cs typeface="+mn-cs"/>
      </a:defRPr>
    </a:lvl1pPr>
    <a:lvl2pPr marL="457200" algn="l" rtl="0" fontAlgn="base">
      <a:spcBef>
        <a:spcPct val="0"/>
      </a:spcBef>
      <a:spcAft>
        <a:spcPct val="0"/>
      </a:spcAft>
      <a:defRPr sz="1400" b="1" kern="1200">
        <a:solidFill>
          <a:srgbClr val="C1A04D"/>
        </a:solidFill>
        <a:latin typeface="Verdana" pitchFamily="34" charset="0"/>
        <a:ea typeface="+mn-ea"/>
        <a:cs typeface="+mn-cs"/>
      </a:defRPr>
    </a:lvl2pPr>
    <a:lvl3pPr marL="914400" algn="l" rtl="0" fontAlgn="base">
      <a:spcBef>
        <a:spcPct val="0"/>
      </a:spcBef>
      <a:spcAft>
        <a:spcPct val="0"/>
      </a:spcAft>
      <a:defRPr sz="1400" b="1" kern="1200">
        <a:solidFill>
          <a:srgbClr val="C1A04D"/>
        </a:solidFill>
        <a:latin typeface="Verdana" pitchFamily="34" charset="0"/>
        <a:ea typeface="+mn-ea"/>
        <a:cs typeface="+mn-cs"/>
      </a:defRPr>
    </a:lvl3pPr>
    <a:lvl4pPr marL="1371600" algn="l" rtl="0" fontAlgn="base">
      <a:spcBef>
        <a:spcPct val="0"/>
      </a:spcBef>
      <a:spcAft>
        <a:spcPct val="0"/>
      </a:spcAft>
      <a:defRPr sz="1400" b="1" kern="1200">
        <a:solidFill>
          <a:srgbClr val="C1A04D"/>
        </a:solidFill>
        <a:latin typeface="Verdana" pitchFamily="34" charset="0"/>
        <a:ea typeface="+mn-ea"/>
        <a:cs typeface="+mn-cs"/>
      </a:defRPr>
    </a:lvl4pPr>
    <a:lvl5pPr marL="1828800" algn="l" rtl="0" fontAlgn="base">
      <a:spcBef>
        <a:spcPct val="0"/>
      </a:spcBef>
      <a:spcAft>
        <a:spcPct val="0"/>
      </a:spcAft>
      <a:defRPr sz="1400" b="1" kern="1200">
        <a:solidFill>
          <a:srgbClr val="C1A04D"/>
        </a:solidFill>
        <a:latin typeface="Verdana" pitchFamily="34" charset="0"/>
        <a:ea typeface="+mn-ea"/>
        <a:cs typeface="+mn-cs"/>
      </a:defRPr>
    </a:lvl5pPr>
    <a:lvl6pPr marL="2286000" algn="l" defTabSz="914400" rtl="0" eaLnBrk="1" latinLnBrk="0" hangingPunct="1">
      <a:defRPr sz="1400" b="1" kern="1200">
        <a:solidFill>
          <a:srgbClr val="C1A04D"/>
        </a:solidFill>
        <a:latin typeface="Verdana" pitchFamily="34" charset="0"/>
        <a:ea typeface="+mn-ea"/>
        <a:cs typeface="+mn-cs"/>
      </a:defRPr>
    </a:lvl6pPr>
    <a:lvl7pPr marL="2743200" algn="l" defTabSz="914400" rtl="0" eaLnBrk="1" latinLnBrk="0" hangingPunct="1">
      <a:defRPr sz="1400" b="1" kern="1200">
        <a:solidFill>
          <a:srgbClr val="C1A04D"/>
        </a:solidFill>
        <a:latin typeface="Verdana" pitchFamily="34" charset="0"/>
        <a:ea typeface="+mn-ea"/>
        <a:cs typeface="+mn-cs"/>
      </a:defRPr>
    </a:lvl7pPr>
    <a:lvl8pPr marL="3200400" algn="l" defTabSz="914400" rtl="0" eaLnBrk="1" latinLnBrk="0" hangingPunct="1">
      <a:defRPr sz="1400" b="1" kern="1200">
        <a:solidFill>
          <a:srgbClr val="C1A04D"/>
        </a:solidFill>
        <a:latin typeface="Verdana" pitchFamily="34" charset="0"/>
        <a:ea typeface="+mn-ea"/>
        <a:cs typeface="+mn-cs"/>
      </a:defRPr>
    </a:lvl8pPr>
    <a:lvl9pPr marL="3657600" algn="l" defTabSz="914400" rtl="0" eaLnBrk="1" latinLnBrk="0" hangingPunct="1">
      <a:defRPr sz="1400" b="1" kern="1200">
        <a:solidFill>
          <a:srgbClr val="C1A04D"/>
        </a:solidFill>
        <a:latin typeface="Verdana" pitchFamily="34" charset="0"/>
        <a:ea typeface="+mn-ea"/>
        <a:cs typeface="+mn-cs"/>
      </a:defRPr>
    </a:lvl9pPr>
  </p:defaultTextStyle>
  <p:extLst>
    <p:ext uri="{EFAFB233-063F-42B5-8137-9DF3F51BA10A}">
      <p15:sldGuideLst xmlns:p15="http://schemas.microsoft.com/office/powerpoint/2012/main">
        <p15:guide id="1" orient="horz" pos="3239">
          <p15:clr>
            <a:srgbClr val="A4A3A4"/>
          </p15:clr>
        </p15:guide>
        <p15:guide id="2" orient="horz" pos="2386">
          <p15:clr>
            <a:srgbClr val="A4A3A4"/>
          </p15:clr>
        </p15:guide>
        <p15:guide id="3" orient="horz" pos="752">
          <p15:clr>
            <a:srgbClr val="A4A3A4"/>
          </p15:clr>
        </p15:guide>
        <p15:guide id="4" orient="horz" pos="3168">
          <p15:clr>
            <a:srgbClr val="A4A3A4"/>
          </p15:clr>
        </p15:guide>
        <p15:guide id="5" orient="horz" pos="2130">
          <p15:clr>
            <a:srgbClr val="A4A3A4"/>
          </p15:clr>
        </p15:guide>
        <p15:guide id="6" pos="4309">
          <p15:clr>
            <a:srgbClr val="A4A3A4"/>
          </p15:clr>
        </p15:guide>
        <p15:guide id="7" pos="113">
          <p15:clr>
            <a:srgbClr val="A4A3A4"/>
          </p15:clr>
        </p15:guide>
        <p15:guide id="8" pos="4967">
          <p15:clr>
            <a:srgbClr val="A4A3A4"/>
          </p15:clr>
        </p15:guide>
        <p15:guide id="9" pos="363">
          <p15:clr>
            <a:srgbClr val="A4A3A4"/>
          </p15:clr>
        </p15:guide>
        <p15:guide id="10" pos="564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7A1F"/>
    <a:srgbClr val="FF8C3A"/>
    <a:srgbClr val="69992E"/>
    <a:srgbClr val="336699"/>
    <a:srgbClr val="339933"/>
    <a:srgbClr val="013D5F"/>
    <a:srgbClr val="6A5624"/>
    <a:srgbClr val="00365B"/>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6" autoAdjust="0"/>
    <p:restoredTop sz="66373" autoAdjust="0"/>
  </p:normalViewPr>
  <p:slideViewPr>
    <p:cSldViewPr>
      <p:cViewPr varScale="1">
        <p:scale>
          <a:sx n="63" d="100"/>
          <a:sy n="63" d="100"/>
        </p:scale>
        <p:origin x="1440" y="52"/>
      </p:cViewPr>
      <p:guideLst>
        <p:guide orient="horz" pos="3239"/>
        <p:guide orient="horz" pos="2386"/>
        <p:guide orient="horz" pos="752"/>
        <p:guide orient="horz" pos="3168"/>
        <p:guide orient="horz" pos="2130"/>
        <p:guide pos="4309"/>
        <p:guide pos="113"/>
        <p:guide pos="4967"/>
        <p:guide pos="363"/>
        <p:guide pos="5647"/>
      </p:guideLst>
    </p:cSldViewPr>
  </p:slideViewPr>
  <p:outlineViewPr>
    <p:cViewPr>
      <p:scale>
        <a:sx n="33" d="100"/>
        <a:sy n="33" d="100"/>
      </p:scale>
      <p:origin x="0" y="1184"/>
    </p:cViewPr>
  </p:outlineViewPr>
  <p:notesTextViewPr>
    <p:cViewPr>
      <p:scale>
        <a:sx n="100" d="100"/>
        <a:sy n="100" d="100"/>
      </p:scale>
      <p:origin x="0" y="0"/>
    </p:cViewPr>
  </p:notesTextViewPr>
  <p:sorterViewPr>
    <p:cViewPr>
      <p:scale>
        <a:sx n="98" d="100"/>
        <a:sy n="98" d="100"/>
      </p:scale>
      <p:origin x="0" y="0"/>
    </p:cViewPr>
  </p:sorterViewPr>
  <p:notesViewPr>
    <p:cSldViewPr>
      <p:cViewPr>
        <p:scale>
          <a:sx n="100" d="100"/>
          <a:sy n="100" d="100"/>
        </p:scale>
        <p:origin x="-3408" y="84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agle.usaa.com\usaa\cao\Enterprise_Security\_Operations\Cyber%20Security%20Risk%20Index\SRI%20Worksheet%20-%2020140925.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eagle.usaa.com\usaa\ebo\CTOC\_Presentations\Weekly%20Briefing\Metrics\Weekly%20Briefing%20Metrics%20-%20Cyber%20Kill%20Chai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2"/>
          <c:tx>
            <c:strRef>
              <c:f>'Monthly SRI Charts'!$C$9</c:f>
              <c:strCache>
                <c:ptCount val="1"/>
                <c:pt idx="0">
                  <c:v>% of Baseline</c:v>
                </c:pt>
              </c:strCache>
            </c:strRef>
          </c:tx>
          <c:marker>
            <c:symbol val="none"/>
          </c:marker>
          <c:cat>
            <c:numRef>
              <c:f>'Monthly SRI Charts'!$D$4:$K$4</c:f>
              <c:numCache>
                <c:formatCode>[$-409]mmm\-yy;@</c:formatCode>
                <c:ptCount val="8"/>
                <c:pt idx="0">
                  <c:v>41640</c:v>
                </c:pt>
                <c:pt idx="1">
                  <c:v>41671</c:v>
                </c:pt>
                <c:pt idx="2">
                  <c:v>41699</c:v>
                </c:pt>
                <c:pt idx="3">
                  <c:v>41730</c:v>
                </c:pt>
                <c:pt idx="4">
                  <c:v>41760</c:v>
                </c:pt>
                <c:pt idx="5">
                  <c:v>41791</c:v>
                </c:pt>
                <c:pt idx="6">
                  <c:v>41821</c:v>
                </c:pt>
                <c:pt idx="7">
                  <c:v>41852</c:v>
                </c:pt>
              </c:numCache>
            </c:numRef>
          </c:cat>
          <c:val>
            <c:numRef>
              <c:f>'Monthly SRI Charts'!$D$9:$K$9</c:f>
              <c:numCache>
                <c:formatCode>0%</c:formatCode>
                <c:ptCount val="8"/>
                <c:pt idx="0">
                  <c:v>-0.125</c:v>
                </c:pt>
                <c:pt idx="1">
                  <c:v>6.2499999999999903E-2</c:v>
                </c:pt>
                <c:pt idx="2">
                  <c:v>0.25</c:v>
                </c:pt>
                <c:pt idx="3">
                  <c:v>0.1875</c:v>
                </c:pt>
                <c:pt idx="4">
                  <c:v>-1.8749999999999999E-2</c:v>
                </c:pt>
                <c:pt idx="5">
                  <c:v>-5.6250000000000001E-2</c:v>
                </c:pt>
                <c:pt idx="6">
                  <c:v>0.26874999999999999</c:v>
                </c:pt>
                <c:pt idx="7">
                  <c:v>6.8749999999999895E-2</c:v>
                </c:pt>
              </c:numCache>
            </c:numRef>
          </c:val>
          <c:smooth val="0"/>
        </c:ser>
        <c:dLbls>
          <c:showLegendKey val="0"/>
          <c:showVal val="0"/>
          <c:showCatName val="0"/>
          <c:showSerName val="0"/>
          <c:showPercent val="0"/>
          <c:showBubbleSize val="0"/>
        </c:dLbls>
        <c:marker val="1"/>
        <c:smooth val="0"/>
        <c:axId val="291264784"/>
        <c:axId val="291259688"/>
      </c:lineChart>
      <c:lineChart>
        <c:grouping val="standard"/>
        <c:varyColors val="0"/>
        <c:ser>
          <c:idx val="2"/>
          <c:order val="0"/>
          <c:tx>
            <c:strRef>
              <c:f>'Monthly SRI Charts'!$C$7</c:f>
              <c:strCache>
                <c:ptCount val="1"/>
                <c:pt idx="0">
                  <c:v>Appetite</c:v>
                </c:pt>
              </c:strCache>
            </c:strRef>
          </c:tx>
          <c:spPr>
            <a:ln>
              <a:solidFill>
                <a:srgbClr val="720C27"/>
              </a:solidFill>
              <a:prstDash val="sysDash"/>
            </a:ln>
          </c:spPr>
          <c:marker>
            <c:symbol val="none"/>
          </c:marker>
          <c:cat>
            <c:numRef>
              <c:f>'Monthly SRI Charts'!$D$4:$K$4</c:f>
              <c:numCache>
                <c:formatCode>[$-409]mmm\-yy;@</c:formatCode>
                <c:ptCount val="8"/>
                <c:pt idx="0">
                  <c:v>41640</c:v>
                </c:pt>
                <c:pt idx="1">
                  <c:v>41671</c:v>
                </c:pt>
                <c:pt idx="2">
                  <c:v>41699</c:v>
                </c:pt>
                <c:pt idx="3">
                  <c:v>41730</c:v>
                </c:pt>
                <c:pt idx="4">
                  <c:v>41760</c:v>
                </c:pt>
                <c:pt idx="5">
                  <c:v>41791</c:v>
                </c:pt>
                <c:pt idx="6">
                  <c:v>41821</c:v>
                </c:pt>
                <c:pt idx="7">
                  <c:v>41852</c:v>
                </c:pt>
              </c:numCache>
            </c:numRef>
          </c:cat>
          <c:val>
            <c:numRef>
              <c:f>'Monthly SRI Charts'!$D$7:$K$7</c:f>
              <c:numCache>
                <c:formatCode>0%</c:formatCode>
                <c:ptCount val="8"/>
                <c:pt idx="0">
                  <c:v>0.35</c:v>
                </c:pt>
                <c:pt idx="1">
                  <c:v>0.35</c:v>
                </c:pt>
                <c:pt idx="2">
                  <c:v>0.35</c:v>
                </c:pt>
                <c:pt idx="3">
                  <c:v>0.35</c:v>
                </c:pt>
                <c:pt idx="4">
                  <c:v>0.35</c:v>
                </c:pt>
                <c:pt idx="5">
                  <c:v>0.35</c:v>
                </c:pt>
                <c:pt idx="6">
                  <c:v>0.35</c:v>
                </c:pt>
                <c:pt idx="7">
                  <c:v>0.35</c:v>
                </c:pt>
              </c:numCache>
            </c:numRef>
          </c:val>
          <c:smooth val="0"/>
        </c:ser>
        <c:ser>
          <c:idx val="1"/>
          <c:order val="1"/>
          <c:tx>
            <c:strRef>
              <c:f>'Monthly SRI Charts'!$C$6</c:f>
              <c:strCache>
                <c:ptCount val="1"/>
                <c:pt idx="0">
                  <c:v>Trigger</c:v>
                </c:pt>
              </c:strCache>
            </c:strRef>
          </c:tx>
          <c:spPr>
            <a:ln>
              <a:solidFill>
                <a:srgbClr val="C1A04D"/>
              </a:solidFill>
              <a:prstDash val="sysDash"/>
            </a:ln>
          </c:spPr>
          <c:marker>
            <c:symbol val="none"/>
          </c:marker>
          <c:cat>
            <c:numRef>
              <c:f>'Monthly SRI Charts'!$D$4:$K$4</c:f>
              <c:numCache>
                <c:formatCode>[$-409]mmm\-yy;@</c:formatCode>
                <c:ptCount val="8"/>
                <c:pt idx="0">
                  <c:v>41640</c:v>
                </c:pt>
                <c:pt idx="1">
                  <c:v>41671</c:v>
                </c:pt>
                <c:pt idx="2">
                  <c:v>41699</c:v>
                </c:pt>
                <c:pt idx="3">
                  <c:v>41730</c:v>
                </c:pt>
                <c:pt idx="4">
                  <c:v>41760</c:v>
                </c:pt>
                <c:pt idx="5">
                  <c:v>41791</c:v>
                </c:pt>
                <c:pt idx="6">
                  <c:v>41821</c:v>
                </c:pt>
                <c:pt idx="7">
                  <c:v>41852</c:v>
                </c:pt>
              </c:numCache>
            </c:numRef>
          </c:cat>
          <c:val>
            <c:numRef>
              <c:f>'Monthly SRI Charts'!$D$6:$K$6</c:f>
              <c:numCache>
                <c:formatCode>0%</c:formatCode>
                <c:ptCount val="8"/>
                <c:pt idx="0">
                  <c:v>0.25</c:v>
                </c:pt>
                <c:pt idx="1">
                  <c:v>0.25</c:v>
                </c:pt>
                <c:pt idx="2">
                  <c:v>0.25</c:v>
                </c:pt>
                <c:pt idx="3">
                  <c:v>0.25</c:v>
                </c:pt>
                <c:pt idx="4">
                  <c:v>0.25</c:v>
                </c:pt>
                <c:pt idx="5">
                  <c:v>0.25</c:v>
                </c:pt>
                <c:pt idx="6">
                  <c:v>0.25</c:v>
                </c:pt>
                <c:pt idx="7">
                  <c:v>0.25</c:v>
                </c:pt>
              </c:numCache>
            </c:numRef>
          </c:val>
          <c:smooth val="0"/>
        </c:ser>
        <c:dLbls>
          <c:showLegendKey val="0"/>
          <c:showVal val="0"/>
          <c:showCatName val="0"/>
          <c:showSerName val="0"/>
          <c:showPercent val="0"/>
          <c:showBubbleSize val="0"/>
        </c:dLbls>
        <c:marker val="1"/>
        <c:smooth val="0"/>
        <c:axId val="291264000"/>
        <c:axId val="291262432"/>
      </c:lineChart>
      <c:dateAx>
        <c:axId val="291264784"/>
        <c:scaling>
          <c:orientation val="minMax"/>
        </c:scaling>
        <c:delete val="0"/>
        <c:axPos val="b"/>
        <c:numFmt formatCode="[$-409]mmm\-yy;@" sourceLinked="1"/>
        <c:majorTickMark val="out"/>
        <c:minorTickMark val="none"/>
        <c:tickLblPos val="low"/>
        <c:spPr>
          <a:ln w="12700"/>
        </c:spPr>
        <c:txPr>
          <a:bodyPr/>
          <a:lstStyle/>
          <a:p>
            <a:pPr>
              <a:defRPr sz="900"/>
            </a:pPr>
            <a:endParaRPr lang="en-US"/>
          </a:p>
        </c:txPr>
        <c:crossAx val="291259688"/>
        <c:crosses val="autoZero"/>
        <c:auto val="1"/>
        <c:lblOffset val="0"/>
        <c:baseTimeUnit val="months"/>
      </c:dateAx>
      <c:valAx>
        <c:axId val="291259688"/>
        <c:scaling>
          <c:orientation val="minMax"/>
          <c:max val="0.45"/>
          <c:min val="-0.45"/>
        </c:scaling>
        <c:delete val="0"/>
        <c:axPos val="l"/>
        <c:numFmt formatCode="0%" sourceLinked="1"/>
        <c:majorTickMark val="out"/>
        <c:minorTickMark val="none"/>
        <c:tickLblPos val="nextTo"/>
        <c:txPr>
          <a:bodyPr/>
          <a:lstStyle/>
          <a:p>
            <a:pPr>
              <a:defRPr sz="900"/>
            </a:pPr>
            <a:endParaRPr lang="en-US"/>
          </a:p>
        </c:txPr>
        <c:crossAx val="291264784"/>
        <c:crosses val="autoZero"/>
        <c:crossBetween val="between"/>
        <c:majorUnit val="0.1"/>
      </c:valAx>
      <c:valAx>
        <c:axId val="291262432"/>
        <c:scaling>
          <c:orientation val="minMax"/>
        </c:scaling>
        <c:delete val="1"/>
        <c:axPos val="r"/>
        <c:numFmt formatCode="0%" sourceLinked="1"/>
        <c:majorTickMark val="out"/>
        <c:minorTickMark val="none"/>
        <c:tickLblPos val="none"/>
        <c:crossAx val="291264000"/>
        <c:crosses val="max"/>
        <c:crossBetween val="between"/>
      </c:valAx>
      <c:dateAx>
        <c:axId val="291264000"/>
        <c:scaling>
          <c:orientation val="minMax"/>
        </c:scaling>
        <c:delete val="1"/>
        <c:axPos val="b"/>
        <c:numFmt formatCode="[$-409]mmm\-yy;@" sourceLinked="1"/>
        <c:majorTickMark val="out"/>
        <c:minorTickMark val="none"/>
        <c:tickLblPos val="none"/>
        <c:crossAx val="291262432"/>
        <c:crosses val="autoZero"/>
        <c:auto val="1"/>
        <c:lblOffset val="100"/>
        <c:baseTimeUnit val="months"/>
      </c:dateAx>
      <c:spPr>
        <a:solidFill>
          <a:sysClr val="window" lastClr="FFFFFF">
            <a:lumMod val="95000"/>
          </a:sysClr>
        </a:solidFill>
      </c:spPr>
    </c:plotArea>
    <c:legend>
      <c:legendPos val="t"/>
      <c:overlay val="0"/>
    </c:legend>
    <c:plotVisOnly val="1"/>
    <c:dispBlanksAs val="gap"/>
    <c:showDLblsOverMax val="0"/>
  </c:chart>
  <c:spPr>
    <a:solidFill>
      <a:schemeClr val="bg1">
        <a:lumMod val="95000"/>
      </a:schemeClr>
    </a:solidFill>
    <a:ln w="19050"/>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638583236002597E-2"/>
          <c:y val="4.88790222808052E-2"/>
          <c:w val="0.896924383742289"/>
          <c:h val="0.76251575381271097"/>
        </c:manualLayout>
      </c:layout>
      <c:barChart>
        <c:barDir val="col"/>
        <c:grouping val="stacked"/>
        <c:varyColors val="0"/>
        <c:ser>
          <c:idx val="0"/>
          <c:order val="0"/>
          <c:spPr>
            <a:solidFill>
              <a:srgbClr val="720C27"/>
            </a:solidFill>
            <a:effectLst>
              <a:outerShdw blurRad="50800" dist="38100" dir="2700000" algn="tl" rotWithShape="0">
                <a:prstClr val="black">
                  <a:alpha val="40000"/>
                </a:prstClr>
              </a:outerShdw>
            </a:effectLst>
            <a:scene3d>
              <a:camera prst="orthographicFront"/>
              <a:lightRig rig="threePt" dir="t"/>
            </a:scene3d>
            <a:sp3d prstMaterial="dkEdge">
              <a:bevelT w="63500" h="38100"/>
            </a:sp3d>
          </c:spPr>
          <c:invertIfNegative val="0"/>
          <c:cat>
            <c:strRef>
              <c:f>'Weekly - 9'!$A$2:$A$10</c:f>
              <c:strCache>
                <c:ptCount val="9"/>
                <c:pt idx="0">
                  <c:v>05/20/14</c:v>
                </c:pt>
                <c:pt idx="1">
                  <c:v>5/27/2014</c:v>
                </c:pt>
                <c:pt idx="2">
                  <c:v>6/3/2014</c:v>
                </c:pt>
                <c:pt idx="3">
                  <c:v>6/9/2014</c:v>
                </c:pt>
                <c:pt idx="4">
                  <c:v>6/17/2014</c:v>
                </c:pt>
                <c:pt idx="5">
                  <c:v>6/23/2014</c:v>
                </c:pt>
                <c:pt idx="6">
                  <c:v>6/30/2014</c:v>
                </c:pt>
                <c:pt idx="7">
                  <c:v>7/7/2014</c:v>
                </c:pt>
                <c:pt idx="8">
                  <c:v>7/14/2014</c:v>
                </c:pt>
              </c:strCache>
            </c:strRef>
          </c:cat>
          <c:val>
            <c:numRef>
              <c:f>'Weekly - 9'!$B$2:$B$10</c:f>
              <c:numCache>
                <c:formatCode>General</c:formatCode>
                <c:ptCount val="9"/>
                <c:pt idx="0">
                  <c:v>36</c:v>
                </c:pt>
                <c:pt idx="1">
                  <c:v>25</c:v>
                </c:pt>
                <c:pt idx="2">
                  <c:v>67</c:v>
                </c:pt>
                <c:pt idx="3">
                  <c:v>29</c:v>
                </c:pt>
                <c:pt idx="4">
                  <c:v>18</c:v>
                </c:pt>
                <c:pt idx="5">
                  <c:v>7</c:v>
                </c:pt>
                <c:pt idx="6">
                  <c:v>7</c:v>
                </c:pt>
                <c:pt idx="7">
                  <c:v>6</c:v>
                </c:pt>
                <c:pt idx="8">
                  <c:v>58</c:v>
                </c:pt>
              </c:numCache>
            </c:numRef>
          </c:val>
        </c:ser>
        <c:ser>
          <c:idx val="1"/>
          <c:order val="1"/>
          <c:spPr>
            <a:solidFill>
              <a:srgbClr val="A74E15"/>
            </a:solidFill>
            <a:effectLst>
              <a:outerShdw blurRad="50800" dist="38100" dir="2700000" algn="tl" rotWithShape="0">
                <a:prstClr val="black">
                  <a:alpha val="40000"/>
                </a:prstClr>
              </a:outerShdw>
            </a:effectLst>
            <a:scene3d>
              <a:camera prst="orthographicFront"/>
              <a:lightRig rig="threePt" dir="t"/>
            </a:scene3d>
            <a:sp3d prstMaterial="dkEdge">
              <a:bevelT w="63500" h="38100"/>
            </a:sp3d>
          </c:spPr>
          <c:invertIfNegative val="0"/>
          <c:cat>
            <c:strRef>
              <c:f>'Weekly - 9'!$A$2:$A$10</c:f>
              <c:strCache>
                <c:ptCount val="9"/>
                <c:pt idx="0">
                  <c:v>05/20/14</c:v>
                </c:pt>
                <c:pt idx="1">
                  <c:v>5/27/2014</c:v>
                </c:pt>
                <c:pt idx="2">
                  <c:v>6/3/2014</c:v>
                </c:pt>
                <c:pt idx="3">
                  <c:v>6/9/2014</c:v>
                </c:pt>
                <c:pt idx="4">
                  <c:v>6/17/2014</c:v>
                </c:pt>
                <c:pt idx="5">
                  <c:v>6/23/2014</c:v>
                </c:pt>
                <c:pt idx="6">
                  <c:v>6/30/2014</c:v>
                </c:pt>
                <c:pt idx="7">
                  <c:v>7/7/2014</c:v>
                </c:pt>
                <c:pt idx="8">
                  <c:v>7/14/2014</c:v>
                </c:pt>
              </c:strCache>
            </c:strRef>
          </c:cat>
          <c:val>
            <c:numRef>
              <c:f>'Weekly - 9'!$C$2:$C$10</c:f>
              <c:numCache>
                <c:formatCode>General</c:formatCode>
                <c:ptCount val="9"/>
                <c:pt idx="0">
                  <c:v>10</c:v>
                </c:pt>
                <c:pt idx="1">
                  <c:v>8</c:v>
                </c:pt>
                <c:pt idx="2">
                  <c:v>6</c:v>
                </c:pt>
                <c:pt idx="3">
                  <c:v>1</c:v>
                </c:pt>
                <c:pt idx="4">
                  <c:v>85</c:v>
                </c:pt>
                <c:pt idx="5">
                  <c:v>273</c:v>
                </c:pt>
                <c:pt idx="6">
                  <c:v>83</c:v>
                </c:pt>
                <c:pt idx="7">
                  <c:v>2</c:v>
                </c:pt>
                <c:pt idx="8">
                  <c:v>13</c:v>
                </c:pt>
              </c:numCache>
            </c:numRef>
          </c:val>
        </c:ser>
        <c:ser>
          <c:idx val="2"/>
          <c:order val="2"/>
          <c:spPr>
            <a:solidFill>
              <a:srgbClr val="FF9900"/>
            </a:solidFill>
            <a:effectLst>
              <a:outerShdw blurRad="50800" dist="38100" dir="2700000" algn="tl" rotWithShape="0">
                <a:prstClr val="black">
                  <a:alpha val="40000"/>
                </a:prstClr>
              </a:outerShdw>
            </a:effectLst>
            <a:scene3d>
              <a:camera prst="orthographicFront"/>
              <a:lightRig rig="threePt" dir="t"/>
            </a:scene3d>
            <a:sp3d prstMaterial="dkEdge">
              <a:bevelT w="63500" h="38100"/>
            </a:sp3d>
          </c:spPr>
          <c:invertIfNegative val="0"/>
          <c:cat>
            <c:strRef>
              <c:f>'Weekly - 9'!$A$2:$A$10</c:f>
              <c:strCache>
                <c:ptCount val="9"/>
                <c:pt idx="0">
                  <c:v>05/20/14</c:v>
                </c:pt>
                <c:pt idx="1">
                  <c:v>5/27/2014</c:v>
                </c:pt>
                <c:pt idx="2">
                  <c:v>6/3/2014</c:v>
                </c:pt>
                <c:pt idx="3">
                  <c:v>6/9/2014</c:v>
                </c:pt>
                <c:pt idx="4">
                  <c:v>6/17/2014</c:v>
                </c:pt>
                <c:pt idx="5">
                  <c:v>6/23/2014</c:v>
                </c:pt>
                <c:pt idx="6">
                  <c:v>6/30/2014</c:v>
                </c:pt>
                <c:pt idx="7">
                  <c:v>7/7/2014</c:v>
                </c:pt>
                <c:pt idx="8">
                  <c:v>7/14/2014</c:v>
                </c:pt>
              </c:strCache>
            </c:strRef>
          </c:cat>
          <c:val>
            <c:numRef>
              <c:f>'Weekly - 9'!$D$2:$D$10</c:f>
              <c:numCache>
                <c:formatCode>General</c:formatCode>
                <c:ptCount val="9"/>
                <c:pt idx="0">
                  <c:v>92</c:v>
                </c:pt>
                <c:pt idx="1">
                  <c:v>71</c:v>
                </c:pt>
                <c:pt idx="2">
                  <c:v>132</c:v>
                </c:pt>
                <c:pt idx="3">
                  <c:v>81</c:v>
                </c:pt>
                <c:pt idx="4">
                  <c:v>120</c:v>
                </c:pt>
                <c:pt idx="5">
                  <c:v>36</c:v>
                </c:pt>
                <c:pt idx="6">
                  <c:v>19</c:v>
                </c:pt>
                <c:pt idx="7">
                  <c:v>14</c:v>
                </c:pt>
                <c:pt idx="8">
                  <c:v>12</c:v>
                </c:pt>
              </c:numCache>
            </c:numRef>
          </c:val>
        </c:ser>
        <c:ser>
          <c:idx val="3"/>
          <c:order val="3"/>
          <c:spPr>
            <a:solidFill>
              <a:srgbClr val="808A54"/>
            </a:solidFill>
            <a:effectLst>
              <a:outerShdw blurRad="50800" dist="38100" dir="2700000" algn="tl" rotWithShape="0">
                <a:prstClr val="black">
                  <a:alpha val="40000"/>
                </a:prstClr>
              </a:outerShdw>
            </a:effectLst>
            <a:scene3d>
              <a:camera prst="orthographicFront"/>
              <a:lightRig rig="threePt" dir="t"/>
            </a:scene3d>
            <a:sp3d prstMaterial="dkEdge">
              <a:bevelT w="63500" h="38100"/>
            </a:sp3d>
          </c:spPr>
          <c:invertIfNegative val="0"/>
          <c:cat>
            <c:strRef>
              <c:f>'Weekly - 9'!$A$2:$A$10</c:f>
              <c:strCache>
                <c:ptCount val="9"/>
                <c:pt idx="0">
                  <c:v>05/20/14</c:v>
                </c:pt>
                <c:pt idx="1">
                  <c:v>5/27/2014</c:v>
                </c:pt>
                <c:pt idx="2">
                  <c:v>6/3/2014</c:v>
                </c:pt>
                <c:pt idx="3">
                  <c:v>6/9/2014</c:v>
                </c:pt>
                <c:pt idx="4">
                  <c:v>6/17/2014</c:v>
                </c:pt>
                <c:pt idx="5">
                  <c:v>6/23/2014</c:v>
                </c:pt>
                <c:pt idx="6">
                  <c:v>6/30/2014</c:v>
                </c:pt>
                <c:pt idx="7">
                  <c:v>7/7/2014</c:v>
                </c:pt>
                <c:pt idx="8">
                  <c:v>7/14/2014</c:v>
                </c:pt>
              </c:strCache>
            </c:strRef>
          </c:cat>
          <c:val>
            <c:numRef>
              <c:f>'Weekly - 9'!$E$2:$E$10</c:f>
              <c:numCache>
                <c:formatCode>General</c:formatCode>
                <c:ptCount val="9"/>
                <c:pt idx="0">
                  <c:v>6</c:v>
                </c:pt>
                <c:pt idx="1">
                  <c:v>137</c:v>
                </c:pt>
                <c:pt idx="2">
                  <c:v>13</c:v>
                </c:pt>
                <c:pt idx="3">
                  <c:v>3</c:v>
                </c:pt>
                <c:pt idx="4">
                  <c:v>1</c:v>
                </c:pt>
                <c:pt idx="5">
                  <c:v>15</c:v>
                </c:pt>
                <c:pt idx="6">
                  <c:v>2</c:v>
                </c:pt>
                <c:pt idx="7">
                  <c:v>1</c:v>
                </c:pt>
                <c:pt idx="8">
                  <c:v>2</c:v>
                </c:pt>
              </c:numCache>
            </c:numRef>
          </c:val>
        </c:ser>
        <c:ser>
          <c:idx val="4"/>
          <c:order val="4"/>
          <c:spPr>
            <a:solidFill>
              <a:srgbClr val="53768B"/>
            </a:solidFill>
            <a:effectLst>
              <a:outerShdw blurRad="50800" dist="38100" dir="2700000" algn="tl" rotWithShape="0">
                <a:prstClr val="black">
                  <a:alpha val="40000"/>
                </a:prstClr>
              </a:outerShdw>
            </a:effectLst>
            <a:scene3d>
              <a:camera prst="orthographicFront"/>
              <a:lightRig rig="threePt" dir="t"/>
            </a:scene3d>
            <a:sp3d prstMaterial="dkEdge">
              <a:bevelT w="63500" h="38100"/>
            </a:sp3d>
          </c:spPr>
          <c:invertIfNegative val="0"/>
          <c:cat>
            <c:strRef>
              <c:f>'Weekly - 9'!$A$2:$A$10</c:f>
              <c:strCache>
                <c:ptCount val="9"/>
                <c:pt idx="0">
                  <c:v>05/20/14</c:v>
                </c:pt>
                <c:pt idx="1">
                  <c:v>5/27/2014</c:v>
                </c:pt>
                <c:pt idx="2">
                  <c:v>6/3/2014</c:v>
                </c:pt>
                <c:pt idx="3">
                  <c:v>6/9/2014</c:v>
                </c:pt>
                <c:pt idx="4">
                  <c:v>6/17/2014</c:v>
                </c:pt>
                <c:pt idx="5">
                  <c:v>6/23/2014</c:v>
                </c:pt>
                <c:pt idx="6">
                  <c:v>6/30/2014</c:v>
                </c:pt>
                <c:pt idx="7">
                  <c:v>7/7/2014</c:v>
                </c:pt>
                <c:pt idx="8">
                  <c:v>7/14/2014</c:v>
                </c:pt>
              </c:strCache>
            </c:strRef>
          </c:cat>
          <c:val>
            <c:numRef>
              <c:f>'Weekly - 9'!$F$2:$F$10</c:f>
              <c:numCache>
                <c:formatCode>General</c:formatCode>
                <c:ptCount val="9"/>
                <c:pt idx="0">
                  <c:v>1</c:v>
                </c:pt>
                <c:pt idx="1">
                  <c:v>12</c:v>
                </c:pt>
                <c:pt idx="2">
                  <c:v>31</c:v>
                </c:pt>
                <c:pt idx="3">
                  <c:v>40</c:v>
                </c:pt>
                <c:pt idx="4">
                  <c:v>47</c:v>
                </c:pt>
                <c:pt idx="5">
                  <c:v>32</c:v>
                </c:pt>
                <c:pt idx="6">
                  <c:v>34</c:v>
                </c:pt>
                <c:pt idx="7">
                  <c:v>29</c:v>
                </c:pt>
                <c:pt idx="8">
                  <c:v>39</c:v>
                </c:pt>
              </c:numCache>
            </c:numRef>
          </c:val>
        </c:ser>
        <c:ser>
          <c:idx val="5"/>
          <c:order val="5"/>
          <c:spPr>
            <a:solidFill>
              <a:srgbClr val="52558C"/>
            </a:solidFill>
            <a:effectLst>
              <a:outerShdw blurRad="50800" dist="38100" dir="2700000" algn="tl" rotWithShape="0">
                <a:prstClr val="black">
                  <a:alpha val="40000"/>
                </a:prstClr>
              </a:outerShdw>
            </a:effectLst>
            <a:scene3d>
              <a:camera prst="orthographicFront"/>
              <a:lightRig rig="threePt" dir="t"/>
            </a:scene3d>
            <a:sp3d prstMaterial="dkEdge">
              <a:bevelT w="63500" h="38100"/>
            </a:sp3d>
          </c:spPr>
          <c:invertIfNegative val="0"/>
          <c:cat>
            <c:strRef>
              <c:f>'Weekly - 9'!$A$2:$A$10</c:f>
              <c:strCache>
                <c:ptCount val="9"/>
                <c:pt idx="0">
                  <c:v>05/20/14</c:v>
                </c:pt>
                <c:pt idx="1">
                  <c:v>5/27/2014</c:v>
                </c:pt>
                <c:pt idx="2">
                  <c:v>6/3/2014</c:v>
                </c:pt>
                <c:pt idx="3">
                  <c:v>6/9/2014</c:v>
                </c:pt>
                <c:pt idx="4">
                  <c:v>6/17/2014</c:v>
                </c:pt>
                <c:pt idx="5">
                  <c:v>6/23/2014</c:v>
                </c:pt>
                <c:pt idx="6">
                  <c:v>6/30/2014</c:v>
                </c:pt>
                <c:pt idx="7">
                  <c:v>7/7/2014</c:v>
                </c:pt>
                <c:pt idx="8">
                  <c:v>7/14/2014</c:v>
                </c:pt>
              </c:strCache>
            </c:strRef>
          </c:cat>
          <c:val>
            <c:numRef>
              <c:f>'Weekly - 9'!$G$2:$G$10</c:f>
              <c:numCache>
                <c:formatCode>General</c:formatCode>
                <c:ptCount val="9"/>
                <c:pt idx="0">
                  <c:v>2</c:v>
                </c:pt>
                <c:pt idx="1">
                  <c:v>0</c:v>
                </c:pt>
                <c:pt idx="2">
                  <c:v>0</c:v>
                </c:pt>
                <c:pt idx="3">
                  <c:v>0</c:v>
                </c:pt>
                <c:pt idx="4">
                  <c:v>0</c:v>
                </c:pt>
                <c:pt idx="5">
                  <c:v>0</c:v>
                </c:pt>
                <c:pt idx="6">
                  <c:v>0</c:v>
                </c:pt>
                <c:pt idx="7">
                  <c:v>0</c:v>
                </c:pt>
                <c:pt idx="8">
                  <c:v>0</c:v>
                </c:pt>
              </c:numCache>
            </c:numRef>
          </c:val>
        </c:ser>
        <c:ser>
          <c:idx val="6"/>
          <c:order val="6"/>
          <c:spPr>
            <a:solidFill>
              <a:srgbClr val="62548A"/>
            </a:solidFill>
            <a:effectLst>
              <a:outerShdw blurRad="50800" dist="38100" dir="2700000" algn="tl" rotWithShape="0">
                <a:prstClr val="black">
                  <a:alpha val="40000"/>
                </a:prstClr>
              </a:outerShdw>
            </a:effectLst>
            <a:scene3d>
              <a:camera prst="orthographicFront"/>
              <a:lightRig rig="threePt" dir="t"/>
            </a:scene3d>
            <a:sp3d prstMaterial="dkEdge">
              <a:bevelT w="63500" h="38100" prst="coolSlant"/>
            </a:sp3d>
          </c:spPr>
          <c:invertIfNegative val="0"/>
          <c:cat>
            <c:strRef>
              <c:f>'Weekly - 9'!$A$2:$A$10</c:f>
              <c:strCache>
                <c:ptCount val="9"/>
                <c:pt idx="0">
                  <c:v>05/20/14</c:v>
                </c:pt>
                <c:pt idx="1">
                  <c:v>5/27/2014</c:v>
                </c:pt>
                <c:pt idx="2">
                  <c:v>6/3/2014</c:v>
                </c:pt>
                <c:pt idx="3">
                  <c:v>6/9/2014</c:v>
                </c:pt>
                <c:pt idx="4">
                  <c:v>6/17/2014</c:v>
                </c:pt>
                <c:pt idx="5">
                  <c:v>6/23/2014</c:v>
                </c:pt>
                <c:pt idx="6">
                  <c:v>6/30/2014</c:v>
                </c:pt>
                <c:pt idx="7">
                  <c:v>7/7/2014</c:v>
                </c:pt>
                <c:pt idx="8">
                  <c:v>7/14/2014</c:v>
                </c:pt>
              </c:strCache>
            </c:strRef>
          </c:cat>
          <c:val>
            <c:numRef>
              <c:f>'Weekly - 9'!$H$2:$H$10</c:f>
              <c:numCache>
                <c:formatCode>General</c:formatCode>
                <c:ptCount val="9"/>
                <c:pt idx="0">
                  <c:v>49</c:v>
                </c:pt>
                <c:pt idx="1">
                  <c:v>270</c:v>
                </c:pt>
                <c:pt idx="2">
                  <c:v>128</c:v>
                </c:pt>
                <c:pt idx="3">
                  <c:v>78</c:v>
                </c:pt>
                <c:pt idx="4">
                  <c:v>42</c:v>
                </c:pt>
                <c:pt idx="5">
                  <c:v>32</c:v>
                </c:pt>
                <c:pt idx="6">
                  <c:v>75</c:v>
                </c:pt>
                <c:pt idx="7">
                  <c:v>32</c:v>
                </c:pt>
                <c:pt idx="8">
                  <c:v>94</c:v>
                </c:pt>
              </c:numCache>
            </c:numRef>
          </c:val>
        </c:ser>
        <c:dLbls>
          <c:showLegendKey val="0"/>
          <c:showVal val="0"/>
          <c:showCatName val="0"/>
          <c:showSerName val="0"/>
          <c:showPercent val="0"/>
          <c:showBubbleSize val="0"/>
        </c:dLbls>
        <c:gapWidth val="150"/>
        <c:overlap val="100"/>
        <c:axId val="291260080"/>
        <c:axId val="291264392"/>
      </c:barChart>
      <c:dateAx>
        <c:axId val="291260080"/>
        <c:scaling>
          <c:orientation val="minMax"/>
          <c:min val="1"/>
        </c:scaling>
        <c:delete val="0"/>
        <c:axPos val="b"/>
        <c:numFmt formatCode="m\/d;@" sourceLinked="0"/>
        <c:majorTickMark val="out"/>
        <c:minorTickMark val="none"/>
        <c:tickLblPos val="nextTo"/>
        <c:txPr>
          <a:bodyPr/>
          <a:lstStyle/>
          <a:p>
            <a:pPr>
              <a:defRPr sz="1100" b="1">
                <a:solidFill>
                  <a:schemeClr val="tx1"/>
                </a:solidFill>
                <a:latin typeface="Arial" pitchFamily="34" charset="0"/>
                <a:cs typeface="Arial" pitchFamily="34" charset="0"/>
              </a:defRPr>
            </a:pPr>
            <a:endParaRPr lang="en-US"/>
          </a:p>
        </c:txPr>
        <c:crossAx val="291264392"/>
        <c:crosses val="autoZero"/>
        <c:auto val="1"/>
        <c:lblOffset val="100"/>
        <c:baseTimeUnit val="days"/>
        <c:majorTimeUnit val="days"/>
        <c:minorUnit val="7"/>
        <c:minorTimeUnit val="days"/>
      </c:dateAx>
      <c:valAx>
        <c:axId val="291264392"/>
        <c:scaling>
          <c:orientation val="minMax"/>
        </c:scaling>
        <c:delete val="0"/>
        <c:axPos val="l"/>
        <c:majorGridlines/>
        <c:numFmt formatCode="#,##0_);[Red]\(#,##0\)" sourceLinked="0"/>
        <c:majorTickMark val="out"/>
        <c:minorTickMark val="none"/>
        <c:tickLblPos val="nextTo"/>
        <c:txPr>
          <a:bodyPr/>
          <a:lstStyle/>
          <a:p>
            <a:pPr>
              <a:defRPr sz="1000" b="1">
                <a:solidFill>
                  <a:schemeClr val="bg1"/>
                </a:solidFill>
                <a:latin typeface="Arial" pitchFamily="34" charset="0"/>
                <a:cs typeface="Arial" pitchFamily="34" charset="0"/>
              </a:defRPr>
            </a:pPr>
            <a:endParaRPr lang="en-US"/>
          </a:p>
        </c:txPr>
        <c:crossAx val="291260080"/>
        <c:crosses val="autoZero"/>
        <c:crossBetween val="between"/>
      </c:valAx>
      <c:spPr>
        <a:noFill/>
      </c:spPr>
    </c:plotArea>
    <c:plotVisOnly val="1"/>
    <c:dispBlanksAs val="zero"/>
    <c:showDLblsOverMax val="0"/>
  </c:chart>
  <c:spPr>
    <a:noFill/>
    <a:ln w="19050">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759C0A-B000-4123-93EE-A115D3A9E7F0}"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C8F3A013-D500-4ECA-9334-76729D0F6028}">
      <dgm:prSet phldrT="[Text]" custT="1"/>
      <dgm:spPr>
        <a:solidFill>
          <a:srgbClr val="254117"/>
        </a:solidFill>
        <a:scene3d>
          <a:camera prst="orthographicFront"/>
          <a:lightRig rig="threePt" dir="t"/>
        </a:scene3d>
        <a:sp3d>
          <a:bevelT w="63500"/>
        </a:sp3d>
      </dgm:spPr>
      <dgm:t>
        <a:bodyPr/>
        <a:lstStyle/>
        <a:p>
          <a:r>
            <a:rPr lang="en-US" sz="800" dirty="0" smtClean="0"/>
            <a:t>FS-ISAC</a:t>
          </a:r>
          <a:endParaRPr lang="en-US" sz="800" dirty="0"/>
        </a:p>
      </dgm:t>
    </dgm:pt>
    <dgm:pt modelId="{61836A64-DEA4-4215-871D-43588C4B48A1}" type="parTrans" cxnId="{420374B0-0E5E-439A-85BF-8265FDFB3255}">
      <dgm:prSet/>
      <dgm:spPr>
        <a:ln w="44450">
          <a:solidFill>
            <a:srgbClr val="C1A04D"/>
          </a:solidFill>
          <a:headEnd type="triangle"/>
          <a:tailEnd type="triangle"/>
        </a:ln>
      </dgm:spPr>
      <dgm:t>
        <a:bodyPr/>
        <a:lstStyle/>
        <a:p>
          <a:endParaRPr lang="en-US"/>
        </a:p>
      </dgm:t>
    </dgm:pt>
    <dgm:pt modelId="{CD9C3EDE-55B8-4A17-86AC-59C19409C98C}" type="sibTrans" cxnId="{420374B0-0E5E-439A-85BF-8265FDFB3255}">
      <dgm:prSet/>
      <dgm:spPr/>
      <dgm:t>
        <a:bodyPr/>
        <a:lstStyle/>
        <a:p>
          <a:endParaRPr lang="en-US"/>
        </a:p>
      </dgm:t>
    </dgm:pt>
    <dgm:pt modelId="{26646147-63FD-4C65-9A1A-1C7654FFBFB3}">
      <dgm:prSet phldrT="[Text]" custT="1"/>
      <dgm:spPr>
        <a:solidFill>
          <a:srgbClr val="B3923F"/>
        </a:solidFill>
        <a:scene3d>
          <a:camera prst="orthographicFront"/>
          <a:lightRig rig="threePt" dir="t"/>
        </a:scene3d>
        <a:sp3d>
          <a:bevelT w="63500"/>
        </a:sp3d>
      </dgm:spPr>
      <dgm:t>
        <a:bodyPr/>
        <a:lstStyle/>
        <a:p>
          <a:r>
            <a:rPr lang="en-US" sz="800" dirty="0" smtClean="0"/>
            <a:t>Fraud</a:t>
          </a:r>
          <a:endParaRPr lang="en-US" sz="800" dirty="0"/>
        </a:p>
      </dgm:t>
    </dgm:pt>
    <dgm:pt modelId="{A89C59C1-50F9-447B-9359-D06CFBE44C07}" type="parTrans" cxnId="{9D62049A-1303-40EC-9E71-54B8FDDC1FCE}">
      <dgm:prSet/>
      <dgm:spPr>
        <a:ln w="44450">
          <a:solidFill>
            <a:srgbClr val="C1A04D"/>
          </a:solidFill>
          <a:headEnd type="triangle"/>
          <a:tailEnd type="triangle"/>
        </a:ln>
      </dgm:spPr>
      <dgm:t>
        <a:bodyPr/>
        <a:lstStyle/>
        <a:p>
          <a:endParaRPr lang="en-US"/>
        </a:p>
      </dgm:t>
    </dgm:pt>
    <dgm:pt modelId="{1663E0A1-0A6D-4A0B-94B6-F8F895E97C9A}" type="sibTrans" cxnId="{9D62049A-1303-40EC-9E71-54B8FDDC1FCE}">
      <dgm:prSet/>
      <dgm:spPr/>
      <dgm:t>
        <a:bodyPr/>
        <a:lstStyle/>
        <a:p>
          <a:endParaRPr lang="en-US"/>
        </a:p>
      </dgm:t>
    </dgm:pt>
    <dgm:pt modelId="{DCA55AF5-F048-41B3-B6B2-B86ED013E99F}">
      <dgm:prSet phldrT="[Text]"/>
      <dgm:spPr>
        <a:solidFill>
          <a:srgbClr val="B3923F"/>
        </a:solidFill>
        <a:scene3d>
          <a:camera prst="orthographicFront"/>
          <a:lightRig rig="threePt" dir="t"/>
        </a:scene3d>
        <a:sp3d>
          <a:bevelT w="63500"/>
        </a:sp3d>
      </dgm:spPr>
      <dgm:t>
        <a:bodyPr/>
        <a:lstStyle/>
        <a:p>
          <a:r>
            <a:rPr lang="en-US" dirty="0" smtClean="0"/>
            <a:t>SIEM</a:t>
          </a:r>
          <a:endParaRPr lang="en-US" dirty="0"/>
        </a:p>
      </dgm:t>
    </dgm:pt>
    <dgm:pt modelId="{CF5D3764-F9A4-48B0-A20A-DE3171539FB4}" type="parTrans" cxnId="{FD9C3330-82D2-4C98-8E10-2BEE207C3F35}">
      <dgm:prSet/>
      <dgm:spPr/>
      <dgm:t>
        <a:bodyPr/>
        <a:lstStyle/>
        <a:p>
          <a:endParaRPr lang="en-US"/>
        </a:p>
      </dgm:t>
    </dgm:pt>
    <dgm:pt modelId="{441A99C3-39B1-4DC5-9812-03A1ABF4B239}" type="sibTrans" cxnId="{FD9C3330-82D2-4C98-8E10-2BEE207C3F35}">
      <dgm:prSet/>
      <dgm:spPr/>
      <dgm:t>
        <a:bodyPr/>
        <a:lstStyle/>
        <a:p>
          <a:endParaRPr lang="en-US"/>
        </a:p>
      </dgm:t>
    </dgm:pt>
    <dgm:pt modelId="{B5796DA4-29F6-49EC-92F6-DD7154DD0ECF}">
      <dgm:prSet phldrT="[Text]" custT="1"/>
      <dgm:spPr>
        <a:solidFill>
          <a:srgbClr val="B3923F"/>
        </a:solidFill>
        <a:scene3d>
          <a:camera prst="orthographicFront"/>
          <a:lightRig rig="threePt" dir="t"/>
        </a:scene3d>
        <a:sp3d>
          <a:bevelT w="63500"/>
        </a:sp3d>
      </dgm:spPr>
      <dgm:t>
        <a:bodyPr/>
        <a:lstStyle/>
        <a:p>
          <a:r>
            <a:rPr lang="en-US" sz="800" dirty="0" smtClean="0"/>
            <a:t> Internal Systems</a:t>
          </a:r>
        </a:p>
      </dgm:t>
    </dgm:pt>
    <dgm:pt modelId="{1CDAC507-014F-413B-9654-C56BE5E5B7FE}" type="parTrans" cxnId="{2C5B8CF9-57E5-480E-8CB8-F35BD97B1B08}">
      <dgm:prSet/>
      <dgm:spPr>
        <a:ln w="44450">
          <a:solidFill>
            <a:srgbClr val="C1A04D"/>
          </a:solidFill>
          <a:headEnd type="triangle"/>
          <a:tailEnd type="triangle"/>
        </a:ln>
      </dgm:spPr>
      <dgm:t>
        <a:bodyPr/>
        <a:lstStyle/>
        <a:p>
          <a:endParaRPr lang="en-US"/>
        </a:p>
      </dgm:t>
    </dgm:pt>
    <dgm:pt modelId="{5A573FF3-FFCD-44C1-AF07-D6712C53067C}" type="sibTrans" cxnId="{2C5B8CF9-57E5-480E-8CB8-F35BD97B1B08}">
      <dgm:prSet/>
      <dgm:spPr/>
      <dgm:t>
        <a:bodyPr/>
        <a:lstStyle/>
        <a:p>
          <a:endParaRPr lang="en-US"/>
        </a:p>
      </dgm:t>
    </dgm:pt>
    <dgm:pt modelId="{C63FBA6E-3279-45DA-8E6D-759B77FA97E9}">
      <dgm:prSet phldrT="[Text]" custT="1"/>
      <dgm:spPr>
        <a:solidFill>
          <a:srgbClr val="254117"/>
        </a:solidFill>
        <a:scene3d>
          <a:camera prst="orthographicFront"/>
          <a:lightRig rig="threePt" dir="t"/>
        </a:scene3d>
        <a:sp3d>
          <a:bevelT w="63500"/>
        </a:sp3d>
      </dgm:spPr>
      <dgm:t>
        <a:bodyPr/>
        <a:lstStyle/>
        <a:p>
          <a:r>
            <a:rPr lang="en-US" sz="600" dirty="0" smtClean="0"/>
            <a:t>Threat Intelligence Committee</a:t>
          </a:r>
          <a:endParaRPr lang="en-US" sz="600" dirty="0"/>
        </a:p>
      </dgm:t>
    </dgm:pt>
    <dgm:pt modelId="{01463E0E-646D-4CD3-B817-EE100EAD644D}" type="parTrans" cxnId="{DA063C1F-59B7-48CC-90CC-1755F03C66B1}">
      <dgm:prSet/>
      <dgm:spPr>
        <a:ln w="44450">
          <a:solidFill>
            <a:srgbClr val="C1A04D"/>
          </a:solidFill>
          <a:headEnd type="triangle"/>
          <a:tailEnd type="triangle"/>
        </a:ln>
      </dgm:spPr>
      <dgm:t>
        <a:bodyPr/>
        <a:lstStyle/>
        <a:p>
          <a:endParaRPr lang="en-US"/>
        </a:p>
      </dgm:t>
    </dgm:pt>
    <dgm:pt modelId="{EF4228A9-5E95-43C3-BC05-F02CB87EE742}" type="sibTrans" cxnId="{DA063C1F-59B7-48CC-90CC-1755F03C66B1}">
      <dgm:prSet/>
      <dgm:spPr/>
      <dgm:t>
        <a:bodyPr/>
        <a:lstStyle/>
        <a:p>
          <a:endParaRPr lang="en-US"/>
        </a:p>
      </dgm:t>
    </dgm:pt>
    <dgm:pt modelId="{998AF4C4-9FE7-495C-9376-10714F7EDE59}">
      <dgm:prSet phldrT="[Text]" custT="1"/>
      <dgm:spPr>
        <a:solidFill>
          <a:srgbClr val="B3923F"/>
        </a:solidFill>
        <a:scene3d>
          <a:camera prst="orthographicFront"/>
          <a:lightRig rig="threePt" dir="t"/>
        </a:scene3d>
        <a:sp3d>
          <a:bevelT w="63500"/>
        </a:sp3d>
      </dgm:spPr>
      <dgm:t>
        <a:bodyPr/>
        <a:lstStyle/>
        <a:p>
          <a:r>
            <a:rPr lang="en-US" sz="1000" dirty="0" smtClean="0"/>
            <a:t> </a:t>
          </a:r>
          <a:r>
            <a:rPr lang="en-US" sz="800" dirty="0" smtClean="0"/>
            <a:t>Physical Security</a:t>
          </a:r>
        </a:p>
        <a:p>
          <a:endParaRPr lang="en-US" sz="800" dirty="0"/>
        </a:p>
      </dgm:t>
    </dgm:pt>
    <dgm:pt modelId="{794CD915-CE33-4EDB-89A8-CCB36DFC91E7}" type="parTrans" cxnId="{F372437B-2B66-4A9C-9823-B0FF5FFDB8A2}">
      <dgm:prSet/>
      <dgm:spPr>
        <a:ln w="44450">
          <a:solidFill>
            <a:srgbClr val="C1A04D"/>
          </a:solidFill>
          <a:headEnd type="triangle"/>
          <a:tailEnd type="triangle"/>
        </a:ln>
      </dgm:spPr>
      <dgm:t>
        <a:bodyPr/>
        <a:lstStyle/>
        <a:p>
          <a:endParaRPr lang="en-US"/>
        </a:p>
      </dgm:t>
    </dgm:pt>
    <dgm:pt modelId="{142D3CBB-F8FC-4E7D-B5D5-E4B5585527E5}" type="sibTrans" cxnId="{F372437B-2B66-4A9C-9823-B0FF5FFDB8A2}">
      <dgm:prSet/>
      <dgm:spPr/>
      <dgm:t>
        <a:bodyPr/>
        <a:lstStyle/>
        <a:p>
          <a:endParaRPr lang="en-US"/>
        </a:p>
      </dgm:t>
    </dgm:pt>
    <dgm:pt modelId="{73ECF973-97C2-48AE-A8CF-9D8631B90EBB}">
      <dgm:prSet phldrT="[Text]" custT="1"/>
      <dgm:spPr>
        <a:solidFill>
          <a:srgbClr val="0070C0"/>
        </a:solidFill>
        <a:scene3d>
          <a:camera prst="orthographicFront"/>
          <a:lightRig rig="threePt" dir="t"/>
        </a:scene3d>
        <a:sp3d>
          <a:bevelT w="63500"/>
        </a:sp3d>
      </dgm:spPr>
      <dgm:t>
        <a:bodyPr/>
        <a:lstStyle/>
        <a:p>
          <a:r>
            <a:rPr lang="en-US" sz="600" dirty="0" smtClean="0"/>
            <a:t>Cyber Information Sharing Collaboration Program</a:t>
          </a:r>
          <a:endParaRPr lang="en-US" sz="600" dirty="0"/>
        </a:p>
      </dgm:t>
    </dgm:pt>
    <dgm:pt modelId="{7DE58126-9383-491B-91CA-A4898DF5C6D5}" type="parTrans" cxnId="{546AA21F-045F-4E2D-A9D0-3E660D582B62}">
      <dgm:prSet/>
      <dgm:spPr>
        <a:ln w="44450">
          <a:solidFill>
            <a:srgbClr val="C1A04D"/>
          </a:solidFill>
          <a:headEnd type="triangle"/>
          <a:tailEnd type="triangle"/>
        </a:ln>
      </dgm:spPr>
      <dgm:t>
        <a:bodyPr/>
        <a:lstStyle/>
        <a:p>
          <a:endParaRPr lang="en-US"/>
        </a:p>
      </dgm:t>
    </dgm:pt>
    <dgm:pt modelId="{6857310F-72B5-4EAC-A9E5-83C4792B9504}" type="sibTrans" cxnId="{546AA21F-045F-4E2D-A9D0-3E660D582B62}">
      <dgm:prSet/>
      <dgm:spPr/>
      <dgm:t>
        <a:bodyPr/>
        <a:lstStyle/>
        <a:p>
          <a:endParaRPr lang="en-US"/>
        </a:p>
      </dgm:t>
    </dgm:pt>
    <dgm:pt modelId="{4100877F-0633-4AB6-9BAA-9D669D0A0265}">
      <dgm:prSet phldrT="[Text]" custT="1"/>
      <dgm:spPr>
        <a:solidFill>
          <a:srgbClr val="254117"/>
        </a:solidFill>
        <a:scene3d>
          <a:camera prst="orthographicFront"/>
          <a:lightRig rig="threePt" dir="t"/>
        </a:scene3d>
        <a:sp3d>
          <a:bevelT w="63500"/>
        </a:sp3d>
      </dgm:spPr>
      <dgm:t>
        <a:bodyPr/>
        <a:lstStyle/>
        <a:p>
          <a:r>
            <a:rPr lang="en-US" sz="800" dirty="0" smtClean="0"/>
            <a:t>Mark Monitor</a:t>
          </a:r>
          <a:endParaRPr lang="en-US" sz="800" dirty="0"/>
        </a:p>
      </dgm:t>
    </dgm:pt>
    <dgm:pt modelId="{F876478B-DED9-46BB-A811-D11D2D066FC6}" type="parTrans" cxnId="{EDE10009-7576-46E6-A5E2-E7628D18BEC6}">
      <dgm:prSet/>
      <dgm:spPr>
        <a:ln w="44450">
          <a:solidFill>
            <a:srgbClr val="C1A04D"/>
          </a:solidFill>
          <a:headEnd type="triangle"/>
          <a:tailEnd type="triangle"/>
        </a:ln>
      </dgm:spPr>
      <dgm:t>
        <a:bodyPr/>
        <a:lstStyle/>
        <a:p>
          <a:endParaRPr lang="en-US"/>
        </a:p>
      </dgm:t>
    </dgm:pt>
    <dgm:pt modelId="{6C9ED428-0C9E-4ABF-9022-B7194CFDC82C}" type="sibTrans" cxnId="{EDE10009-7576-46E6-A5E2-E7628D18BEC6}">
      <dgm:prSet/>
      <dgm:spPr/>
      <dgm:t>
        <a:bodyPr/>
        <a:lstStyle/>
        <a:p>
          <a:endParaRPr lang="en-US"/>
        </a:p>
      </dgm:t>
    </dgm:pt>
    <dgm:pt modelId="{DD7C00E8-5D3C-47EA-A67C-14887509C7FA}">
      <dgm:prSet phldrT="[Text]" custT="1"/>
      <dgm:spPr>
        <a:solidFill>
          <a:srgbClr val="254117"/>
        </a:solidFill>
        <a:scene3d>
          <a:camera prst="orthographicFront"/>
          <a:lightRig rig="threePt" dir="t"/>
        </a:scene3d>
        <a:sp3d>
          <a:bevelT w="63500"/>
        </a:sp3d>
      </dgm:spPr>
      <dgm:t>
        <a:bodyPr/>
        <a:lstStyle/>
        <a:p>
          <a:r>
            <a:rPr lang="en-US" sz="800" dirty="0" smtClean="0"/>
            <a:t>BITS </a:t>
          </a:r>
          <a:endParaRPr lang="en-US" sz="800" dirty="0"/>
        </a:p>
      </dgm:t>
    </dgm:pt>
    <dgm:pt modelId="{8B4F21D1-CC70-48C2-BF67-9D43DB69EFBB}" type="parTrans" cxnId="{35D5D64B-BE7F-4BBF-8591-96E8491C0FAD}">
      <dgm:prSet/>
      <dgm:spPr>
        <a:ln w="44450">
          <a:solidFill>
            <a:srgbClr val="C1A04D"/>
          </a:solidFill>
          <a:headEnd type="triangle"/>
          <a:tailEnd type="triangle"/>
        </a:ln>
      </dgm:spPr>
      <dgm:t>
        <a:bodyPr/>
        <a:lstStyle/>
        <a:p>
          <a:endParaRPr lang="en-US"/>
        </a:p>
      </dgm:t>
    </dgm:pt>
    <dgm:pt modelId="{775D2A54-ED87-4A55-A382-673AF2912801}" type="sibTrans" cxnId="{35D5D64B-BE7F-4BBF-8591-96E8491C0FAD}">
      <dgm:prSet/>
      <dgm:spPr/>
      <dgm:t>
        <a:bodyPr/>
        <a:lstStyle/>
        <a:p>
          <a:endParaRPr lang="en-US"/>
        </a:p>
      </dgm:t>
    </dgm:pt>
    <dgm:pt modelId="{8B84DE38-B2A4-4F50-86EB-5A013F532661}">
      <dgm:prSet phldrT="[Text]" custT="1"/>
      <dgm:spPr>
        <a:solidFill>
          <a:srgbClr val="254117"/>
        </a:solidFill>
        <a:scene3d>
          <a:camera prst="orthographicFront"/>
          <a:lightRig rig="threePt" dir="t"/>
        </a:scene3d>
        <a:sp3d>
          <a:bevelT w="63500"/>
        </a:sp3d>
      </dgm:spPr>
      <dgm:t>
        <a:bodyPr/>
        <a:lstStyle/>
        <a:p>
          <a:r>
            <a:rPr lang="en-US" sz="800" dirty="0" smtClean="0"/>
            <a:t>Open Source</a:t>
          </a:r>
          <a:endParaRPr lang="en-US" sz="800" dirty="0"/>
        </a:p>
      </dgm:t>
    </dgm:pt>
    <dgm:pt modelId="{212FAAB9-984C-49F1-B50D-3E5149DEBC6F}" type="parTrans" cxnId="{2599535B-6FC0-4AE0-BCBA-C93EF3CDEC79}">
      <dgm:prSet/>
      <dgm:spPr>
        <a:ln w="44450">
          <a:solidFill>
            <a:srgbClr val="C1A04D"/>
          </a:solidFill>
          <a:headEnd type="triangle"/>
          <a:tailEnd type="triangle"/>
        </a:ln>
      </dgm:spPr>
      <dgm:t>
        <a:bodyPr/>
        <a:lstStyle/>
        <a:p>
          <a:endParaRPr lang="en-US"/>
        </a:p>
      </dgm:t>
    </dgm:pt>
    <dgm:pt modelId="{9BFF1F8F-B383-4F68-819D-17ABB434354E}" type="sibTrans" cxnId="{2599535B-6FC0-4AE0-BCBA-C93EF3CDEC79}">
      <dgm:prSet/>
      <dgm:spPr/>
      <dgm:t>
        <a:bodyPr/>
        <a:lstStyle/>
        <a:p>
          <a:endParaRPr lang="en-US"/>
        </a:p>
      </dgm:t>
    </dgm:pt>
    <dgm:pt modelId="{D957169F-A7EA-4698-B9BA-952933960DF2}">
      <dgm:prSet phldrT="[Text]" custRadScaleRad="107975" custRadScaleInc="-1096"/>
      <dgm:spPr>
        <a:solidFill>
          <a:srgbClr val="760000"/>
        </a:solidFill>
        <a:scene3d>
          <a:camera prst="orthographicFront"/>
          <a:lightRig rig="threePt" dir="t"/>
        </a:scene3d>
        <a:sp3d>
          <a:bevelT w="63500"/>
        </a:sp3d>
      </dgm:spPr>
      <dgm:t>
        <a:bodyPr/>
        <a:lstStyle/>
        <a:p>
          <a:endParaRPr lang="en-US" dirty="0"/>
        </a:p>
      </dgm:t>
    </dgm:pt>
    <dgm:pt modelId="{46102BA2-7E36-460C-8DCE-60791B8F2C98}" type="parTrans" cxnId="{8D9DEF06-2CC2-455C-8EA5-8163B82D97C2}">
      <dgm:prSet/>
      <dgm:spPr/>
      <dgm:t>
        <a:bodyPr/>
        <a:lstStyle/>
        <a:p>
          <a:endParaRPr lang="en-US"/>
        </a:p>
      </dgm:t>
    </dgm:pt>
    <dgm:pt modelId="{FEB6BBA9-B260-4F85-8B81-830956464BE6}" type="sibTrans" cxnId="{8D9DEF06-2CC2-455C-8EA5-8163B82D97C2}">
      <dgm:prSet/>
      <dgm:spPr/>
      <dgm:t>
        <a:bodyPr/>
        <a:lstStyle/>
        <a:p>
          <a:endParaRPr lang="en-US"/>
        </a:p>
      </dgm:t>
    </dgm:pt>
    <dgm:pt modelId="{3112D843-9186-40BC-AABA-96C99721F9AD}">
      <dgm:prSet phldrT="[Text]" custT="1"/>
      <dgm:spPr>
        <a:solidFill>
          <a:srgbClr val="0070C0"/>
        </a:solidFill>
        <a:scene3d>
          <a:camera prst="orthographicFront"/>
          <a:lightRig rig="threePt" dir="t"/>
        </a:scene3d>
        <a:sp3d>
          <a:bevelT w="63500"/>
        </a:sp3d>
      </dgm:spPr>
      <dgm:t>
        <a:bodyPr/>
        <a:lstStyle/>
        <a:p>
          <a:r>
            <a:rPr lang="en-US" sz="600" dirty="0" smtClean="0"/>
            <a:t>Government Agencies</a:t>
          </a:r>
          <a:endParaRPr lang="en-US" sz="600" dirty="0"/>
        </a:p>
      </dgm:t>
    </dgm:pt>
    <dgm:pt modelId="{4DDA32EE-4736-4429-82C3-4EB760C2A75F}" type="sibTrans" cxnId="{25E9A619-1983-41B0-AC9B-DEE52F7BEC4F}">
      <dgm:prSet/>
      <dgm:spPr/>
      <dgm:t>
        <a:bodyPr/>
        <a:lstStyle/>
        <a:p>
          <a:endParaRPr lang="en-US"/>
        </a:p>
      </dgm:t>
    </dgm:pt>
    <dgm:pt modelId="{CC141E22-4C1A-4739-8BE2-ABDBA5F8144A}" type="parTrans" cxnId="{25E9A619-1983-41B0-AC9B-DEE52F7BEC4F}">
      <dgm:prSet/>
      <dgm:spPr>
        <a:ln w="44450">
          <a:solidFill>
            <a:srgbClr val="C1A04D"/>
          </a:solidFill>
          <a:headEnd type="triangle"/>
          <a:tailEnd type="triangle"/>
        </a:ln>
      </dgm:spPr>
      <dgm:t>
        <a:bodyPr/>
        <a:lstStyle/>
        <a:p>
          <a:endParaRPr lang="en-US"/>
        </a:p>
      </dgm:t>
    </dgm:pt>
    <dgm:pt modelId="{12A0B21A-1F0F-44BC-B516-63618945BEB0}" type="pres">
      <dgm:prSet presAssocID="{A3759C0A-B000-4123-93EE-A115D3A9E7F0}" presName="cycle" presStyleCnt="0">
        <dgm:presLayoutVars>
          <dgm:chMax val="1"/>
          <dgm:dir/>
          <dgm:animLvl val="ctr"/>
          <dgm:resizeHandles val="exact"/>
        </dgm:presLayoutVars>
      </dgm:prSet>
      <dgm:spPr/>
      <dgm:t>
        <a:bodyPr/>
        <a:lstStyle/>
        <a:p>
          <a:endParaRPr lang="en-US"/>
        </a:p>
      </dgm:t>
    </dgm:pt>
    <dgm:pt modelId="{CA7A35CB-03DB-4BDA-9350-A434A050A0F4}" type="pres">
      <dgm:prSet presAssocID="{DCA55AF5-F048-41B3-B6B2-B86ED013E99F}" presName="centerShape" presStyleLbl="node0" presStyleIdx="0" presStyleCnt="1"/>
      <dgm:spPr/>
      <dgm:t>
        <a:bodyPr/>
        <a:lstStyle/>
        <a:p>
          <a:endParaRPr lang="en-US"/>
        </a:p>
      </dgm:t>
    </dgm:pt>
    <dgm:pt modelId="{BB56EED1-0651-496B-B912-186BA14D12A0}" type="pres">
      <dgm:prSet presAssocID="{794CD915-CE33-4EDB-89A8-CCB36DFC91E7}" presName="Name9" presStyleLbl="parChTrans1D2" presStyleIdx="0" presStyleCnt="10"/>
      <dgm:spPr/>
      <dgm:t>
        <a:bodyPr/>
        <a:lstStyle/>
        <a:p>
          <a:endParaRPr lang="en-US"/>
        </a:p>
      </dgm:t>
    </dgm:pt>
    <dgm:pt modelId="{F34E2021-2675-47EC-A34D-814404B5494E}" type="pres">
      <dgm:prSet presAssocID="{794CD915-CE33-4EDB-89A8-CCB36DFC91E7}" presName="connTx" presStyleLbl="parChTrans1D2" presStyleIdx="0" presStyleCnt="10"/>
      <dgm:spPr/>
      <dgm:t>
        <a:bodyPr/>
        <a:lstStyle/>
        <a:p>
          <a:endParaRPr lang="en-US"/>
        </a:p>
      </dgm:t>
    </dgm:pt>
    <dgm:pt modelId="{37950F21-940C-4EFC-90D4-0D03DB3EDC2C}" type="pres">
      <dgm:prSet presAssocID="{998AF4C4-9FE7-495C-9376-10714F7EDE59}" presName="node" presStyleLbl="node1" presStyleIdx="0" presStyleCnt="10" custScaleY="97008" custRadScaleRad="94858" custRadScaleInc="-1513">
        <dgm:presLayoutVars>
          <dgm:bulletEnabled val="1"/>
        </dgm:presLayoutVars>
      </dgm:prSet>
      <dgm:spPr/>
      <dgm:t>
        <a:bodyPr/>
        <a:lstStyle/>
        <a:p>
          <a:endParaRPr lang="en-US"/>
        </a:p>
      </dgm:t>
    </dgm:pt>
    <dgm:pt modelId="{350CBE75-B634-40C6-A4C1-C3B0144BA948}" type="pres">
      <dgm:prSet presAssocID="{1CDAC507-014F-413B-9654-C56BE5E5B7FE}" presName="Name9" presStyleLbl="parChTrans1D2" presStyleIdx="1" presStyleCnt="10"/>
      <dgm:spPr/>
      <dgm:t>
        <a:bodyPr/>
        <a:lstStyle/>
        <a:p>
          <a:endParaRPr lang="en-US"/>
        </a:p>
      </dgm:t>
    </dgm:pt>
    <dgm:pt modelId="{F4CFF197-03EA-4963-976F-9CD0EC3EC0A3}" type="pres">
      <dgm:prSet presAssocID="{1CDAC507-014F-413B-9654-C56BE5E5B7FE}" presName="connTx" presStyleLbl="parChTrans1D2" presStyleIdx="1" presStyleCnt="10"/>
      <dgm:spPr/>
      <dgm:t>
        <a:bodyPr/>
        <a:lstStyle/>
        <a:p>
          <a:endParaRPr lang="en-US"/>
        </a:p>
      </dgm:t>
    </dgm:pt>
    <dgm:pt modelId="{3DE3D2A6-80F4-4C19-B9D8-942907C8CA20}" type="pres">
      <dgm:prSet presAssocID="{B5796DA4-29F6-49EC-92F6-DD7154DD0ECF}" presName="node" presStyleLbl="node1" presStyleIdx="1" presStyleCnt="10" custScaleX="108688" custRadScaleRad="93854" custRadScaleInc="-685">
        <dgm:presLayoutVars>
          <dgm:bulletEnabled val="1"/>
        </dgm:presLayoutVars>
      </dgm:prSet>
      <dgm:spPr/>
      <dgm:t>
        <a:bodyPr/>
        <a:lstStyle/>
        <a:p>
          <a:endParaRPr lang="en-US"/>
        </a:p>
      </dgm:t>
    </dgm:pt>
    <dgm:pt modelId="{A13F00EC-E5E3-4E39-BDBB-4DA48438F2B6}" type="pres">
      <dgm:prSet presAssocID="{01463E0E-646D-4CD3-B817-EE100EAD644D}" presName="Name9" presStyleLbl="parChTrans1D2" presStyleIdx="2" presStyleCnt="10"/>
      <dgm:spPr/>
      <dgm:t>
        <a:bodyPr/>
        <a:lstStyle/>
        <a:p>
          <a:endParaRPr lang="en-US"/>
        </a:p>
      </dgm:t>
    </dgm:pt>
    <dgm:pt modelId="{B9FD93A7-5A72-4171-8C3B-0A66EC1D1346}" type="pres">
      <dgm:prSet presAssocID="{01463E0E-646D-4CD3-B817-EE100EAD644D}" presName="connTx" presStyleLbl="parChTrans1D2" presStyleIdx="2" presStyleCnt="10"/>
      <dgm:spPr/>
      <dgm:t>
        <a:bodyPr/>
        <a:lstStyle/>
        <a:p>
          <a:endParaRPr lang="en-US"/>
        </a:p>
      </dgm:t>
    </dgm:pt>
    <dgm:pt modelId="{D9D46D52-917B-4227-9DAC-0E2417ED55E3}" type="pres">
      <dgm:prSet presAssocID="{C63FBA6E-3279-45DA-8E6D-759B77FA97E9}" presName="node" presStyleLbl="node1" presStyleIdx="2" presStyleCnt="10" custScaleX="116157" custScaleY="93226" custRadScaleRad="100139" custRadScaleInc="806175">
        <dgm:presLayoutVars>
          <dgm:bulletEnabled val="1"/>
        </dgm:presLayoutVars>
      </dgm:prSet>
      <dgm:spPr/>
      <dgm:t>
        <a:bodyPr/>
        <a:lstStyle/>
        <a:p>
          <a:endParaRPr lang="en-US"/>
        </a:p>
      </dgm:t>
    </dgm:pt>
    <dgm:pt modelId="{298D5ECD-E774-4AD0-81C7-D29A1B32F374}" type="pres">
      <dgm:prSet presAssocID="{61836A64-DEA4-4215-871D-43588C4B48A1}" presName="Name9" presStyleLbl="parChTrans1D2" presStyleIdx="3" presStyleCnt="10"/>
      <dgm:spPr/>
      <dgm:t>
        <a:bodyPr/>
        <a:lstStyle/>
        <a:p>
          <a:endParaRPr lang="en-US"/>
        </a:p>
      </dgm:t>
    </dgm:pt>
    <dgm:pt modelId="{D77F00D0-7232-47D8-98BC-307263C2E714}" type="pres">
      <dgm:prSet presAssocID="{61836A64-DEA4-4215-871D-43588C4B48A1}" presName="connTx" presStyleLbl="parChTrans1D2" presStyleIdx="3" presStyleCnt="10"/>
      <dgm:spPr/>
      <dgm:t>
        <a:bodyPr/>
        <a:lstStyle/>
        <a:p>
          <a:endParaRPr lang="en-US"/>
        </a:p>
      </dgm:t>
    </dgm:pt>
    <dgm:pt modelId="{3346734F-8CD1-4B76-AB78-C51E01C611AC}" type="pres">
      <dgm:prSet presAssocID="{C8F3A013-D500-4ECA-9334-76729D0F6028}" presName="node" presStyleLbl="node1" presStyleIdx="3" presStyleCnt="10" custRadScaleRad="98058" custRadScaleInc="812502">
        <dgm:presLayoutVars>
          <dgm:bulletEnabled val="1"/>
        </dgm:presLayoutVars>
      </dgm:prSet>
      <dgm:spPr/>
      <dgm:t>
        <a:bodyPr/>
        <a:lstStyle/>
        <a:p>
          <a:endParaRPr lang="en-US"/>
        </a:p>
      </dgm:t>
    </dgm:pt>
    <dgm:pt modelId="{DEAF5838-55B4-4CA9-90DB-7CAD9D4B2277}" type="pres">
      <dgm:prSet presAssocID="{7DE58126-9383-491B-91CA-A4898DF5C6D5}" presName="Name9" presStyleLbl="parChTrans1D2" presStyleIdx="4" presStyleCnt="10"/>
      <dgm:spPr/>
      <dgm:t>
        <a:bodyPr/>
        <a:lstStyle/>
        <a:p>
          <a:endParaRPr lang="en-US"/>
        </a:p>
      </dgm:t>
    </dgm:pt>
    <dgm:pt modelId="{8DC6684A-E2F0-49A1-BD0B-DEDAB6248DDA}" type="pres">
      <dgm:prSet presAssocID="{7DE58126-9383-491B-91CA-A4898DF5C6D5}" presName="connTx" presStyleLbl="parChTrans1D2" presStyleIdx="4" presStyleCnt="10"/>
      <dgm:spPr/>
      <dgm:t>
        <a:bodyPr/>
        <a:lstStyle/>
        <a:p>
          <a:endParaRPr lang="en-US"/>
        </a:p>
      </dgm:t>
    </dgm:pt>
    <dgm:pt modelId="{374D85E9-14C5-4B6C-AB4E-C468B04404F9}" type="pres">
      <dgm:prSet presAssocID="{73ECF973-97C2-48AE-A8CF-9D8631B90EBB}" presName="node" presStyleLbl="node1" presStyleIdx="4" presStyleCnt="10" custScaleX="122503" custScaleY="102733" custRadScaleRad="95137" custRadScaleInc="-213047">
        <dgm:presLayoutVars>
          <dgm:bulletEnabled val="1"/>
        </dgm:presLayoutVars>
      </dgm:prSet>
      <dgm:spPr/>
      <dgm:t>
        <a:bodyPr/>
        <a:lstStyle/>
        <a:p>
          <a:endParaRPr lang="en-US"/>
        </a:p>
      </dgm:t>
    </dgm:pt>
    <dgm:pt modelId="{707E5B34-EA20-4466-AC11-7BFE952A4CBF}" type="pres">
      <dgm:prSet presAssocID="{CC141E22-4C1A-4739-8BE2-ABDBA5F8144A}" presName="Name9" presStyleLbl="parChTrans1D2" presStyleIdx="5" presStyleCnt="10"/>
      <dgm:spPr/>
      <dgm:t>
        <a:bodyPr/>
        <a:lstStyle/>
        <a:p>
          <a:endParaRPr lang="en-US"/>
        </a:p>
      </dgm:t>
    </dgm:pt>
    <dgm:pt modelId="{966A7CAA-3DD9-47CF-9126-BD6E99DC380E}" type="pres">
      <dgm:prSet presAssocID="{CC141E22-4C1A-4739-8BE2-ABDBA5F8144A}" presName="connTx" presStyleLbl="parChTrans1D2" presStyleIdx="5" presStyleCnt="10"/>
      <dgm:spPr/>
      <dgm:t>
        <a:bodyPr/>
        <a:lstStyle/>
        <a:p>
          <a:endParaRPr lang="en-US"/>
        </a:p>
      </dgm:t>
    </dgm:pt>
    <dgm:pt modelId="{A4BBD814-DB47-4B92-B260-7F47949AEC67}" type="pres">
      <dgm:prSet presAssocID="{3112D843-9186-40BC-AABA-96C99721F9AD}" presName="node" presStyleLbl="node1" presStyleIdx="5" presStyleCnt="10" custScaleX="108344" custScaleY="104242" custRadScaleRad="93511" custRadScaleInc="-607289">
        <dgm:presLayoutVars>
          <dgm:bulletEnabled val="1"/>
        </dgm:presLayoutVars>
      </dgm:prSet>
      <dgm:spPr/>
      <dgm:t>
        <a:bodyPr/>
        <a:lstStyle/>
        <a:p>
          <a:endParaRPr lang="en-US"/>
        </a:p>
      </dgm:t>
    </dgm:pt>
    <dgm:pt modelId="{70A0B702-A837-4263-81F6-F1AF74EF0AD4}" type="pres">
      <dgm:prSet presAssocID="{F876478B-DED9-46BB-A811-D11D2D066FC6}" presName="Name9" presStyleLbl="parChTrans1D2" presStyleIdx="6" presStyleCnt="10"/>
      <dgm:spPr/>
      <dgm:t>
        <a:bodyPr/>
        <a:lstStyle/>
        <a:p>
          <a:endParaRPr lang="en-US"/>
        </a:p>
      </dgm:t>
    </dgm:pt>
    <dgm:pt modelId="{32A9EADF-B604-42E3-B33B-21E5CEDC64B2}" type="pres">
      <dgm:prSet presAssocID="{F876478B-DED9-46BB-A811-D11D2D066FC6}" presName="connTx" presStyleLbl="parChTrans1D2" presStyleIdx="6" presStyleCnt="10"/>
      <dgm:spPr/>
      <dgm:t>
        <a:bodyPr/>
        <a:lstStyle/>
        <a:p>
          <a:endParaRPr lang="en-US"/>
        </a:p>
      </dgm:t>
    </dgm:pt>
    <dgm:pt modelId="{FB6BE2B5-EE28-442B-9DEF-5F344550A34A}" type="pres">
      <dgm:prSet presAssocID="{4100877F-0633-4AB6-9BAA-9D669D0A0265}" presName="node" presStyleLbl="node1" presStyleIdx="6" presStyleCnt="10" custScaleX="120154" custRadScaleRad="96424" custRadScaleInc="-418509">
        <dgm:presLayoutVars>
          <dgm:bulletEnabled val="1"/>
        </dgm:presLayoutVars>
      </dgm:prSet>
      <dgm:spPr/>
      <dgm:t>
        <a:bodyPr/>
        <a:lstStyle/>
        <a:p>
          <a:endParaRPr lang="en-US"/>
        </a:p>
      </dgm:t>
    </dgm:pt>
    <dgm:pt modelId="{D74FD187-6CA1-4B3A-BF0B-7EB002CD15CF}" type="pres">
      <dgm:prSet presAssocID="{212FAAB9-984C-49F1-B50D-3E5149DEBC6F}" presName="Name9" presStyleLbl="parChTrans1D2" presStyleIdx="7" presStyleCnt="10"/>
      <dgm:spPr/>
      <dgm:t>
        <a:bodyPr/>
        <a:lstStyle/>
        <a:p>
          <a:endParaRPr lang="en-US"/>
        </a:p>
      </dgm:t>
    </dgm:pt>
    <dgm:pt modelId="{43268FA4-9665-4213-9F1E-0ADE6F10FB3D}" type="pres">
      <dgm:prSet presAssocID="{212FAAB9-984C-49F1-B50D-3E5149DEBC6F}" presName="connTx" presStyleLbl="parChTrans1D2" presStyleIdx="7" presStyleCnt="10"/>
      <dgm:spPr/>
      <dgm:t>
        <a:bodyPr/>
        <a:lstStyle/>
        <a:p>
          <a:endParaRPr lang="en-US"/>
        </a:p>
      </dgm:t>
    </dgm:pt>
    <dgm:pt modelId="{DB352AF6-5ACF-44CA-B4F3-79145DB9D920}" type="pres">
      <dgm:prSet presAssocID="{8B84DE38-B2A4-4F50-86EB-5A013F532661}" presName="node" presStyleLbl="node1" presStyleIdx="7" presStyleCnt="10" custScaleX="107840" custRadScaleRad="99081" custRadScaleInc="-401557">
        <dgm:presLayoutVars>
          <dgm:bulletEnabled val="1"/>
        </dgm:presLayoutVars>
      </dgm:prSet>
      <dgm:spPr/>
      <dgm:t>
        <a:bodyPr/>
        <a:lstStyle/>
        <a:p>
          <a:endParaRPr lang="en-US"/>
        </a:p>
      </dgm:t>
    </dgm:pt>
    <dgm:pt modelId="{196B0634-AA7C-4289-888F-F947A33E8FCD}" type="pres">
      <dgm:prSet presAssocID="{8B4F21D1-CC70-48C2-BF67-9D43DB69EFBB}" presName="Name9" presStyleLbl="parChTrans1D2" presStyleIdx="8" presStyleCnt="10"/>
      <dgm:spPr/>
      <dgm:t>
        <a:bodyPr/>
        <a:lstStyle/>
        <a:p>
          <a:endParaRPr lang="en-US"/>
        </a:p>
      </dgm:t>
    </dgm:pt>
    <dgm:pt modelId="{B67C2040-C5E5-4C57-AB6D-7DBC9FD0FF74}" type="pres">
      <dgm:prSet presAssocID="{8B4F21D1-CC70-48C2-BF67-9D43DB69EFBB}" presName="connTx" presStyleLbl="parChTrans1D2" presStyleIdx="8" presStyleCnt="10"/>
      <dgm:spPr/>
      <dgm:t>
        <a:bodyPr/>
        <a:lstStyle/>
        <a:p>
          <a:endParaRPr lang="en-US"/>
        </a:p>
      </dgm:t>
    </dgm:pt>
    <dgm:pt modelId="{A1E5EB70-7EC5-4A35-853A-5BBD9A5500E3}" type="pres">
      <dgm:prSet presAssocID="{DD7C00E8-5D3C-47EA-A67C-14887509C7FA}" presName="node" presStyleLbl="node1" presStyleIdx="8" presStyleCnt="10" custRadScaleRad="99601" custRadScaleInc="18996">
        <dgm:presLayoutVars>
          <dgm:bulletEnabled val="1"/>
        </dgm:presLayoutVars>
      </dgm:prSet>
      <dgm:spPr/>
      <dgm:t>
        <a:bodyPr/>
        <a:lstStyle/>
        <a:p>
          <a:endParaRPr lang="en-US"/>
        </a:p>
      </dgm:t>
    </dgm:pt>
    <dgm:pt modelId="{BBA8F532-F5A5-4CE3-99B7-06C827250A30}" type="pres">
      <dgm:prSet presAssocID="{A89C59C1-50F9-447B-9359-D06CFBE44C07}" presName="Name9" presStyleLbl="parChTrans1D2" presStyleIdx="9" presStyleCnt="10"/>
      <dgm:spPr/>
      <dgm:t>
        <a:bodyPr/>
        <a:lstStyle/>
        <a:p>
          <a:endParaRPr lang="en-US"/>
        </a:p>
      </dgm:t>
    </dgm:pt>
    <dgm:pt modelId="{71D63ECF-4570-41A5-BF87-434C8702A45E}" type="pres">
      <dgm:prSet presAssocID="{A89C59C1-50F9-447B-9359-D06CFBE44C07}" presName="connTx" presStyleLbl="parChTrans1D2" presStyleIdx="9" presStyleCnt="10"/>
      <dgm:spPr/>
      <dgm:t>
        <a:bodyPr/>
        <a:lstStyle/>
        <a:p>
          <a:endParaRPr lang="en-US"/>
        </a:p>
      </dgm:t>
    </dgm:pt>
    <dgm:pt modelId="{8024F323-71AA-45E5-8DD2-5824C0310EAF}" type="pres">
      <dgm:prSet presAssocID="{26646147-63FD-4C65-9A1A-1C7654FFBFB3}" presName="node" presStyleLbl="node1" presStyleIdx="9" presStyleCnt="10" custRadScaleRad="96361" custRadScaleInc="306">
        <dgm:presLayoutVars>
          <dgm:bulletEnabled val="1"/>
        </dgm:presLayoutVars>
      </dgm:prSet>
      <dgm:spPr/>
      <dgm:t>
        <a:bodyPr/>
        <a:lstStyle/>
        <a:p>
          <a:endParaRPr lang="en-US"/>
        </a:p>
      </dgm:t>
    </dgm:pt>
  </dgm:ptLst>
  <dgm:cxnLst>
    <dgm:cxn modelId="{624249D3-F24C-0D45-B691-829BBDD5FDCB}" type="presOf" srcId="{212FAAB9-984C-49F1-B50D-3E5149DEBC6F}" destId="{43268FA4-9665-4213-9F1E-0ADE6F10FB3D}" srcOrd="1" destOrd="0" presId="urn:microsoft.com/office/officeart/2005/8/layout/radial1"/>
    <dgm:cxn modelId="{D32DE7B5-54BA-4642-8039-4B8ECCB38378}" type="presOf" srcId="{DD7C00E8-5D3C-47EA-A67C-14887509C7FA}" destId="{A1E5EB70-7EC5-4A35-853A-5BBD9A5500E3}" srcOrd="0" destOrd="0" presId="urn:microsoft.com/office/officeart/2005/8/layout/radial1"/>
    <dgm:cxn modelId="{2599535B-6FC0-4AE0-BCBA-C93EF3CDEC79}" srcId="{DCA55AF5-F048-41B3-B6B2-B86ED013E99F}" destId="{8B84DE38-B2A4-4F50-86EB-5A013F532661}" srcOrd="7" destOrd="0" parTransId="{212FAAB9-984C-49F1-B50D-3E5149DEBC6F}" sibTransId="{9BFF1F8F-B383-4F68-819D-17ABB434354E}"/>
    <dgm:cxn modelId="{35D5D64B-BE7F-4BBF-8591-96E8491C0FAD}" srcId="{DCA55AF5-F048-41B3-B6B2-B86ED013E99F}" destId="{DD7C00E8-5D3C-47EA-A67C-14887509C7FA}" srcOrd="8" destOrd="0" parTransId="{8B4F21D1-CC70-48C2-BF67-9D43DB69EFBB}" sibTransId="{775D2A54-ED87-4A55-A382-673AF2912801}"/>
    <dgm:cxn modelId="{7B8237B3-9CA1-8B41-A84C-C9BC65D1F428}" type="presOf" srcId="{CC141E22-4C1A-4739-8BE2-ABDBA5F8144A}" destId="{707E5B34-EA20-4466-AC11-7BFE952A4CBF}" srcOrd="0" destOrd="0" presId="urn:microsoft.com/office/officeart/2005/8/layout/radial1"/>
    <dgm:cxn modelId="{6A5B7EC0-D470-8745-96F5-34A15531DFD1}" type="presOf" srcId="{DCA55AF5-F048-41B3-B6B2-B86ED013E99F}" destId="{CA7A35CB-03DB-4BDA-9350-A434A050A0F4}" srcOrd="0" destOrd="0" presId="urn:microsoft.com/office/officeart/2005/8/layout/radial1"/>
    <dgm:cxn modelId="{8CD33D6C-C630-3246-9FFD-FD868DEE3E6E}" type="presOf" srcId="{01463E0E-646D-4CD3-B817-EE100EAD644D}" destId="{B9FD93A7-5A72-4171-8C3B-0A66EC1D1346}" srcOrd="1" destOrd="0" presId="urn:microsoft.com/office/officeart/2005/8/layout/radial1"/>
    <dgm:cxn modelId="{1A954EFE-8894-BB4D-AEF3-5FEDEA5875E1}" type="presOf" srcId="{61836A64-DEA4-4215-871D-43588C4B48A1}" destId="{298D5ECD-E774-4AD0-81C7-D29A1B32F374}" srcOrd="0" destOrd="0" presId="urn:microsoft.com/office/officeart/2005/8/layout/radial1"/>
    <dgm:cxn modelId="{3BE7BAAA-4985-7545-B302-61C4AF3C205A}" type="presOf" srcId="{01463E0E-646D-4CD3-B817-EE100EAD644D}" destId="{A13F00EC-E5E3-4E39-BDBB-4DA48438F2B6}" srcOrd="0" destOrd="0" presId="urn:microsoft.com/office/officeart/2005/8/layout/radial1"/>
    <dgm:cxn modelId="{F9C6E9DE-BFFD-AD4C-A788-83399893A148}" type="presOf" srcId="{A3759C0A-B000-4123-93EE-A115D3A9E7F0}" destId="{12A0B21A-1F0F-44BC-B516-63618945BEB0}" srcOrd="0" destOrd="0" presId="urn:microsoft.com/office/officeart/2005/8/layout/radial1"/>
    <dgm:cxn modelId="{8D9DEF06-2CC2-455C-8EA5-8163B82D97C2}" srcId="{A3759C0A-B000-4123-93EE-A115D3A9E7F0}" destId="{D957169F-A7EA-4698-B9BA-952933960DF2}" srcOrd="1" destOrd="0" parTransId="{46102BA2-7E36-460C-8DCE-60791B8F2C98}" sibTransId="{FEB6BBA9-B260-4F85-8B81-830956464BE6}"/>
    <dgm:cxn modelId="{B64BDF91-859B-8D49-A39D-CF743029C925}" type="presOf" srcId="{7DE58126-9383-491B-91CA-A4898DF5C6D5}" destId="{8DC6684A-E2F0-49A1-BD0B-DEDAB6248DDA}" srcOrd="1" destOrd="0" presId="urn:microsoft.com/office/officeart/2005/8/layout/radial1"/>
    <dgm:cxn modelId="{9BE24FAC-596D-F340-8F0B-2766CDD8EDD5}" type="presOf" srcId="{794CD915-CE33-4EDB-89A8-CCB36DFC91E7}" destId="{BB56EED1-0651-496B-B912-186BA14D12A0}" srcOrd="0" destOrd="0" presId="urn:microsoft.com/office/officeart/2005/8/layout/radial1"/>
    <dgm:cxn modelId="{370CA63F-1905-3E45-8B4B-89A8BEE7928C}" type="presOf" srcId="{212FAAB9-984C-49F1-B50D-3E5149DEBC6F}" destId="{D74FD187-6CA1-4B3A-BF0B-7EB002CD15CF}" srcOrd="0" destOrd="0" presId="urn:microsoft.com/office/officeart/2005/8/layout/radial1"/>
    <dgm:cxn modelId="{9D62049A-1303-40EC-9E71-54B8FDDC1FCE}" srcId="{DCA55AF5-F048-41B3-B6B2-B86ED013E99F}" destId="{26646147-63FD-4C65-9A1A-1C7654FFBFB3}" srcOrd="9" destOrd="0" parTransId="{A89C59C1-50F9-447B-9359-D06CFBE44C07}" sibTransId="{1663E0A1-0A6D-4A0B-94B6-F8F895E97C9A}"/>
    <dgm:cxn modelId="{351C6015-3483-064C-A3D6-FCF8D8D87B89}" type="presOf" srcId="{4100877F-0633-4AB6-9BAA-9D669D0A0265}" destId="{FB6BE2B5-EE28-442B-9DEF-5F344550A34A}" srcOrd="0" destOrd="0" presId="urn:microsoft.com/office/officeart/2005/8/layout/radial1"/>
    <dgm:cxn modelId="{91731750-AC86-0841-9AE3-3175C965FBBC}" type="presOf" srcId="{F876478B-DED9-46BB-A811-D11D2D066FC6}" destId="{32A9EADF-B604-42E3-B33B-21E5CEDC64B2}" srcOrd="1" destOrd="0" presId="urn:microsoft.com/office/officeart/2005/8/layout/radial1"/>
    <dgm:cxn modelId="{25AA34DE-6BD3-E64F-B7EB-35A84BC1CFFA}" type="presOf" srcId="{1CDAC507-014F-413B-9654-C56BE5E5B7FE}" destId="{F4CFF197-03EA-4963-976F-9CD0EC3EC0A3}" srcOrd="1" destOrd="0" presId="urn:microsoft.com/office/officeart/2005/8/layout/radial1"/>
    <dgm:cxn modelId="{FD9C3330-82D2-4C98-8E10-2BEE207C3F35}" srcId="{A3759C0A-B000-4123-93EE-A115D3A9E7F0}" destId="{DCA55AF5-F048-41B3-B6B2-B86ED013E99F}" srcOrd="0" destOrd="0" parTransId="{CF5D3764-F9A4-48B0-A20A-DE3171539FB4}" sibTransId="{441A99C3-39B1-4DC5-9812-03A1ABF4B239}"/>
    <dgm:cxn modelId="{82AC5C80-7658-F949-97CA-351AC0703DA5}" type="presOf" srcId="{26646147-63FD-4C65-9A1A-1C7654FFBFB3}" destId="{8024F323-71AA-45E5-8DD2-5824C0310EAF}" srcOrd="0" destOrd="0" presId="urn:microsoft.com/office/officeart/2005/8/layout/radial1"/>
    <dgm:cxn modelId="{B9531DA8-9CFA-BC47-A791-37EBDE4BF587}" type="presOf" srcId="{8B4F21D1-CC70-48C2-BF67-9D43DB69EFBB}" destId="{B67C2040-C5E5-4C57-AB6D-7DBC9FD0FF74}" srcOrd="1" destOrd="0" presId="urn:microsoft.com/office/officeart/2005/8/layout/radial1"/>
    <dgm:cxn modelId="{B999B133-CBC8-3140-95B6-A369D0F1A745}" type="presOf" srcId="{A89C59C1-50F9-447B-9359-D06CFBE44C07}" destId="{71D63ECF-4570-41A5-BF87-434C8702A45E}" srcOrd="1" destOrd="0" presId="urn:microsoft.com/office/officeart/2005/8/layout/radial1"/>
    <dgm:cxn modelId="{DA063C1F-59B7-48CC-90CC-1755F03C66B1}" srcId="{DCA55AF5-F048-41B3-B6B2-B86ED013E99F}" destId="{C63FBA6E-3279-45DA-8E6D-759B77FA97E9}" srcOrd="2" destOrd="0" parTransId="{01463E0E-646D-4CD3-B817-EE100EAD644D}" sibTransId="{EF4228A9-5E95-43C3-BC05-F02CB87EE742}"/>
    <dgm:cxn modelId="{6F998154-8CF9-C340-9BC9-60D011D336DA}" type="presOf" srcId="{61836A64-DEA4-4215-871D-43588C4B48A1}" destId="{D77F00D0-7232-47D8-98BC-307263C2E714}" srcOrd="1" destOrd="0" presId="urn:microsoft.com/office/officeart/2005/8/layout/radial1"/>
    <dgm:cxn modelId="{4190B54B-2DE6-F243-ADA8-CF5A30C2A090}" type="presOf" srcId="{1CDAC507-014F-413B-9654-C56BE5E5B7FE}" destId="{350CBE75-B634-40C6-A4C1-C3B0144BA948}" srcOrd="0" destOrd="0" presId="urn:microsoft.com/office/officeart/2005/8/layout/radial1"/>
    <dgm:cxn modelId="{39C30309-302C-0147-8768-4C9F38F7C56D}" type="presOf" srcId="{998AF4C4-9FE7-495C-9376-10714F7EDE59}" destId="{37950F21-940C-4EFC-90D4-0D03DB3EDC2C}" srcOrd="0" destOrd="0" presId="urn:microsoft.com/office/officeart/2005/8/layout/radial1"/>
    <dgm:cxn modelId="{9EFFBB7F-13CC-1A48-A447-D79A7AE47EC1}" type="presOf" srcId="{F876478B-DED9-46BB-A811-D11D2D066FC6}" destId="{70A0B702-A837-4263-81F6-F1AF74EF0AD4}" srcOrd="0" destOrd="0" presId="urn:microsoft.com/office/officeart/2005/8/layout/radial1"/>
    <dgm:cxn modelId="{30EEE9AF-DCB2-B547-BA3A-D3609D96F8A3}" type="presOf" srcId="{CC141E22-4C1A-4739-8BE2-ABDBA5F8144A}" destId="{966A7CAA-3DD9-47CF-9126-BD6E99DC380E}" srcOrd="1" destOrd="0" presId="urn:microsoft.com/office/officeart/2005/8/layout/radial1"/>
    <dgm:cxn modelId="{162E898F-63DF-F749-8DAD-5330DD423610}" type="presOf" srcId="{794CD915-CE33-4EDB-89A8-CCB36DFC91E7}" destId="{F34E2021-2675-47EC-A34D-814404B5494E}" srcOrd="1" destOrd="0" presId="urn:microsoft.com/office/officeart/2005/8/layout/radial1"/>
    <dgm:cxn modelId="{2C5B8CF9-57E5-480E-8CB8-F35BD97B1B08}" srcId="{DCA55AF5-F048-41B3-B6B2-B86ED013E99F}" destId="{B5796DA4-29F6-49EC-92F6-DD7154DD0ECF}" srcOrd="1" destOrd="0" parTransId="{1CDAC507-014F-413B-9654-C56BE5E5B7FE}" sibTransId="{5A573FF3-FFCD-44C1-AF07-D6712C53067C}"/>
    <dgm:cxn modelId="{67AD49A9-FF36-3F46-A8F5-ED875EDB4E48}" type="presOf" srcId="{7DE58126-9383-491B-91CA-A4898DF5C6D5}" destId="{DEAF5838-55B4-4CA9-90DB-7CAD9D4B2277}" srcOrd="0" destOrd="0" presId="urn:microsoft.com/office/officeart/2005/8/layout/radial1"/>
    <dgm:cxn modelId="{00FFCA31-B85F-4F4B-B9AE-82D224DE0301}" type="presOf" srcId="{A89C59C1-50F9-447B-9359-D06CFBE44C07}" destId="{BBA8F532-F5A5-4CE3-99B7-06C827250A30}" srcOrd="0" destOrd="0" presId="urn:microsoft.com/office/officeart/2005/8/layout/radial1"/>
    <dgm:cxn modelId="{DC6C63CC-86D6-7845-B1A3-1076F84FD10B}" type="presOf" srcId="{C63FBA6E-3279-45DA-8E6D-759B77FA97E9}" destId="{D9D46D52-917B-4227-9DAC-0E2417ED55E3}" srcOrd="0" destOrd="0" presId="urn:microsoft.com/office/officeart/2005/8/layout/radial1"/>
    <dgm:cxn modelId="{648E3415-6AD6-3C46-A7B1-B075A82F1B91}" type="presOf" srcId="{8B4F21D1-CC70-48C2-BF67-9D43DB69EFBB}" destId="{196B0634-AA7C-4289-888F-F947A33E8FCD}" srcOrd="0" destOrd="0" presId="urn:microsoft.com/office/officeart/2005/8/layout/radial1"/>
    <dgm:cxn modelId="{845A1A3B-C2C2-9A45-A30E-067A1E8D0FDD}" type="presOf" srcId="{8B84DE38-B2A4-4F50-86EB-5A013F532661}" destId="{DB352AF6-5ACF-44CA-B4F3-79145DB9D920}" srcOrd="0" destOrd="0" presId="urn:microsoft.com/office/officeart/2005/8/layout/radial1"/>
    <dgm:cxn modelId="{F9BCCBFA-EDBE-6C4C-A4D5-8ECF81A7219D}" type="presOf" srcId="{73ECF973-97C2-48AE-A8CF-9D8631B90EBB}" destId="{374D85E9-14C5-4B6C-AB4E-C468B04404F9}" srcOrd="0" destOrd="0" presId="urn:microsoft.com/office/officeart/2005/8/layout/radial1"/>
    <dgm:cxn modelId="{420374B0-0E5E-439A-85BF-8265FDFB3255}" srcId="{DCA55AF5-F048-41B3-B6B2-B86ED013E99F}" destId="{C8F3A013-D500-4ECA-9334-76729D0F6028}" srcOrd="3" destOrd="0" parTransId="{61836A64-DEA4-4215-871D-43588C4B48A1}" sibTransId="{CD9C3EDE-55B8-4A17-86AC-59C19409C98C}"/>
    <dgm:cxn modelId="{F372437B-2B66-4A9C-9823-B0FF5FFDB8A2}" srcId="{DCA55AF5-F048-41B3-B6B2-B86ED013E99F}" destId="{998AF4C4-9FE7-495C-9376-10714F7EDE59}" srcOrd="0" destOrd="0" parTransId="{794CD915-CE33-4EDB-89A8-CCB36DFC91E7}" sibTransId="{142D3CBB-F8FC-4E7D-B5D5-E4B5585527E5}"/>
    <dgm:cxn modelId="{BBCAF250-193A-8347-8DBC-548B2B5E8BF7}" type="presOf" srcId="{C8F3A013-D500-4ECA-9334-76729D0F6028}" destId="{3346734F-8CD1-4B76-AB78-C51E01C611AC}" srcOrd="0" destOrd="0" presId="urn:microsoft.com/office/officeart/2005/8/layout/radial1"/>
    <dgm:cxn modelId="{4C080911-E71B-1344-813B-A1C2497D6DD3}" type="presOf" srcId="{B5796DA4-29F6-49EC-92F6-DD7154DD0ECF}" destId="{3DE3D2A6-80F4-4C19-B9D8-942907C8CA20}" srcOrd="0" destOrd="0" presId="urn:microsoft.com/office/officeart/2005/8/layout/radial1"/>
    <dgm:cxn modelId="{25E9A619-1983-41B0-AC9B-DEE52F7BEC4F}" srcId="{DCA55AF5-F048-41B3-B6B2-B86ED013E99F}" destId="{3112D843-9186-40BC-AABA-96C99721F9AD}" srcOrd="5" destOrd="0" parTransId="{CC141E22-4C1A-4739-8BE2-ABDBA5F8144A}" sibTransId="{4DDA32EE-4736-4429-82C3-4EB760C2A75F}"/>
    <dgm:cxn modelId="{EDE10009-7576-46E6-A5E2-E7628D18BEC6}" srcId="{DCA55AF5-F048-41B3-B6B2-B86ED013E99F}" destId="{4100877F-0633-4AB6-9BAA-9D669D0A0265}" srcOrd="6" destOrd="0" parTransId="{F876478B-DED9-46BB-A811-D11D2D066FC6}" sibTransId="{6C9ED428-0C9E-4ABF-9022-B7194CFDC82C}"/>
    <dgm:cxn modelId="{546AA21F-045F-4E2D-A9D0-3E660D582B62}" srcId="{DCA55AF5-F048-41B3-B6B2-B86ED013E99F}" destId="{73ECF973-97C2-48AE-A8CF-9D8631B90EBB}" srcOrd="4" destOrd="0" parTransId="{7DE58126-9383-491B-91CA-A4898DF5C6D5}" sibTransId="{6857310F-72B5-4EAC-A9E5-83C4792B9504}"/>
    <dgm:cxn modelId="{A71739B8-D871-9748-AC6A-D8F9C6884749}" type="presOf" srcId="{3112D843-9186-40BC-AABA-96C99721F9AD}" destId="{A4BBD814-DB47-4B92-B260-7F47949AEC67}" srcOrd="0" destOrd="0" presId="urn:microsoft.com/office/officeart/2005/8/layout/radial1"/>
    <dgm:cxn modelId="{475FC294-9AB2-5147-B9B9-18E79C87BDFF}" type="presParOf" srcId="{12A0B21A-1F0F-44BC-B516-63618945BEB0}" destId="{CA7A35CB-03DB-4BDA-9350-A434A050A0F4}" srcOrd="0" destOrd="0" presId="urn:microsoft.com/office/officeart/2005/8/layout/radial1"/>
    <dgm:cxn modelId="{2EC691DB-635D-994B-A315-8F5076204AFF}" type="presParOf" srcId="{12A0B21A-1F0F-44BC-B516-63618945BEB0}" destId="{BB56EED1-0651-496B-B912-186BA14D12A0}" srcOrd="1" destOrd="0" presId="urn:microsoft.com/office/officeart/2005/8/layout/radial1"/>
    <dgm:cxn modelId="{BCCCCACA-9136-3A4B-848A-49EF8E21343E}" type="presParOf" srcId="{BB56EED1-0651-496B-B912-186BA14D12A0}" destId="{F34E2021-2675-47EC-A34D-814404B5494E}" srcOrd="0" destOrd="0" presId="urn:microsoft.com/office/officeart/2005/8/layout/radial1"/>
    <dgm:cxn modelId="{57BD6DDB-4B14-814A-89CE-D3896731C5B9}" type="presParOf" srcId="{12A0B21A-1F0F-44BC-B516-63618945BEB0}" destId="{37950F21-940C-4EFC-90D4-0D03DB3EDC2C}" srcOrd="2" destOrd="0" presId="urn:microsoft.com/office/officeart/2005/8/layout/radial1"/>
    <dgm:cxn modelId="{7AAC750A-15ED-024D-9905-E22298A44F7B}" type="presParOf" srcId="{12A0B21A-1F0F-44BC-B516-63618945BEB0}" destId="{350CBE75-B634-40C6-A4C1-C3B0144BA948}" srcOrd="3" destOrd="0" presId="urn:microsoft.com/office/officeart/2005/8/layout/radial1"/>
    <dgm:cxn modelId="{E7C5E45C-C6E5-5A4B-B0DD-7BF8FA2D4FCB}" type="presParOf" srcId="{350CBE75-B634-40C6-A4C1-C3B0144BA948}" destId="{F4CFF197-03EA-4963-976F-9CD0EC3EC0A3}" srcOrd="0" destOrd="0" presId="urn:microsoft.com/office/officeart/2005/8/layout/radial1"/>
    <dgm:cxn modelId="{53CBDE67-B27F-C14A-963E-E3F399876C2D}" type="presParOf" srcId="{12A0B21A-1F0F-44BC-B516-63618945BEB0}" destId="{3DE3D2A6-80F4-4C19-B9D8-942907C8CA20}" srcOrd="4" destOrd="0" presId="urn:microsoft.com/office/officeart/2005/8/layout/radial1"/>
    <dgm:cxn modelId="{53A5906B-D3D3-3746-9C92-5607E69A4EA7}" type="presParOf" srcId="{12A0B21A-1F0F-44BC-B516-63618945BEB0}" destId="{A13F00EC-E5E3-4E39-BDBB-4DA48438F2B6}" srcOrd="5" destOrd="0" presId="urn:microsoft.com/office/officeart/2005/8/layout/radial1"/>
    <dgm:cxn modelId="{DF294183-37DE-B44F-BAA9-C4EA963D10AC}" type="presParOf" srcId="{A13F00EC-E5E3-4E39-BDBB-4DA48438F2B6}" destId="{B9FD93A7-5A72-4171-8C3B-0A66EC1D1346}" srcOrd="0" destOrd="0" presId="urn:microsoft.com/office/officeart/2005/8/layout/radial1"/>
    <dgm:cxn modelId="{82BB640A-4794-8048-AB5C-0B46C5FF0025}" type="presParOf" srcId="{12A0B21A-1F0F-44BC-B516-63618945BEB0}" destId="{D9D46D52-917B-4227-9DAC-0E2417ED55E3}" srcOrd="6" destOrd="0" presId="urn:microsoft.com/office/officeart/2005/8/layout/radial1"/>
    <dgm:cxn modelId="{36DD55B2-4FEC-9241-ACF2-23FCE1D1CDF8}" type="presParOf" srcId="{12A0B21A-1F0F-44BC-B516-63618945BEB0}" destId="{298D5ECD-E774-4AD0-81C7-D29A1B32F374}" srcOrd="7" destOrd="0" presId="urn:microsoft.com/office/officeart/2005/8/layout/radial1"/>
    <dgm:cxn modelId="{0D9A8807-F4BF-2A4E-B3B2-57A0BFF1CC22}" type="presParOf" srcId="{298D5ECD-E774-4AD0-81C7-D29A1B32F374}" destId="{D77F00D0-7232-47D8-98BC-307263C2E714}" srcOrd="0" destOrd="0" presId="urn:microsoft.com/office/officeart/2005/8/layout/radial1"/>
    <dgm:cxn modelId="{484767E1-5A07-7145-AA7E-55AA0FADB56D}" type="presParOf" srcId="{12A0B21A-1F0F-44BC-B516-63618945BEB0}" destId="{3346734F-8CD1-4B76-AB78-C51E01C611AC}" srcOrd="8" destOrd="0" presId="urn:microsoft.com/office/officeart/2005/8/layout/radial1"/>
    <dgm:cxn modelId="{91F39C78-D1EE-9B4C-9886-E7DE1CB31409}" type="presParOf" srcId="{12A0B21A-1F0F-44BC-B516-63618945BEB0}" destId="{DEAF5838-55B4-4CA9-90DB-7CAD9D4B2277}" srcOrd="9" destOrd="0" presId="urn:microsoft.com/office/officeart/2005/8/layout/radial1"/>
    <dgm:cxn modelId="{C48E61FD-809B-264E-B5DE-4E8F9243036B}" type="presParOf" srcId="{DEAF5838-55B4-4CA9-90DB-7CAD9D4B2277}" destId="{8DC6684A-E2F0-49A1-BD0B-DEDAB6248DDA}" srcOrd="0" destOrd="0" presId="urn:microsoft.com/office/officeart/2005/8/layout/radial1"/>
    <dgm:cxn modelId="{E821A7AA-C2BF-3543-82F0-329784C9E905}" type="presParOf" srcId="{12A0B21A-1F0F-44BC-B516-63618945BEB0}" destId="{374D85E9-14C5-4B6C-AB4E-C468B04404F9}" srcOrd="10" destOrd="0" presId="urn:microsoft.com/office/officeart/2005/8/layout/radial1"/>
    <dgm:cxn modelId="{0A22F8EE-1D4A-814B-94A3-990F255917C8}" type="presParOf" srcId="{12A0B21A-1F0F-44BC-B516-63618945BEB0}" destId="{707E5B34-EA20-4466-AC11-7BFE952A4CBF}" srcOrd="11" destOrd="0" presId="urn:microsoft.com/office/officeart/2005/8/layout/radial1"/>
    <dgm:cxn modelId="{D2EF83A2-5307-4A42-BDAB-17ECB597472D}" type="presParOf" srcId="{707E5B34-EA20-4466-AC11-7BFE952A4CBF}" destId="{966A7CAA-3DD9-47CF-9126-BD6E99DC380E}" srcOrd="0" destOrd="0" presId="urn:microsoft.com/office/officeart/2005/8/layout/radial1"/>
    <dgm:cxn modelId="{DE464110-78B9-1346-ADB0-9F7B278F49EB}" type="presParOf" srcId="{12A0B21A-1F0F-44BC-B516-63618945BEB0}" destId="{A4BBD814-DB47-4B92-B260-7F47949AEC67}" srcOrd="12" destOrd="0" presId="urn:microsoft.com/office/officeart/2005/8/layout/radial1"/>
    <dgm:cxn modelId="{82DE2E58-A30D-844F-AE5B-1AD15819E104}" type="presParOf" srcId="{12A0B21A-1F0F-44BC-B516-63618945BEB0}" destId="{70A0B702-A837-4263-81F6-F1AF74EF0AD4}" srcOrd="13" destOrd="0" presId="urn:microsoft.com/office/officeart/2005/8/layout/radial1"/>
    <dgm:cxn modelId="{BD55DEDD-DF4B-8D42-88ED-B007BE21C3C5}" type="presParOf" srcId="{70A0B702-A837-4263-81F6-F1AF74EF0AD4}" destId="{32A9EADF-B604-42E3-B33B-21E5CEDC64B2}" srcOrd="0" destOrd="0" presId="urn:microsoft.com/office/officeart/2005/8/layout/radial1"/>
    <dgm:cxn modelId="{51EDBB1D-2440-3C4B-B23D-9CA80D932B4B}" type="presParOf" srcId="{12A0B21A-1F0F-44BC-B516-63618945BEB0}" destId="{FB6BE2B5-EE28-442B-9DEF-5F344550A34A}" srcOrd="14" destOrd="0" presId="urn:microsoft.com/office/officeart/2005/8/layout/radial1"/>
    <dgm:cxn modelId="{A38D00BC-BB60-724E-8152-B9048C4C3B30}" type="presParOf" srcId="{12A0B21A-1F0F-44BC-B516-63618945BEB0}" destId="{D74FD187-6CA1-4B3A-BF0B-7EB002CD15CF}" srcOrd="15" destOrd="0" presId="urn:microsoft.com/office/officeart/2005/8/layout/radial1"/>
    <dgm:cxn modelId="{7CFD762F-9CB4-974F-BD3E-8360985EFBB4}" type="presParOf" srcId="{D74FD187-6CA1-4B3A-BF0B-7EB002CD15CF}" destId="{43268FA4-9665-4213-9F1E-0ADE6F10FB3D}" srcOrd="0" destOrd="0" presId="urn:microsoft.com/office/officeart/2005/8/layout/radial1"/>
    <dgm:cxn modelId="{2267C4F1-F832-0E48-8EB0-017AF1219628}" type="presParOf" srcId="{12A0B21A-1F0F-44BC-B516-63618945BEB0}" destId="{DB352AF6-5ACF-44CA-B4F3-79145DB9D920}" srcOrd="16" destOrd="0" presId="urn:microsoft.com/office/officeart/2005/8/layout/radial1"/>
    <dgm:cxn modelId="{D4302A72-4639-464C-AB16-02F2C03BA42B}" type="presParOf" srcId="{12A0B21A-1F0F-44BC-B516-63618945BEB0}" destId="{196B0634-AA7C-4289-888F-F947A33E8FCD}" srcOrd="17" destOrd="0" presId="urn:microsoft.com/office/officeart/2005/8/layout/radial1"/>
    <dgm:cxn modelId="{191A259A-A20F-1F49-8080-F3098ABC00E4}" type="presParOf" srcId="{196B0634-AA7C-4289-888F-F947A33E8FCD}" destId="{B67C2040-C5E5-4C57-AB6D-7DBC9FD0FF74}" srcOrd="0" destOrd="0" presId="urn:microsoft.com/office/officeart/2005/8/layout/radial1"/>
    <dgm:cxn modelId="{EF2E5CBC-7C18-FB4D-8AB2-F91863B53456}" type="presParOf" srcId="{12A0B21A-1F0F-44BC-B516-63618945BEB0}" destId="{A1E5EB70-7EC5-4A35-853A-5BBD9A5500E3}" srcOrd="18" destOrd="0" presId="urn:microsoft.com/office/officeart/2005/8/layout/radial1"/>
    <dgm:cxn modelId="{5E59255F-E66A-A147-A1C3-078FD7D8D7C8}" type="presParOf" srcId="{12A0B21A-1F0F-44BC-B516-63618945BEB0}" destId="{BBA8F532-F5A5-4CE3-99B7-06C827250A30}" srcOrd="19" destOrd="0" presId="urn:microsoft.com/office/officeart/2005/8/layout/radial1"/>
    <dgm:cxn modelId="{09748838-A97C-9140-9D12-B69AD8C87C6C}" type="presParOf" srcId="{BBA8F532-F5A5-4CE3-99B7-06C827250A30}" destId="{71D63ECF-4570-41A5-BF87-434C8702A45E}" srcOrd="0" destOrd="0" presId="urn:microsoft.com/office/officeart/2005/8/layout/radial1"/>
    <dgm:cxn modelId="{A9E5692E-D86F-564A-8FB2-BF5DBCCEF78A}" type="presParOf" srcId="{12A0B21A-1F0F-44BC-B516-63618945BEB0}" destId="{8024F323-71AA-45E5-8DD2-5824C0310EAF}" srcOrd="20" destOrd="0" presId="urn:microsoft.com/office/officeart/2005/8/layout/radial1"/>
  </dgm:cxnLst>
  <dgm:bg>
    <a:solidFill>
      <a:srgbClr val="CCFFCC"/>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1BD3DE-0CE7-C34A-814D-CD671F5CDC48}" type="doc">
      <dgm:prSet loTypeId="urn:microsoft.com/office/officeart/2005/8/layout/venn2" loCatId="" qsTypeId="urn:microsoft.com/office/officeart/2005/8/quickstyle/simple4" qsCatId="simple" csTypeId="urn:microsoft.com/office/officeart/2005/8/colors/accent1_2" csCatId="accent1" phldr="1"/>
      <dgm:spPr/>
      <dgm:t>
        <a:bodyPr/>
        <a:lstStyle/>
        <a:p>
          <a:endParaRPr lang="en-US"/>
        </a:p>
      </dgm:t>
    </dgm:pt>
    <dgm:pt modelId="{1C7D31E0-C827-BD42-AEA8-A27616AF710A}">
      <dgm:prSet phldrT="[Text]"/>
      <dgm:spPr/>
      <dgm:t>
        <a:bodyPr/>
        <a:lstStyle/>
        <a:p>
          <a:r>
            <a:rPr lang="en-US" dirty="0" smtClean="0"/>
            <a:t>Perimeter Security</a:t>
          </a:r>
          <a:endParaRPr lang="en-US" dirty="0"/>
        </a:p>
      </dgm:t>
    </dgm:pt>
    <dgm:pt modelId="{DCBD5795-CE30-2345-A1A8-147073218D96}" type="parTrans" cxnId="{FAA937D2-7BF2-7A47-AEA3-A1808B2EAA5E}">
      <dgm:prSet/>
      <dgm:spPr/>
      <dgm:t>
        <a:bodyPr/>
        <a:lstStyle/>
        <a:p>
          <a:endParaRPr lang="en-US"/>
        </a:p>
      </dgm:t>
    </dgm:pt>
    <dgm:pt modelId="{0E1DEFDB-C17B-044D-8F2E-820ED79E186D}" type="sibTrans" cxnId="{FAA937D2-7BF2-7A47-AEA3-A1808B2EAA5E}">
      <dgm:prSet/>
      <dgm:spPr/>
      <dgm:t>
        <a:bodyPr/>
        <a:lstStyle/>
        <a:p>
          <a:endParaRPr lang="en-US"/>
        </a:p>
      </dgm:t>
    </dgm:pt>
    <dgm:pt modelId="{E07F395E-3236-FA4D-8917-E2CDF6670D16}">
      <dgm:prSet phldrT="[Text]"/>
      <dgm:spPr>
        <a:solidFill>
          <a:srgbClr val="3366FF"/>
        </a:solidFill>
      </dgm:spPr>
      <dgm:t>
        <a:bodyPr/>
        <a:lstStyle/>
        <a:p>
          <a:r>
            <a:rPr lang="en-US" dirty="0" smtClean="0"/>
            <a:t>Financial Security</a:t>
          </a:r>
          <a:endParaRPr lang="en-US" dirty="0"/>
        </a:p>
      </dgm:t>
    </dgm:pt>
    <dgm:pt modelId="{03C0C655-6EFA-C540-9490-A7FC7EEF8428}" type="parTrans" cxnId="{1524645D-6CF5-3E43-86D8-24302614B4FE}">
      <dgm:prSet/>
      <dgm:spPr/>
      <dgm:t>
        <a:bodyPr/>
        <a:lstStyle/>
        <a:p>
          <a:endParaRPr lang="en-US"/>
        </a:p>
      </dgm:t>
    </dgm:pt>
    <dgm:pt modelId="{B31C2DBF-4AD8-024C-AE85-7D1DEDACB842}" type="sibTrans" cxnId="{1524645D-6CF5-3E43-86D8-24302614B4FE}">
      <dgm:prSet/>
      <dgm:spPr/>
      <dgm:t>
        <a:bodyPr/>
        <a:lstStyle/>
        <a:p>
          <a:endParaRPr lang="en-US"/>
        </a:p>
      </dgm:t>
    </dgm:pt>
    <dgm:pt modelId="{F0ECA646-BFF9-E14E-B63A-521B7F7507DE}">
      <dgm:prSet phldrT="[Text]"/>
      <dgm:spPr>
        <a:solidFill>
          <a:srgbClr val="FF6600"/>
        </a:solidFill>
      </dgm:spPr>
      <dgm:t>
        <a:bodyPr/>
        <a:lstStyle/>
        <a:p>
          <a:r>
            <a:rPr lang="en-US" dirty="0" smtClean="0"/>
            <a:t>Enterprise Security</a:t>
          </a:r>
          <a:endParaRPr lang="en-US" dirty="0"/>
        </a:p>
      </dgm:t>
    </dgm:pt>
    <dgm:pt modelId="{74ED988B-B91E-F646-B1DF-E978F4769C85}" type="parTrans" cxnId="{B44070A2-4233-F242-BD07-AD93A65CB4A2}">
      <dgm:prSet/>
      <dgm:spPr/>
      <dgm:t>
        <a:bodyPr/>
        <a:lstStyle/>
        <a:p>
          <a:endParaRPr lang="en-US"/>
        </a:p>
      </dgm:t>
    </dgm:pt>
    <dgm:pt modelId="{5D9D8662-A2B6-5346-B176-96CE178A13DC}" type="sibTrans" cxnId="{B44070A2-4233-F242-BD07-AD93A65CB4A2}">
      <dgm:prSet/>
      <dgm:spPr/>
      <dgm:t>
        <a:bodyPr/>
        <a:lstStyle/>
        <a:p>
          <a:endParaRPr lang="en-US"/>
        </a:p>
      </dgm:t>
    </dgm:pt>
    <dgm:pt modelId="{21ED186B-1AED-9F46-94F7-27016CCA3047}">
      <dgm:prSet phldrT="[Text]"/>
      <dgm:spPr>
        <a:solidFill>
          <a:srgbClr val="008000"/>
        </a:solidFill>
      </dgm:spPr>
      <dgm:t>
        <a:bodyPr/>
        <a:lstStyle/>
        <a:p>
          <a:r>
            <a:rPr lang="en-US" dirty="0" smtClean="0"/>
            <a:t>Data Security</a:t>
          </a:r>
          <a:endParaRPr lang="en-US" dirty="0"/>
        </a:p>
      </dgm:t>
    </dgm:pt>
    <dgm:pt modelId="{8D581AB8-C9BE-9044-81CC-0684ABBF9F68}" type="parTrans" cxnId="{3BBB6235-307C-BD4E-A927-D2B1340D045F}">
      <dgm:prSet/>
      <dgm:spPr/>
      <dgm:t>
        <a:bodyPr/>
        <a:lstStyle/>
        <a:p>
          <a:endParaRPr lang="en-US"/>
        </a:p>
      </dgm:t>
    </dgm:pt>
    <dgm:pt modelId="{95BF215D-4D79-3B49-806B-628BE236C1D3}" type="sibTrans" cxnId="{3BBB6235-307C-BD4E-A927-D2B1340D045F}">
      <dgm:prSet/>
      <dgm:spPr/>
      <dgm:t>
        <a:bodyPr/>
        <a:lstStyle/>
        <a:p>
          <a:endParaRPr lang="en-US"/>
        </a:p>
      </dgm:t>
    </dgm:pt>
    <dgm:pt modelId="{24D34499-071F-2A47-8934-E67FA4D3B7E8}" type="pres">
      <dgm:prSet presAssocID="{C81BD3DE-0CE7-C34A-814D-CD671F5CDC48}" presName="Name0" presStyleCnt="0">
        <dgm:presLayoutVars>
          <dgm:chMax val="7"/>
          <dgm:resizeHandles val="exact"/>
        </dgm:presLayoutVars>
      </dgm:prSet>
      <dgm:spPr/>
      <dgm:t>
        <a:bodyPr/>
        <a:lstStyle/>
        <a:p>
          <a:endParaRPr lang="en-US"/>
        </a:p>
      </dgm:t>
    </dgm:pt>
    <dgm:pt modelId="{43290A5E-E9FE-E646-91ED-3B7C8E4BD347}" type="pres">
      <dgm:prSet presAssocID="{C81BD3DE-0CE7-C34A-814D-CD671F5CDC48}" presName="comp1" presStyleCnt="0"/>
      <dgm:spPr/>
    </dgm:pt>
    <dgm:pt modelId="{4A6B3B32-F414-0B48-BE71-5EDE3399A599}" type="pres">
      <dgm:prSet presAssocID="{C81BD3DE-0CE7-C34A-814D-CD671F5CDC48}" presName="circle1" presStyleLbl="node1" presStyleIdx="0" presStyleCnt="4"/>
      <dgm:spPr/>
      <dgm:t>
        <a:bodyPr/>
        <a:lstStyle/>
        <a:p>
          <a:endParaRPr lang="en-US"/>
        </a:p>
      </dgm:t>
    </dgm:pt>
    <dgm:pt modelId="{4C499730-FFD9-2445-8A63-569E5DDC5209}" type="pres">
      <dgm:prSet presAssocID="{C81BD3DE-0CE7-C34A-814D-CD671F5CDC48}" presName="c1text" presStyleLbl="node1" presStyleIdx="0" presStyleCnt="4">
        <dgm:presLayoutVars>
          <dgm:bulletEnabled val="1"/>
        </dgm:presLayoutVars>
      </dgm:prSet>
      <dgm:spPr/>
      <dgm:t>
        <a:bodyPr/>
        <a:lstStyle/>
        <a:p>
          <a:endParaRPr lang="en-US"/>
        </a:p>
      </dgm:t>
    </dgm:pt>
    <dgm:pt modelId="{361F8869-E7E2-AA44-91CD-28D540B1D53A}" type="pres">
      <dgm:prSet presAssocID="{C81BD3DE-0CE7-C34A-814D-CD671F5CDC48}" presName="comp2" presStyleCnt="0"/>
      <dgm:spPr/>
    </dgm:pt>
    <dgm:pt modelId="{6FE9FF56-450E-A942-8C0C-595890E45A1C}" type="pres">
      <dgm:prSet presAssocID="{C81BD3DE-0CE7-C34A-814D-CD671F5CDC48}" presName="circle2" presStyleLbl="node1" presStyleIdx="1" presStyleCnt="4"/>
      <dgm:spPr/>
      <dgm:t>
        <a:bodyPr/>
        <a:lstStyle/>
        <a:p>
          <a:endParaRPr lang="en-US"/>
        </a:p>
      </dgm:t>
    </dgm:pt>
    <dgm:pt modelId="{ADFC5B8E-24D7-C84D-8E51-F6FA30772E1B}" type="pres">
      <dgm:prSet presAssocID="{C81BD3DE-0CE7-C34A-814D-CD671F5CDC48}" presName="c2text" presStyleLbl="node1" presStyleIdx="1" presStyleCnt="4">
        <dgm:presLayoutVars>
          <dgm:bulletEnabled val="1"/>
        </dgm:presLayoutVars>
      </dgm:prSet>
      <dgm:spPr/>
      <dgm:t>
        <a:bodyPr/>
        <a:lstStyle/>
        <a:p>
          <a:endParaRPr lang="en-US"/>
        </a:p>
      </dgm:t>
    </dgm:pt>
    <dgm:pt modelId="{A4DBD735-21E3-4040-BE60-D21735A6F550}" type="pres">
      <dgm:prSet presAssocID="{C81BD3DE-0CE7-C34A-814D-CD671F5CDC48}" presName="comp3" presStyleCnt="0"/>
      <dgm:spPr/>
    </dgm:pt>
    <dgm:pt modelId="{ACB8D652-0FBB-6549-991E-3D41519B237E}" type="pres">
      <dgm:prSet presAssocID="{C81BD3DE-0CE7-C34A-814D-CD671F5CDC48}" presName="circle3" presStyleLbl="node1" presStyleIdx="2" presStyleCnt="4"/>
      <dgm:spPr/>
      <dgm:t>
        <a:bodyPr/>
        <a:lstStyle/>
        <a:p>
          <a:endParaRPr lang="en-US"/>
        </a:p>
      </dgm:t>
    </dgm:pt>
    <dgm:pt modelId="{B0517D37-D943-8346-9CC8-4B66B103E783}" type="pres">
      <dgm:prSet presAssocID="{C81BD3DE-0CE7-C34A-814D-CD671F5CDC48}" presName="c3text" presStyleLbl="node1" presStyleIdx="2" presStyleCnt="4">
        <dgm:presLayoutVars>
          <dgm:bulletEnabled val="1"/>
        </dgm:presLayoutVars>
      </dgm:prSet>
      <dgm:spPr/>
      <dgm:t>
        <a:bodyPr/>
        <a:lstStyle/>
        <a:p>
          <a:endParaRPr lang="en-US"/>
        </a:p>
      </dgm:t>
    </dgm:pt>
    <dgm:pt modelId="{1B055398-139B-3E48-A3DC-03ECB794C244}" type="pres">
      <dgm:prSet presAssocID="{C81BD3DE-0CE7-C34A-814D-CD671F5CDC48}" presName="comp4" presStyleCnt="0"/>
      <dgm:spPr/>
    </dgm:pt>
    <dgm:pt modelId="{9B390BE3-B6EB-2A43-80FF-918F2A4D782F}" type="pres">
      <dgm:prSet presAssocID="{C81BD3DE-0CE7-C34A-814D-CD671F5CDC48}" presName="circle4" presStyleLbl="node1" presStyleIdx="3" presStyleCnt="4"/>
      <dgm:spPr/>
      <dgm:t>
        <a:bodyPr/>
        <a:lstStyle/>
        <a:p>
          <a:endParaRPr lang="en-US"/>
        </a:p>
      </dgm:t>
    </dgm:pt>
    <dgm:pt modelId="{BFCFEDFA-4823-ED4F-984B-6A54161B2AD8}" type="pres">
      <dgm:prSet presAssocID="{C81BD3DE-0CE7-C34A-814D-CD671F5CDC48}" presName="c4text" presStyleLbl="node1" presStyleIdx="3" presStyleCnt="4">
        <dgm:presLayoutVars>
          <dgm:bulletEnabled val="1"/>
        </dgm:presLayoutVars>
      </dgm:prSet>
      <dgm:spPr/>
      <dgm:t>
        <a:bodyPr/>
        <a:lstStyle/>
        <a:p>
          <a:endParaRPr lang="en-US"/>
        </a:p>
      </dgm:t>
    </dgm:pt>
  </dgm:ptLst>
  <dgm:cxnLst>
    <dgm:cxn modelId="{B44070A2-4233-F242-BD07-AD93A65CB4A2}" srcId="{C81BD3DE-0CE7-C34A-814D-CD671F5CDC48}" destId="{F0ECA646-BFF9-E14E-B63A-521B7F7507DE}" srcOrd="2" destOrd="0" parTransId="{74ED988B-B91E-F646-B1DF-E978F4769C85}" sibTransId="{5D9D8662-A2B6-5346-B176-96CE178A13DC}"/>
    <dgm:cxn modelId="{B24376BD-D176-4B42-812B-42BFDC136864}" type="presOf" srcId="{E07F395E-3236-FA4D-8917-E2CDF6670D16}" destId="{6FE9FF56-450E-A942-8C0C-595890E45A1C}" srcOrd="0" destOrd="0" presId="urn:microsoft.com/office/officeart/2005/8/layout/venn2"/>
    <dgm:cxn modelId="{3BBB6235-307C-BD4E-A927-D2B1340D045F}" srcId="{C81BD3DE-0CE7-C34A-814D-CD671F5CDC48}" destId="{21ED186B-1AED-9F46-94F7-27016CCA3047}" srcOrd="3" destOrd="0" parTransId="{8D581AB8-C9BE-9044-81CC-0684ABBF9F68}" sibTransId="{95BF215D-4D79-3B49-806B-628BE236C1D3}"/>
    <dgm:cxn modelId="{5BED4230-AF68-8B4C-8747-0321CECA7601}" type="presOf" srcId="{21ED186B-1AED-9F46-94F7-27016CCA3047}" destId="{BFCFEDFA-4823-ED4F-984B-6A54161B2AD8}" srcOrd="1" destOrd="0" presId="urn:microsoft.com/office/officeart/2005/8/layout/venn2"/>
    <dgm:cxn modelId="{899EAE0A-72E7-324E-A815-44E09CF0F7EA}" type="presOf" srcId="{1C7D31E0-C827-BD42-AEA8-A27616AF710A}" destId="{4A6B3B32-F414-0B48-BE71-5EDE3399A599}" srcOrd="0" destOrd="0" presId="urn:microsoft.com/office/officeart/2005/8/layout/venn2"/>
    <dgm:cxn modelId="{947B5FFF-3FED-694E-9706-CFDFB38ECB8E}" type="presOf" srcId="{F0ECA646-BFF9-E14E-B63A-521B7F7507DE}" destId="{ACB8D652-0FBB-6549-991E-3D41519B237E}" srcOrd="0" destOrd="0" presId="urn:microsoft.com/office/officeart/2005/8/layout/venn2"/>
    <dgm:cxn modelId="{C9E3EE78-527D-7949-9CF3-4FBB584C1A01}" type="presOf" srcId="{F0ECA646-BFF9-E14E-B63A-521B7F7507DE}" destId="{B0517D37-D943-8346-9CC8-4B66B103E783}" srcOrd="1" destOrd="0" presId="urn:microsoft.com/office/officeart/2005/8/layout/venn2"/>
    <dgm:cxn modelId="{FAA937D2-7BF2-7A47-AEA3-A1808B2EAA5E}" srcId="{C81BD3DE-0CE7-C34A-814D-CD671F5CDC48}" destId="{1C7D31E0-C827-BD42-AEA8-A27616AF710A}" srcOrd="0" destOrd="0" parTransId="{DCBD5795-CE30-2345-A1A8-147073218D96}" sibTransId="{0E1DEFDB-C17B-044D-8F2E-820ED79E186D}"/>
    <dgm:cxn modelId="{5F31E59D-AD37-EB4B-8A75-7B9249C50619}" type="presOf" srcId="{21ED186B-1AED-9F46-94F7-27016CCA3047}" destId="{9B390BE3-B6EB-2A43-80FF-918F2A4D782F}" srcOrd="0" destOrd="0" presId="urn:microsoft.com/office/officeart/2005/8/layout/venn2"/>
    <dgm:cxn modelId="{03A38BA3-1D0C-9A46-A279-608981609472}" type="presOf" srcId="{C81BD3DE-0CE7-C34A-814D-CD671F5CDC48}" destId="{24D34499-071F-2A47-8934-E67FA4D3B7E8}" srcOrd="0" destOrd="0" presId="urn:microsoft.com/office/officeart/2005/8/layout/venn2"/>
    <dgm:cxn modelId="{6BF4E171-E18D-3741-8DFF-CCC89FBA936E}" type="presOf" srcId="{1C7D31E0-C827-BD42-AEA8-A27616AF710A}" destId="{4C499730-FFD9-2445-8A63-569E5DDC5209}" srcOrd="1" destOrd="0" presId="urn:microsoft.com/office/officeart/2005/8/layout/venn2"/>
    <dgm:cxn modelId="{1524645D-6CF5-3E43-86D8-24302614B4FE}" srcId="{C81BD3DE-0CE7-C34A-814D-CD671F5CDC48}" destId="{E07F395E-3236-FA4D-8917-E2CDF6670D16}" srcOrd="1" destOrd="0" parTransId="{03C0C655-6EFA-C540-9490-A7FC7EEF8428}" sibTransId="{B31C2DBF-4AD8-024C-AE85-7D1DEDACB842}"/>
    <dgm:cxn modelId="{177C4AB3-4257-AB49-9EC1-1BFA35512141}" type="presOf" srcId="{E07F395E-3236-FA4D-8917-E2CDF6670D16}" destId="{ADFC5B8E-24D7-C84D-8E51-F6FA30772E1B}" srcOrd="1" destOrd="0" presId="urn:microsoft.com/office/officeart/2005/8/layout/venn2"/>
    <dgm:cxn modelId="{BD5B2B2D-8E17-9E4D-ACEE-65B70A63B9AE}" type="presParOf" srcId="{24D34499-071F-2A47-8934-E67FA4D3B7E8}" destId="{43290A5E-E9FE-E646-91ED-3B7C8E4BD347}" srcOrd="0" destOrd="0" presId="urn:microsoft.com/office/officeart/2005/8/layout/venn2"/>
    <dgm:cxn modelId="{9A02A943-68E6-8542-BB6F-892E6E2D4652}" type="presParOf" srcId="{43290A5E-E9FE-E646-91ED-3B7C8E4BD347}" destId="{4A6B3B32-F414-0B48-BE71-5EDE3399A599}" srcOrd="0" destOrd="0" presId="urn:microsoft.com/office/officeart/2005/8/layout/venn2"/>
    <dgm:cxn modelId="{86C8C5EE-A93D-7840-8224-B47966BDB0E2}" type="presParOf" srcId="{43290A5E-E9FE-E646-91ED-3B7C8E4BD347}" destId="{4C499730-FFD9-2445-8A63-569E5DDC5209}" srcOrd="1" destOrd="0" presId="urn:microsoft.com/office/officeart/2005/8/layout/venn2"/>
    <dgm:cxn modelId="{96C2937A-F876-C647-B3CC-8E0946277B88}" type="presParOf" srcId="{24D34499-071F-2A47-8934-E67FA4D3B7E8}" destId="{361F8869-E7E2-AA44-91CD-28D540B1D53A}" srcOrd="1" destOrd="0" presId="urn:microsoft.com/office/officeart/2005/8/layout/venn2"/>
    <dgm:cxn modelId="{4275F3A7-82C5-9A4F-89AF-8AF021130B9F}" type="presParOf" srcId="{361F8869-E7E2-AA44-91CD-28D540B1D53A}" destId="{6FE9FF56-450E-A942-8C0C-595890E45A1C}" srcOrd="0" destOrd="0" presId="urn:microsoft.com/office/officeart/2005/8/layout/venn2"/>
    <dgm:cxn modelId="{4D509187-6F4D-4744-8DF1-7A825DE1662B}" type="presParOf" srcId="{361F8869-E7E2-AA44-91CD-28D540B1D53A}" destId="{ADFC5B8E-24D7-C84D-8E51-F6FA30772E1B}" srcOrd="1" destOrd="0" presId="urn:microsoft.com/office/officeart/2005/8/layout/venn2"/>
    <dgm:cxn modelId="{D84F94F9-D7B7-9E44-B293-D42EB596E6C7}" type="presParOf" srcId="{24D34499-071F-2A47-8934-E67FA4D3B7E8}" destId="{A4DBD735-21E3-4040-BE60-D21735A6F550}" srcOrd="2" destOrd="0" presId="urn:microsoft.com/office/officeart/2005/8/layout/venn2"/>
    <dgm:cxn modelId="{77E25333-285F-8A44-A463-08E4ED31CD5F}" type="presParOf" srcId="{A4DBD735-21E3-4040-BE60-D21735A6F550}" destId="{ACB8D652-0FBB-6549-991E-3D41519B237E}" srcOrd="0" destOrd="0" presId="urn:microsoft.com/office/officeart/2005/8/layout/venn2"/>
    <dgm:cxn modelId="{AEC412E1-BE8D-0846-A0E1-2C1501BE9732}" type="presParOf" srcId="{A4DBD735-21E3-4040-BE60-D21735A6F550}" destId="{B0517D37-D943-8346-9CC8-4B66B103E783}" srcOrd="1" destOrd="0" presId="urn:microsoft.com/office/officeart/2005/8/layout/venn2"/>
    <dgm:cxn modelId="{2454E9A0-64A8-324F-8524-7497C968026D}" type="presParOf" srcId="{24D34499-071F-2A47-8934-E67FA4D3B7E8}" destId="{1B055398-139B-3E48-A3DC-03ECB794C244}" srcOrd="3" destOrd="0" presId="urn:microsoft.com/office/officeart/2005/8/layout/venn2"/>
    <dgm:cxn modelId="{4F82A54D-A078-3549-B855-7725DF99E0F2}" type="presParOf" srcId="{1B055398-139B-3E48-A3DC-03ECB794C244}" destId="{9B390BE3-B6EB-2A43-80FF-918F2A4D782F}" srcOrd="0" destOrd="0" presId="urn:microsoft.com/office/officeart/2005/8/layout/venn2"/>
    <dgm:cxn modelId="{A13BEF8B-5D74-7C46-9B94-CC9391BB0EE5}" type="presParOf" srcId="{1B055398-139B-3E48-A3DC-03ECB794C244}" destId="{BFCFEDFA-4823-ED4F-984B-6A54161B2AD8}"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0.35185</cdr:x>
      <cdr:y>0.65789</cdr:y>
    </cdr:from>
    <cdr:to>
      <cdr:x>0.81244</cdr:x>
      <cdr:y>0.76037</cdr:y>
    </cdr:to>
    <cdr:sp macro="" textlink="">
      <cdr:nvSpPr>
        <cdr:cNvPr id="2" name="TextBox 1"/>
        <cdr:cNvSpPr txBox="1"/>
      </cdr:nvSpPr>
      <cdr:spPr>
        <a:xfrm xmlns:a="http://schemas.openxmlformats.org/drawingml/2006/main">
          <a:off x="1447800" y="1600200"/>
          <a:ext cx="1895236" cy="2492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solidFill>
                <a:schemeClr val="accent2">
                  <a:lumMod val="75000"/>
                </a:schemeClr>
              </a:solidFill>
            </a:rPr>
            <a:t>values </a:t>
          </a:r>
          <a:r>
            <a:rPr lang="en-US" sz="1100" dirty="0">
              <a:solidFill>
                <a:schemeClr val="accent2">
                  <a:lumMod val="75000"/>
                </a:schemeClr>
              </a:solidFill>
            </a:rPr>
            <a:t>are for illustrative purposes</a:t>
          </a:r>
          <a:r>
            <a:rPr lang="en-US" sz="1100" baseline="0" dirty="0">
              <a:solidFill>
                <a:schemeClr val="accent2">
                  <a:lumMod val="75000"/>
                </a:schemeClr>
              </a:solidFill>
            </a:rPr>
            <a:t> only</a:t>
          </a:r>
          <a:endParaRPr lang="en-US" sz="1100" dirty="0">
            <a:solidFill>
              <a:schemeClr val="accent2">
                <a:lumMod val="75000"/>
              </a:schemeClr>
            </a:solidFill>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9"/>
          <p:cNvSpPr>
            <a:spLocks noChangeArrowheads="1"/>
          </p:cNvSpPr>
          <p:nvPr/>
        </p:nvSpPr>
        <p:spPr bwMode="auto">
          <a:xfrm>
            <a:off x="5232403" y="8893177"/>
            <a:ext cx="1429173" cy="237525"/>
          </a:xfrm>
          <a:prstGeom prst="rect">
            <a:avLst/>
          </a:prstGeom>
          <a:noFill/>
          <a:ln w="9525">
            <a:noFill/>
            <a:miter lim="800000"/>
            <a:headEnd/>
            <a:tailEnd/>
          </a:ln>
          <a:effectLst/>
        </p:spPr>
        <p:txBody>
          <a:bodyPr lIns="0" tIns="0" rIns="0" bIns="0" anchor="ctr"/>
          <a:lstStyle/>
          <a:p>
            <a:pPr algn="r"/>
            <a:fld id="{407C86B4-CF36-4933-BB87-165DDE03C5D9}" type="slidenum">
              <a:rPr lang="en-US" sz="1000" b="0">
                <a:solidFill>
                  <a:schemeClr val="tx1"/>
                </a:solidFill>
                <a:latin typeface="Arial" pitchFamily="34" charset="0"/>
                <a:cs typeface="Arial" pitchFamily="34" charset="0"/>
              </a:rPr>
              <a:pPr algn="r"/>
              <a:t>‹#›</a:t>
            </a:fld>
            <a:endParaRPr lang="en-US" sz="1000" b="0" dirty="0">
              <a:solidFill>
                <a:schemeClr val="tx1"/>
              </a:solidFill>
              <a:latin typeface="Arial" pitchFamily="34" charset="0"/>
              <a:cs typeface="Arial" pitchFamily="34" charset="0"/>
            </a:endParaRPr>
          </a:p>
        </p:txBody>
      </p:sp>
      <p:sp>
        <p:nvSpPr>
          <p:cNvPr id="9" name="Rectangle 21"/>
          <p:cNvSpPr txBox="1">
            <a:spLocks noChangeArrowheads="1"/>
          </p:cNvSpPr>
          <p:nvPr/>
        </p:nvSpPr>
        <p:spPr bwMode="auto">
          <a:xfrm>
            <a:off x="408858" y="8875175"/>
            <a:ext cx="1809411" cy="27352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900"/>
            </a:lvl1pPr>
          </a:lstStyle>
          <a:p>
            <a:pPr algn="l" defTabSz="914132">
              <a:defRPr/>
            </a:pPr>
            <a:fld id="{A70C7DA9-C9E7-4821-A67E-0C7734CBE601}" type="datetime8">
              <a:rPr lang="en-US" b="0" smtClean="0">
                <a:solidFill>
                  <a:schemeClr val="tx1"/>
                </a:solidFill>
                <a:latin typeface="Arial" pitchFamily="34" charset="0"/>
                <a:cs typeface="Arial" pitchFamily="34" charset="0"/>
              </a:rPr>
              <a:pPr algn="l" defTabSz="914132">
                <a:defRPr/>
              </a:pPr>
              <a:t>9/29/2014 9:16 AM</a:t>
            </a:fld>
            <a:endParaRPr lang="en-US" b="0" dirty="0">
              <a:solidFill>
                <a:schemeClr val="tx1"/>
              </a:solidFill>
              <a:latin typeface="Arial" pitchFamily="34" charset="0"/>
              <a:cs typeface="Arial" pitchFamily="34" charset="0"/>
            </a:endParaRPr>
          </a:p>
        </p:txBody>
      </p:sp>
      <p:pic>
        <p:nvPicPr>
          <p:cNvPr id="5" name="Picture 4" descr="labels_confidential"/>
          <p:cNvPicPr/>
          <p:nvPr/>
        </p:nvPicPr>
        <p:blipFill>
          <a:blip r:embed="rId2" cstate="print"/>
          <a:srcRect/>
          <a:stretch>
            <a:fillRect/>
          </a:stretch>
        </p:blipFill>
        <p:spPr bwMode="auto">
          <a:xfrm>
            <a:off x="2466975" y="8788846"/>
            <a:ext cx="2076450" cy="323850"/>
          </a:xfrm>
          <a:prstGeom prst="rect">
            <a:avLst/>
          </a:prstGeom>
          <a:noFill/>
          <a:ln w="9525">
            <a:noFill/>
            <a:miter lim="800000"/>
            <a:headEnd/>
            <a:tailEnd/>
          </a:ln>
        </p:spPr>
      </p:pic>
    </p:spTree>
    <p:extLst>
      <p:ext uri="{BB962C8B-B14F-4D97-AF65-F5344CB8AC3E}">
        <p14:creationId xmlns:p14="http://schemas.microsoft.com/office/powerpoint/2010/main" val="3360762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9"/>
          <p:cNvSpPr>
            <a:spLocks noChangeArrowheads="1"/>
          </p:cNvSpPr>
          <p:nvPr/>
        </p:nvSpPr>
        <p:spPr bwMode="auto">
          <a:xfrm>
            <a:off x="5232403" y="8893177"/>
            <a:ext cx="1429173" cy="237525"/>
          </a:xfrm>
          <a:prstGeom prst="rect">
            <a:avLst/>
          </a:prstGeom>
          <a:noFill/>
          <a:ln w="9525">
            <a:noFill/>
            <a:miter lim="800000"/>
            <a:headEnd/>
            <a:tailEnd/>
          </a:ln>
          <a:effectLst/>
        </p:spPr>
        <p:txBody>
          <a:bodyPr lIns="0" tIns="0" rIns="0" bIns="0" anchor="ctr"/>
          <a:lstStyle/>
          <a:p>
            <a:pPr algn="r"/>
            <a:fld id="{407C86B4-CF36-4933-BB87-165DDE03C5D9}" type="slidenum">
              <a:rPr lang="en-US" sz="1000" b="0">
                <a:solidFill>
                  <a:schemeClr val="tx1"/>
                </a:solidFill>
                <a:latin typeface="Arial" pitchFamily="34" charset="0"/>
                <a:cs typeface="Arial" pitchFamily="34" charset="0"/>
              </a:rPr>
              <a:pPr algn="r"/>
              <a:t>‹#›</a:t>
            </a:fld>
            <a:endParaRPr lang="en-US" sz="1000" b="0" dirty="0">
              <a:solidFill>
                <a:schemeClr val="tx1"/>
              </a:solidFill>
              <a:latin typeface="Arial" pitchFamily="34" charset="0"/>
              <a:cs typeface="Arial" pitchFamily="34" charset="0"/>
            </a:endParaRPr>
          </a:p>
        </p:txBody>
      </p:sp>
      <p:sp>
        <p:nvSpPr>
          <p:cNvPr id="13" name="Rectangle 21"/>
          <p:cNvSpPr txBox="1">
            <a:spLocks noChangeArrowheads="1"/>
          </p:cNvSpPr>
          <p:nvPr/>
        </p:nvSpPr>
        <p:spPr bwMode="auto">
          <a:xfrm>
            <a:off x="408858" y="8875175"/>
            <a:ext cx="1809411" cy="273529"/>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900"/>
            </a:lvl1pPr>
          </a:lstStyle>
          <a:p>
            <a:pPr marL="0" marR="0" lvl="0" indent="0" algn="l" defTabSz="914132" rtl="0" eaLnBrk="1" fontAlgn="base" latinLnBrk="0" hangingPunct="1">
              <a:lnSpc>
                <a:spcPct val="100000"/>
              </a:lnSpc>
              <a:spcBef>
                <a:spcPct val="0"/>
              </a:spcBef>
              <a:spcAft>
                <a:spcPct val="0"/>
              </a:spcAft>
              <a:buClrTx/>
              <a:buSzTx/>
              <a:buFontTx/>
              <a:buNone/>
              <a:tabLst/>
              <a:defRPr/>
            </a:pPr>
            <a:fld id="{A70C7DA9-C9E7-4821-A67E-0C7734CBE601}" type="datetime8">
              <a:rPr kumimoji="0" lang="en-US" sz="9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l" defTabSz="914132" rtl="0" eaLnBrk="1" fontAlgn="base" latinLnBrk="0" hangingPunct="1">
                <a:lnSpc>
                  <a:spcPct val="100000"/>
                </a:lnSpc>
                <a:spcBef>
                  <a:spcPct val="0"/>
                </a:spcBef>
                <a:spcAft>
                  <a:spcPct val="0"/>
                </a:spcAft>
                <a:buClrTx/>
                <a:buSzTx/>
                <a:buFontTx/>
                <a:buNone/>
                <a:tabLst/>
                <a:defRPr/>
              </a:pPr>
              <a:t>9/29/2014 9:16 AM</a:t>
            </a:fld>
            <a:endParaRPr kumimoji="0" lang="en-US" sz="9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8" name="Slide Image Placeholder 7"/>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88126" tIns="44064" rIns="88126" bIns="44064" rtlCol="0" anchor="ctr"/>
          <a:lstStyle/>
          <a:p>
            <a:endParaRPr lang="en-US"/>
          </a:p>
        </p:txBody>
      </p:sp>
      <p:sp>
        <p:nvSpPr>
          <p:cNvPr id="14" name="Notes Placeholder 13"/>
          <p:cNvSpPr>
            <a:spLocks noGrp="1"/>
          </p:cNvSpPr>
          <p:nvPr>
            <p:ph type="body" sz="quarter" idx="3"/>
          </p:nvPr>
        </p:nvSpPr>
        <p:spPr>
          <a:xfrm>
            <a:off x="701347" y="4416102"/>
            <a:ext cx="5607711" cy="4182457"/>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4"/>
            <a:r>
              <a:rPr lang="en-US" dirty="0" smtClean="0"/>
              <a:t>Third level</a:t>
            </a:r>
          </a:p>
          <a:p>
            <a:pPr marL="690462" marR="0" lvl="5" indent="-231741" algn="l" defTabSz="914266" rtl="0" eaLnBrk="0" fontAlgn="base" latinLnBrk="0" hangingPunct="0">
              <a:lnSpc>
                <a:spcPct val="100000"/>
              </a:lnSpc>
              <a:spcBef>
                <a:spcPct val="30000"/>
              </a:spcBef>
              <a:spcAft>
                <a:spcPct val="0"/>
              </a:spcAft>
              <a:buClr>
                <a:srgbClr val="00365B"/>
              </a:buClr>
              <a:buSzTx/>
              <a:buFont typeface="Wingdings" pitchFamily="2" charset="2"/>
              <a:buChar char="§"/>
              <a:tabLst/>
              <a:defRPr/>
            </a:pPr>
            <a:r>
              <a:rPr lang="en-US" dirty="0" smtClean="0"/>
              <a:t>Fourth level</a:t>
            </a:r>
          </a:p>
        </p:txBody>
      </p:sp>
      <p:pic>
        <p:nvPicPr>
          <p:cNvPr id="7" name="Picture 6" descr="labels_confidential"/>
          <p:cNvPicPr/>
          <p:nvPr/>
        </p:nvPicPr>
        <p:blipFill>
          <a:blip r:embed="rId2"/>
          <a:srcRect/>
          <a:stretch>
            <a:fillRect/>
          </a:stretch>
        </p:blipFill>
        <p:spPr bwMode="auto">
          <a:xfrm>
            <a:off x="2466975" y="8788846"/>
            <a:ext cx="2076450" cy="323850"/>
          </a:xfrm>
          <a:prstGeom prst="rect">
            <a:avLst/>
          </a:prstGeom>
          <a:noFill/>
          <a:ln w="9525">
            <a:noFill/>
            <a:miter lim="800000"/>
            <a:headEnd/>
            <a:tailEnd/>
          </a:ln>
        </p:spPr>
      </p:pic>
    </p:spTree>
    <p:extLst>
      <p:ext uri="{BB962C8B-B14F-4D97-AF65-F5344CB8AC3E}">
        <p14:creationId xmlns:p14="http://schemas.microsoft.com/office/powerpoint/2010/main" val="2155116542"/>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000" kern="1200">
        <a:solidFill>
          <a:schemeClr val="tx1"/>
        </a:solidFill>
        <a:latin typeface="Arial" pitchFamily="34" charset="0"/>
        <a:ea typeface="+mn-ea"/>
        <a:cs typeface="Arial" pitchFamily="34" charset="0"/>
      </a:defRPr>
    </a:lvl1pPr>
    <a:lvl2pPr marL="231775" marR="0" indent="-231775" algn="l" defTabSz="914400" rtl="0" eaLnBrk="0" fontAlgn="base" latinLnBrk="0" hangingPunct="0">
      <a:lnSpc>
        <a:spcPct val="100000"/>
      </a:lnSpc>
      <a:spcBef>
        <a:spcPct val="30000"/>
      </a:spcBef>
      <a:spcAft>
        <a:spcPct val="0"/>
      </a:spcAft>
      <a:buClr>
        <a:srgbClr val="00365B"/>
      </a:buClr>
      <a:buSzTx/>
      <a:buFont typeface="Wingdings" pitchFamily="2" charset="2"/>
      <a:buChar char="§"/>
      <a:tabLst/>
      <a:defRPr sz="1000" kern="1200">
        <a:solidFill>
          <a:schemeClr val="tx1"/>
        </a:solidFill>
        <a:latin typeface="Arial" pitchFamily="34" charset="0"/>
        <a:ea typeface="+mn-ea"/>
        <a:cs typeface="Arial" pitchFamily="34" charset="0"/>
      </a:defRPr>
    </a:lvl2pPr>
    <a:lvl3pPr marL="231775" indent="-231775" algn="l" rtl="0" eaLnBrk="0" fontAlgn="base" hangingPunct="0">
      <a:spcBef>
        <a:spcPct val="30000"/>
      </a:spcBef>
      <a:spcAft>
        <a:spcPct val="0"/>
      </a:spcAft>
      <a:buClr>
        <a:srgbClr val="00365B"/>
      </a:buClr>
      <a:buFont typeface="Wingdings" pitchFamily="2" charset="2"/>
      <a:buChar char="§"/>
      <a:defRPr sz="1000" kern="1200">
        <a:solidFill>
          <a:schemeClr val="tx1"/>
        </a:solidFill>
        <a:latin typeface="Arial" pitchFamily="34" charset="0"/>
        <a:ea typeface="+mn-ea"/>
        <a:cs typeface="+mn-cs"/>
      </a:defRPr>
    </a:lvl3pPr>
    <a:lvl4pPr marL="231775" indent="-231775" algn="l" rtl="0" eaLnBrk="0" fontAlgn="base" hangingPunct="0">
      <a:spcBef>
        <a:spcPct val="30000"/>
      </a:spcBef>
      <a:spcAft>
        <a:spcPct val="0"/>
      </a:spcAft>
      <a:buClr>
        <a:srgbClr val="00365B"/>
      </a:buClr>
      <a:buFont typeface="Wingdings" pitchFamily="2" charset="2"/>
      <a:buChar char="§"/>
      <a:defRPr sz="1000" kern="1200">
        <a:solidFill>
          <a:schemeClr val="tx1"/>
        </a:solidFill>
        <a:latin typeface="Arial" pitchFamily="34" charset="0"/>
        <a:ea typeface="+mn-ea"/>
        <a:cs typeface="+mn-cs"/>
      </a:defRPr>
    </a:lvl4pPr>
    <a:lvl5pPr marL="457200" indent="-223838" algn="l" rtl="0" eaLnBrk="0" fontAlgn="base" hangingPunct="0">
      <a:spcBef>
        <a:spcPct val="30000"/>
      </a:spcBef>
      <a:spcAft>
        <a:spcPct val="0"/>
      </a:spcAft>
      <a:buClr>
        <a:srgbClr val="00365B"/>
      </a:buClr>
      <a:buFont typeface="Wingdings" pitchFamily="2" charset="2"/>
      <a:buChar char="§"/>
      <a:defRPr sz="1000" kern="1200">
        <a:solidFill>
          <a:schemeClr val="tx1"/>
        </a:solidFill>
        <a:latin typeface="Arial" pitchFamily="34" charset="0"/>
        <a:ea typeface="+mn-ea"/>
        <a:cs typeface="Arial" pitchFamily="34" charset="0"/>
      </a:defRPr>
    </a:lvl5pPr>
    <a:lvl6pPr marL="690563" indent="-233363" algn="l" defTabSz="914400" rtl="0" eaLnBrk="1" latinLnBrk="0" hangingPunct="1">
      <a:buFont typeface="Wingdings" pitchFamily="2" charset="2"/>
      <a:buChar char="§"/>
      <a:defRPr lang="en-US" sz="1000" kern="1200" dirty="0" smtClean="0">
        <a:solidFill>
          <a:schemeClr val="tx1"/>
        </a:solidFill>
        <a:latin typeface="Arial" pitchFamily="34" charset="0"/>
        <a:ea typeface="+mn-ea"/>
        <a:cs typeface="Arial" pitchFamily="34" charset="0"/>
      </a:defRPr>
    </a:lvl6pPr>
    <a:lvl7pPr marL="2743200" indent="-2052638"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Abstract:  with so many demands and challenges facing today’s CISO, what should</a:t>
            </a:r>
            <a:r>
              <a:rPr lang="en-US" baseline="0" dirty="0" smtClean="0"/>
              <a:t> a CISO be focusing on?  Without a crystal ball, looking into the future is somewhat of a guessing game.  However, there are some fundamental tried and true practices that work today that will also work in the future.  This presentation will focus on three key fundamentals; people, processes and technology.   What does a future cyber security professional look like and where are they coming from.  Today’s processes have to expand beyond a traditional internal focus and look at expanding relationships and dealing with a larger 3</a:t>
            </a:r>
            <a:r>
              <a:rPr lang="en-US" baseline="30000" dirty="0" smtClean="0"/>
              <a:t>rd</a:t>
            </a:r>
            <a:r>
              <a:rPr lang="en-US" baseline="0" dirty="0" smtClean="0"/>
              <a:t> party utilization strategy.  What are the limits of our current technology and do we need to become innovators in order to address current and future technology gaps.</a:t>
            </a:r>
            <a:endParaRPr lang="en-US" dirty="0"/>
          </a:p>
        </p:txBody>
      </p:sp>
    </p:spTree>
    <p:extLst>
      <p:ext uri="{BB962C8B-B14F-4D97-AF65-F5344CB8AC3E}">
        <p14:creationId xmlns:p14="http://schemas.microsoft.com/office/powerpoint/2010/main" val="4032233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ctr" latinLnBrk="0" hangingPunct="1">
              <a:buFont typeface="Arial" pitchFamily="34" charset="0"/>
              <a:buNone/>
            </a:pPr>
            <a:endParaRPr lang="en-US" dirty="0"/>
          </a:p>
        </p:txBody>
      </p:sp>
    </p:spTree>
    <p:extLst>
      <p:ext uri="{BB962C8B-B14F-4D97-AF65-F5344CB8AC3E}">
        <p14:creationId xmlns:p14="http://schemas.microsoft.com/office/powerpoint/2010/main" val="464474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Tree>
    <p:extLst>
      <p:ext uri="{BB962C8B-B14F-4D97-AF65-F5344CB8AC3E}">
        <p14:creationId xmlns:p14="http://schemas.microsoft.com/office/powerpoint/2010/main" val="4000531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15638" y="4416114"/>
            <a:ext cx="6198919" cy="4182457"/>
          </a:xfrm>
        </p:spPr>
        <p:txBody>
          <a:bodyPr>
            <a:normAutofit/>
          </a:bodyPr>
          <a:lstStyle/>
          <a:p>
            <a:endParaRPr lang="en-US" sz="900" b="1" u="sng" dirty="0" smtClean="0"/>
          </a:p>
          <a:p>
            <a:endParaRPr lang="en-US" sz="800" dirty="0" smtClean="0"/>
          </a:p>
          <a:p>
            <a:endParaRPr lang="en-US" sz="800" dirty="0" smtClean="0"/>
          </a:p>
          <a:p>
            <a:endParaRPr lang="en-US" sz="800" dirty="0" smtClean="0"/>
          </a:p>
          <a:p>
            <a:endParaRPr lang="en-US" sz="800" dirty="0" smtClean="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578499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15638" y="4416114"/>
            <a:ext cx="6198919" cy="4182457"/>
          </a:xfrm>
        </p:spPr>
        <p:txBody>
          <a:bodyPr>
            <a:normAutofit/>
          </a:bodyPr>
          <a:lstStyle/>
          <a:p>
            <a:endParaRPr lang="en-US" sz="900" b="1" u="sng" dirty="0" smtClean="0"/>
          </a:p>
          <a:p>
            <a:endParaRPr lang="en-US" sz="800" dirty="0" smtClean="0"/>
          </a:p>
          <a:p>
            <a:endParaRPr lang="en-US" sz="800" dirty="0" smtClean="0"/>
          </a:p>
          <a:p>
            <a:endParaRPr lang="en-US" sz="800" dirty="0" smtClean="0"/>
          </a:p>
          <a:p>
            <a:endParaRPr lang="en-US" sz="800" dirty="0" smtClean="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548021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1263" y="4416114"/>
            <a:ext cx="6151418" cy="4182457"/>
          </a:xfrm>
        </p:spPr>
        <p:txBody>
          <a:bodyPr>
            <a:normAutofit/>
          </a:bodyPr>
          <a:lstStyle/>
          <a:p>
            <a:pPr>
              <a:lnSpc>
                <a:spcPct val="150000"/>
              </a:lnSpc>
              <a:spcBef>
                <a:spcPts val="297"/>
              </a:spcBef>
            </a:pPr>
            <a:endParaRPr lang="en-US" sz="800" b="1" u="sng" dirty="0" smtClean="0"/>
          </a:p>
          <a:p>
            <a:pPr>
              <a:lnSpc>
                <a:spcPct val="150000"/>
              </a:lnSpc>
              <a:spcBef>
                <a:spcPts val="297"/>
              </a:spcBef>
            </a:pPr>
            <a:r>
              <a:rPr lang="en-US" sz="800" b="1" u="sng" dirty="0" smtClean="0"/>
              <a:t>Statistical Formula:</a:t>
            </a:r>
          </a:p>
          <a:p>
            <a:pPr>
              <a:lnSpc>
                <a:spcPct val="150000"/>
              </a:lnSpc>
              <a:spcBef>
                <a:spcPts val="297"/>
              </a:spcBef>
            </a:pPr>
            <a:r>
              <a:rPr lang="en-US" sz="1100" i="1" dirty="0" smtClean="0">
                <a:latin typeface="Calibri"/>
                <a:ea typeface="Calibri"/>
                <a:cs typeface="Times New Roman"/>
              </a:rPr>
              <a:t>Normalization Formula = (x-y)/z+1</a:t>
            </a:r>
          </a:p>
          <a:p>
            <a:pPr>
              <a:lnSpc>
                <a:spcPct val="150000"/>
              </a:lnSpc>
              <a:spcBef>
                <a:spcPts val="297"/>
              </a:spcBef>
            </a:pPr>
            <a:endParaRPr lang="en-US" dirty="0" smtClean="0">
              <a:latin typeface="Calibri"/>
              <a:ea typeface="Calibri"/>
              <a:cs typeface="Times New Roman"/>
            </a:endParaRPr>
          </a:p>
          <a:p>
            <a:pPr>
              <a:lnSpc>
                <a:spcPct val="115000"/>
              </a:lnSpc>
              <a:spcBef>
                <a:spcPts val="0"/>
              </a:spcBef>
              <a:spcAft>
                <a:spcPts val="990"/>
              </a:spcAft>
            </a:pPr>
            <a:r>
              <a:rPr lang="en-US" dirty="0" smtClean="0">
                <a:latin typeface="Calibri"/>
                <a:ea typeface="Calibri"/>
                <a:cs typeface="Times New Roman"/>
              </a:rPr>
              <a:t>An example of this formula is most easily expressed in the case of account takeovers. In the weekly index, for week ending 03/26/2013, there were 153 total account takeovers. This value is divided by total unique users for the month of March, 4,846,917 to create a basis point value of .32. The mean for 2012 is .25 basis points and the standard deviation is .14. The normalized value is therefore .32 minus .25 divided by .14 plus 1, or 1.45. </a:t>
            </a:r>
          </a:p>
          <a:p>
            <a:pPr>
              <a:lnSpc>
                <a:spcPct val="115000"/>
              </a:lnSpc>
              <a:spcBef>
                <a:spcPts val="0"/>
              </a:spcBef>
              <a:spcAft>
                <a:spcPts val="990"/>
              </a:spcAft>
            </a:pPr>
            <a:r>
              <a:rPr lang="en-US" dirty="0" smtClean="0">
                <a:latin typeface="Calibri"/>
                <a:ea typeface="Calibri"/>
                <a:cs typeface="Times New Roman"/>
              </a:rPr>
              <a:t>A point of contention in any derived index is the weighting imposed on each of the variables. In the case of the security risk index the common qualifier was impact to the association if the value exceeds the mean. The normalized value is multiplied against the assigned weighting and the value derived is added together with the weighted value for the other 8 variables.</a:t>
            </a:r>
          </a:p>
          <a:p>
            <a:pPr defTabSz="905729">
              <a:lnSpc>
                <a:spcPct val="150000"/>
              </a:lnSpc>
              <a:spcBef>
                <a:spcPts val="297"/>
              </a:spcBef>
              <a:defRPr/>
            </a:pPr>
            <a:endParaRPr lang="en-US" dirty="0" smtClean="0"/>
          </a:p>
          <a:p>
            <a:pPr>
              <a:lnSpc>
                <a:spcPct val="150000"/>
              </a:lnSpc>
              <a:spcBef>
                <a:spcPts val="297"/>
              </a:spcBef>
            </a:pPr>
            <a:endParaRPr lang="en-US" sz="800" b="1" u="sng" dirty="0" smtClean="0"/>
          </a:p>
          <a:p>
            <a:pPr>
              <a:lnSpc>
                <a:spcPct val="150000"/>
              </a:lnSpc>
              <a:spcBef>
                <a:spcPts val="297"/>
              </a:spcBef>
            </a:pPr>
            <a:endParaRPr lang="en-US" sz="800" b="1" u="sng" dirty="0" smtClean="0"/>
          </a:p>
          <a:p>
            <a:pPr>
              <a:lnSpc>
                <a:spcPct val="150000"/>
              </a:lnSpc>
              <a:spcBef>
                <a:spcPts val="297"/>
              </a:spcBef>
            </a:pPr>
            <a:endParaRPr lang="en-US" sz="800" b="1" u="sng" dirty="0" smtClean="0"/>
          </a:p>
          <a:p>
            <a:pPr>
              <a:spcBef>
                <a:spcPts val="297"/>
              </a:spcBef>
            </a:pPr>
            <a:endParaRPr lang="en-US" sz="800" dirty="0" smtClean="0"/>
          </a:p>
          <a:p>
            <a:endParaRPr lang="en-US" sz="800" dirty="0"/>
          </a:p>
        </p:txBody>
      </p:sp>
    </p:spTree>
    <p:extLst>
      <p:ext uri="{BB962C8B-B14F-4D97-AF65-F5344CB8AC3E}">
        <p14:creationId xmlns:p14="http://schemas.microsoft.com/office/powerpoint/2010/main" val="232692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15638" y="4416114"/>
            <a:ext cx="6198919" cy="4182457"/>
          </a:xfrm>
        </p:spPr>
        <p:txBody>
          <a:bodyPr>
            <a:normAutofit/>
          </a:bodyPr>
          <a:lstStyle/>
          <a:p>
            <a:endParaRPr lang="en-US" sz="900" b="1" u="sng" dirty="0" smtClean="0"/>
          </a:p>
          <a:p>
            <a:endParaRPr lang="en-US" sz="800" dirty="0" smtClean="0"/>
          </a:p>
          <a:p>
            <a:endParaRPr lang="en-US" sz="800" dirty="0" smtClean="0"/>
          </a:p>
          <a:p>
            <a:endParaRPr lang="en-US" sz="800" dirty="0" smtClean="0"/>
          </a:p>
          <a:p>
            <a:endParaRPr lang="en-US" sz="800" dirty="0" smtClean="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99361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5862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0938" y="8829675"/>
            <a:ext cx="3037840" cy="465138"/>
          </a:xfrm>
          <a:prstGeom prst="rect">
            <a:avLst/>
          </a:prstGeom>
        </p:spPr>
        <p:txBody>
          <a:bodyPr/>
          <a:lstStyle/>
          <a:p>
            <a:pPr>
              <a:defRPr/>
            </a:pPr>
            <a:fld id="{BD8E4013-2917-4EE6-A6AF-E1C32E246AC0}" type="slidenum">
              <a:rPr lang="en-US" smtClean="0"/>
              <a:pPr>
                <a:defRPr/>
              </a:pPr>
              <a:t>17</a:t>
            </a:fld>
            <a:endParaRPr lang="en-US"/>
          </a:p>
        </p:txBody>
      </p:sp>
    </p:spTree>
    <p:extLst>
      <p:ext uri="{BB962C8B-B14F-4D97-AF65-F5344CB8AC3E}">
        <p14:creationId xmlns:p14="http://schemas.microsoft.com/office/powerpoint/2010/main" val="2015305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ctr" latinLnBrk="0" hangingPunct="1">
              <a:buFont typeface="Arial" pitchFamily="34" charset="0"/>
              <a:buNone/>
            </a:pPr>
            <a:endParaRPr lang="en-US" dirty="0"/>
          </a:p>
        </p:txBody>
      </p:sp>
    </p:spTree>
    <p:extLst>
      <p:ext uri="{BB962C8B-B14F-4D97-AF65-F5344CB8AC3E}">
        <p14:creationId xmlns:p14="http://schemas.microsoft.com/office/powerpoint/2010/main" val="1145503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Tree>
    <p:extLst>
      <p:ext uri="{BB962C8B-B14F-4D97-AF65-F5344CB8AC3E}">
        <p14:creationId xmlns:p14="http://schemas.microsoft.com/office/powerpoint/2010/main" val="1648421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7600" cy="3486150"/>
          </a:xfrm>
        </p:spPr>
      </p:sp>
      <p:sp>
        <p:nvSpPr>
          <p:cNvPr id="4" name="Notes Placeholder 3"/>
          <p:cNvSpPr>
            <a:spLocks noGrp="1"/>
          </p:cNvSpPr>
          <p:nvPr>
            <p:ph type="body" sz="quarter" idx="10"/>
          </p:nvPr>
        </p:nvSpPr>
        <p:spPr/>
        <p:txBody>
          <a:bodyPr>
            <a:normAutofit/>
          </a:bodyPr>
          <a:lstStyle/>
          <a:p>
            <a:r>
              <a:rPr lang="en-US" sz="1000" kern="1200" dirty="0" smtClean="0">
                <a:solidFill>
                  <a:schemeClr val="tx1"/>
                </a:solidFill>
                <a:latin typeface="Arial" pitchFamily="34" charset="0"/>
                <a:ea typeface="+mn-ea"/>
                <a:cs typeface="Arial" pitchFamily="34" charset="0"/>
              </a:rPr>
              <a:t>Cyber security is a strategic issue</a:t>
            </a:r>
          </a:p>
          <a:p>
            <a:r>
              <a:rPr lang="en-US" sz="1000" kern="1200" dirty="0" smtClean="0">
                <a:solidFill>
                  <a:schemeClr val="tx1"/>
                </a:solidFill>
                <a:latin typeface="Arial" pitchFamily="34" charset="0"/>
                <a:ea typeface="+mn-ea"/>
                <a:cs typeface="Arial" pitchFamily="34" charset="0"/>
              </a:rPr>
              <a:t> </a:t>
            </a:r>
          </a:p>
          <a:p>
            <a:pPr lvl="0"/>
            <a:r>
              <a:rPr lang="en-US" sz="1000" kern="1200" dirty="0" smtClean="0">
                <a:solidFill>
                  <a:schemeClr val="tx1"/>
                </a:solidFill>
                <a:latin typeface="Arial" pitchFamily="34" charset="0"/>
                <a:ea typeface="+mn-ea"/>
                <a:cs typeface="Arial" pitchFamily="34" charset="0"/>
              </a:rPr>
              <a:t>More visibility in the media</a:t>
            </a:r>
          </a:p>
          <a:p>
            <a:pPr lvl="0"/>
            <a:r>
              <a:rPr lang="en-US" sz="1000" kern="1200" dirty="0" smtClean="0">
                <a:solidFill>
                  <a:schemeClr val="tx1"/>
                </a:solidFill>
                <a:latin typeface="Arial" pitchFamily="34" charset="0"/>
                <a:ea typeface="+mn-ea"/>
                <a:cs typeface="Arial" pitchFamily="34" charset="0"/>
              </a:rPr>
              <a:t>Highest levels of attention in our government</a:t>
            </a:r>
          </a:p>
          <a:p>
            <a:pPr lvl="0"/>
            <a:r>
              <a:rPr lang="en-US" sz="1000" kern="1200" dirty="0" smtClean="0">
                <a:solidFill>
                  <a:schemeClr val="tx1"/>
                </a:solidFill>
                <a:latin typeface="Arial" pitchFamily="34" charset="0"/>
                <a:ea typeface="+mn-ea"/>
                <a:cs typeface="Arial" pitchFamily="34" charset="0"/>
              </a:rPr>
              <a:t>Growing consumer expectations and unhappiness</a:t>
            </a:r>
          </a:p>
          <a:p>
            <a:pPr lvl="0"/>
            <a:r>
              <a:rPr lang="en-US" sz="1000" kern="1200" dirty="0" smtClean="0">
                <a:solidFill>
                  <a:schemeClr val="tx1"/>
                </a:solidFill>
                <a:latin typeface="Arial" pitchFamily="34" charset="0"/>
                <a:ea typeface="+mn-ea"/>
                <a:cs typeface="Arial" pitchFamily="34" charset="0"/>
              </a:rPr>
              <a:t>The risk is increasing for consumers, companies, agencies, governments</a:t>
            </a:r>
          </a:p>
          <a:p>
            <a:r>
              <a:rPr lang="en-US" dirty="0" smtClean="0"/>
              <a:t>EY divides cyber attackers into three buckets, aid Terry </a:t>
            </a:r>
            <a:r>
              <a:rPr lang="en-US" dirty="0" err="1" smtClean="0"/>
              <a:t>Jost</a:t>
            </a:r>
            <a:r>
              <a:rPr lang="en-US" dirty="0" smtClean="0"/>
              <a:t>, principal in the EY </a:t>
            </a:r>
            <a:r>
              <a:rPr lang="en-US" dirty="0" err="1" smtClean="0"/>
              <a:t>cybersecurity</a:t>
            </a:r>
            <a:r>
              <a:rPr lang="en-US" dirty="0" smtClean="0"/>
              <a:t> practice.</a:t>
            </a:r>
          </a:p>
          <a:p>
            <a:r>
              <a:rPr lang="en-US" dirty="0" smtClean="0"/>
              <a:t>1 Nation states looking to steal intellectual property (IP). Threats are already a huge number and the attacks are escalating.</a:t>
            </a:r>
          </a:p>
          <a:p>
            <a:r>
              <a:rPr lang="en-US" dirty="0" smtClean="0"/>
              <a:t>2 Organized crime, sometimes with backing by some other entity, looking to steal money.</a:t>
            </a:r>
          </a:p>
          <a:p>
            <a:r>
              <a:rPr lang="en-US" dirty="0" smtClean="0"/>
              <a:t>3 </a:t>
            </a:r>
            <a:r>
              <a:rPr lang="en-US" dirty="0" err="1" smtClean="0"/>
              <a:t>Hacktivist</a:t>
            </a:r>
            <a:r>
              <a:rPr lang="en-US" dirty="0" smtClean="0"/>
              <a:t> aiming to disrupt an organization often on behalf of some cause.</a:t>
            </a:r>
          </a:p>
          <a:p>
            <a:pPr lvl="0"/>
            <a:endParaRPr lang="en-US" sz="1000" kern="1200" dirty="0">
              <a:solidFill>
                <a:schemeClr val="tx1"/>
              </a:solidFill>
              <a:latin typeface="Arial" pitchFamily="34" charset="0"/>
              <a:ea typeface="+mn-ea"/>
              <a:cs typeface="Arial" pitchFamily="34" charset="0"/>
            </a:endParaRPr>
          </a:p>
        </p:txBody>
      </p:sp>
    </p:spTree>
    <p:extLst>
      <p:ext uri="{BB962C8B-B14F-4D97-AF65-F5344CB8AC3E}">
        <p14:creationId xmlns:p14="http://schemas.microsoft.com/office/powerpoint/2010/main" val="2122965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Tree>
    <p:extLst>
      <p:ext uri="{BB962C8B-B14F-4D97-AF65-F5344CB8AC3E}">
        <p14:creationId xmlns:p14="http://schemas.microsoft.com/office/powerpoint/2010/main" val="1507472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Tree>
    <p:extLst>
      <p:ext uri="{BB962C8B-B14F-4D97-AF65-F5344CB8AC3E}">
        <p14:creationId xmlns:p14="http://schemas.microsoft.com/office/powerpoint/2010/main" val="1741548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ctr" latinLnBrk="0" hangingPunct="1">
              <a:buFont typeface="Arial" pitchFamily="34" charset="0"/>
              <a:buNone/>
            </a:pPr>
            <a:endParaRPr lang="en-US" dirty="0"/>
          </a:p>
        </p:txBody>
      </p:sp>
    </p:spTree>
    <p:extLst>
      <p:ext uri="{BB962C8B-B14F-4D97-AF65-F5344CB8AC3E}">
        <p14:creationId xmlns:p14="http://schemas.microsoft.com/office/powerpoint/2010/main" val="1525059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ctr" latinLnBrk="0" hangingPunct="1">
              <a:buFont typeface="Arial" pitchFamily="34" charset="0"/>
              <a:buNone/>
            </a:pPr>
            <a:endParaRPr lang="en-US" dirty="0"/>
          </a:p>
        </p:txBody>
      </p:sp>
    </p:spTree>
    <p:extLst>
      <p:ext uri="{BB962C8B-B14F-4D97-AF65-F5344CB8AC3E}">
        <p14:creationId xmlns:p14="http://schemas.microsoft.com/office/powerpoint/2010/main" val="391806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0775" cy="3487737"/>
          </a:xfrm>
        </p:spPr>
      </p:sp>
      <p:sp>
        <p:nvSpPr>
          <p:cNvPr id="3" name="Notes Placeholder 2"/>
          <p:cNvSpPr>
            <a:spLocks noGrp="1"/>
          </p:cNvSpPr>
          <p:nvPr>
            <p:ph type="body" idx="1"/>
          </p:nvPr>
        </p:nvSpPr>
        <p:spPr/>
        <p:txBody>
          <a:bodyPr>
            <a:normAutofit/>
          </a:bodyPr>
          <a:lstStyle/>
          <a:p>
            <a:pPr defTabSz="931774" eaLnBrk="1" fontAlgn="auto" hangingPunct="1">
              <a:spcBef>
                <a:spcPts val="0"/>
              </a:spcBef>
              <a:spcAft>
                <a:spcPts val="0"/>
              </a:spcAft>
              <a:defRPr/>
            </a:pPr>
            <a:r>
              <a:rPr lang="nl-NL" b="0" dirty="0" smtClean="0"/>
              <a:t>Slide</a:t>
            </a:r>
            <a:r>
              <a:rPr lang="nl-NL" b="0" baseline="0" dirty="0" smtClean="0"/>
              <a:t> updated 2014-07-14.</a:t>
            </a:r>
            <a:endParaRPr lang="nl-NL" b="0" dirty="0" smtClean="0"/>
          </a:p>
          <a:p>
            <a:endParaRPr lang="en-US" dirty="0" smtClean="0"/>
          </a:p>
          <a:p>
            <a:r>
              <a:rPr lang="en-US" b="1" dirty="0" smtClean="0"/>
              <a:t>Definitions:</a:t>
            </a:r>
          </a:p>
          <a:p>
            <a:r>
              <a:rPr lang="en-US" dirty="0" smtClean="0"/>
              <a:t>The Cyber Kill Chain is</a:t>
            </a:r>
            <a:r>
              <a:rPr lang="en-US" baseline="0" dirty="0" smtClean="0"/>
              <a:t> a</a:t>
            </a:r>
            <a:r>
              <a:rPr lang="en-US" dirty="0" smtClean="0"/>
              <a:t> framework</a:t>
            </a:r>
            <a:r>
              <a:rPr lang="en-US" baseline="0" dirty="0" smtClean="0"/>
              <a:t> developed by Lockheed Martin. It is based on military doctrine, and is a means to describe cyber attacks from the attacker’s perspective. </a:t>
            </a:r>
            <a:endParaRPr lang="en-US" dirty="0" smtClean="0"/>
          </a:p>
          <a:p>
            <a:endParaRPr lang="en-US" dirty="0" smtClean="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9677634D-25AD-44B9-9B8D-760C21DC0B1D}" type="slidenum">
              <a:rPr lang="en-US" smtClean="0"/>
              <a:pPr/>
              <a:t>24</a:t>
            </a:fld>
            <a:endParaRPr lang="en-US" dirty="0"/>
          </a:p>
        </p:txBody>
      </p:sp>
    </p:spTree>
    <p:extLst>
      <p:ext uri="{BB962C8B-B14F-4D97-AF65-F5344CB8AC3E}">
        <p14:creationId xmlns:p14="http://schemas.microsoft.com/office/powerpoint/2010/main" val="3808445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en-US" sz="1300" dirty="0" smtClean="0">
              <a:latin typeface="+mn-lt"/>
              <a:cs typeface="+mn-cs"/>
            </a:endParaRPr>
          </a:p>
        </p:txBody>
      </p:sp>
      <p:sp>
        <p:nvSpPr>
          <p:cNvPr id="4" name="Slide Number Placeholder 3"/>
          <p:cNvSpPr>
            <a:spLocks noGrp="1"/>
          </p:cNvSpPr>
          <p:nvPr>
            <p:ph type="sldNum" sz="quarter" idx="10"/>
          </p:nvPr>
        </p:nvSpPr>
        <p:spPr>
          <a:xfrm>
            <a:off x="3970938" y="8829675"/>
            <a:ext cx="3037840" cy="465138"/>
          </a:xfrm>
          <a:prstGeom prst="rect">
            <a:avLst/>
          </a:prstGeom>
        </p:spPr>
        <p:txBody>
          <a:bodyPr lIns="92277" tIns="46138" rIns="92277" bIns="46138"/>
          <a:lstStyle/>
          <a:p>
            <a:fld id="{D338D80D-B10C-40C2-8718-7083ECAAF10C}" type="slidenum">
              <a:rPr lang="en-US" smtClean="0"/>
              <a:pPr/>
              <a:t>25</a:t>
            </a:fld>
            <a:endParaRPr lang="en-US" dirty="0"/>
          </a:p>
        </p:txBody>
      </p:sp>
    </p:spTree>
    <p:extLst>
      <p:ext uri="{BB962C8B-B14F-4D97-AF65-F5344CB8AC3E}">
        <p14:creationId xmlns:p14="http://schemas.microsoft.com/office/powerpoint/2010/main" val="1419005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pPr rtl="0" eaLnBrk="1" fontAlgn="base" latinLnBrk="0" hangingPunct="1"/>
            <a:endParaRPr lang="en-US" sz="1000" kern="1200" dirty="0" smtClean="0">
              <a:solidFill>
                <a:schemeClr val="tx1"/>
              </a:solidFill>
              <a:latin typeface="Arial" pitchFamily="34" charset="0"/>
              <a:ea typeface="+mn-ea"/>
              <a:cs typeface="Arial" pitchFamily="34" charset="0"/>
            </a:endParaRPr>
          </a:p>
        </p:txBody>
      </p:sp>
    </p:spTree>
    <p:extLst>
      <p:ext uri="{BB962C8B-B14F-4D97-AF65-F5344CB8AC3E}">
        <p14:creationId xmlns:p14="http://schemas.microsoft.com/office/powerpoint/2010/main" val="1174451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9677634D-25AD-44B9-9B8D-760C21DC0B1D}"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02972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pPr rtl="0" eaLnBrk="1" fontAlgn="base" latinLnBrk="0" hangingPunct="1"/>
            <a:r>
              <a:rPr lang="en-US" sz="1000" kern="1200" dirty="0" smtClean="0">
                <a:solidFill>
                  <a:schemeClr val="tx1"/>
                </a:solidFill>
                <a:latin typeface="Arial" pitchFamily="34" charset="0"/>
                <a:ea typeface="+mn-ea"/>
                <a:cs typeface="Arial" pitchFamily="34" charset="0"/>
              </a:rPr>
              <a:t>There are no cyber security silver bullets…today’s cyber threats are too agile, too innovative and too well resourced.  A strong security program as many characteristics but the most important element is ensuring a culture of non-complacency.</a:t>
            </a:r>
            <a:endParaRPr lang="en-US" dirty="0" smtClean="0"/>
          </a:p>
        </p:txBody>
      </p:sp>
    </p:spTree>
    <p:extLst>
      <p:ext uri="{BB962C8B-B14F-4D97-AF65-F5344CB8AC3E}">
        <p14:creationId xmlns:p14="http://schemas.microsoft.com/office/powerpoint/2010/main" val="389344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rtl="0" eaLnBrk="1" fontAlgn="ctr" latinLnBrk="0" hangingPunct="1">
              <a:buFont typeface="Arial" pitchFamily="34" charset="0"/>
              <a:buNone/>
            </a:pPr>
            <a:endParaRPr lang="en-US" dirty="0"/>
          </a:p>
        </p:txBody>
      </p:sp>
    </p:spTree>
    <p:extLst>
      <p:ext uri="{BB962C8B-B14F-4D97-AF65-F5344CB8AC3E}">
        <p14:creationId xmlns:p14="http://schemas.microsoft.com/office/powerpoint/2010/main" val="227660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smtClean="0">
                <a:solidFill>
                  <a:schemeClr val="tx1"/>
                </a:solidFill>
                <a:latin typeface="Arial" pitchFamily="34" charset="0"/>
                <a:ea typeface="+mn-ea"/>
                <a:cs typeface="Arial" pitchFamily="34" charset="0"/>
              </a:rPr>
              <a:t>Key Data</a:t>
            </a:r>
            <a:r>
              <a:rPr lang="en-US" sz="1000" kern="1200" baseline="0" dirty="0" smtClean="0">
                <a:solidFill>
                  <a:schemeClr val="tx1"/>
                </a:solidFill>
                <a:latin typeface="Arial" pitchFamily="34" charset="0"/>
                <a:ea typeface="+mn-ea"/>
                <a:cs typeface="Arial" pitchFamily="34" charset="0"/>
              </a:rPr>
              <a:t> Points:</a:t>
            </a:r>
          </a:p>
          <a:p>
            <a:pPr>
              <a:buFont typeface="Arial" pitchFamily="34" charset="0"/>
              <a:buChar char="•"/>
            </a:pPr>
            <a:r>
              <a:rPr lang="en-US" sz="1000" kern="1200" baseline="0" dirty="0" smtClean="0">
                <a:solidFill>
                  <a:schemeClr val="tx1"/>
                </a:solidFill>
                <a:latin typeface="Arial" pitchFamily="34" charset="0"/>
                <a:ea typeface="+mn-ea"/>
                <a:cs typeface="Arial" pitchFamily="34" charset="0"/>
              </a:rPr>
              <a:t> 62% increase in number of breaches logged</a:t>
            </a:r>
          </a:p>
          <a:p>
            <a:pPr>
              <a:buFont typeface="Arial" pitchFamily="34" charset="0"/>
              <a:buChar char="•"/>
            </a:pPr>
            <a:r>
              <a:rPr lang="en-US" sz="1000" kern="1200" baseline="0" dirty="0" smtClean="0">
                <a:solidFill>
                  <a:schemeClr val="tx1"/>
                </a:solidFill>
                <a:latin typeface="Arial" pitchFamily="34" charset="0"/>
                <a:ea typeface="+mn-ea"/>
                <a:cs typeface="Arial" pitchFamily="34" charset="0"/>
              </a:rPr>
              <a:t> Targeted attacks grew by 91% and lasted three times longer</a:t>
            </a:r>
          </a:p>
          <a:p>
            <a:pPr>
              <a:buFont typeface="Arial" pitchFamily="34" charset="0"/>
              <a:buChar char="•"/>
            </a:pPr>
            <a:r>
              <a:rPr lang="en-US" sz="1000" kern="1200" baseline="0" dirty="0" smtClean="0">
                <a:solidFill>
                  <a:schemeClr val="tx1"/>
                </a:solidFill>
                <a:latin typeface="Arial" pitchFamily="34" charset="0"/>
                <a:ea typeface="+mn-ea"/>
                <a:cs typeface="Arial" pitchFamily="34" charset="0"/>
              </a:rPr>
              <a:t> 552 million personal identities exposed</a:t>
            </a:r>
          </a:p>
          <a:p>
            <a:pPr>
              <a:buFont typeface="Arial" pitchFamily="34" charset="0"/>
              <a:buNone/>
            </a:pPr>
            <a:r>
              <a:rPr lang="en-US" sz="1000" kern="1200" baseline="0" dirty="0" smtClean="0">
                <a:solidFill>
                  <a:schemeClr val="tx1"/>
                </a:solidFill>
                <a:latin typeface="Arial" pitchFamily="34" charset="0"/>
                <a:ea typeface="+mn-ea"/>
                <a:cs typeface="Arial" pitchFamily="34" charset="0"/>
              </a:rPr>
              <a:t>(source: SC Magazine - Internet Security Threat Report 2014 – Symantec”, DCB 4/18/14)</a:t>
            </a:r>
          </a:p>
          <a:p>
            <a:pPr>
              <a:buFont typeface="Arial" pitchFamily="34" charset="0"/>
              <a:buNone/>
            </a:pPr>
            <a:endParaRPr lang="en-US" sz="1000" kern="1200" dirty="0" smtClean="0">
              <a:solidFill>
                <a:schemeClr val="tx1"/>
              </a:solidFill>
              <a:latin typeface="Arial" pitchFamily="34" charset="0"/>
              <a:ea typeface="+mn-ea"/>
              <a:cs typeface="Arial" pitchFamily="34" charset="0"/>
            </a:endParaRPr>
          </a:p>
          <a:p>
            <a:endParaRPr lang="en-US" sz="1000" kern="1200" dirty="0" smtClean="0">
              <a:solidFill>
                <a:schemeClr val="tx1"/>
              </a:solidFill>
              <a:latin typeface="Arial" pitchFamily="34" charset="0"/>
              <a:ea typeface="+mn-ea"/>
              <a:cs typeface="Arial" pitchFamily="34" charset="0"/>
            </a:endParaRPr>
          </a:p>
          <a:p>
            <a:r>
              <a:rPr lang="en-US" sz="1000" kern="1200" dirty="0" smtClean="0">
                <a:solidFill>
                  <a:schemeClr val="tx1"/>
                </a:solidFill>
                <a:latin typeface="Arial" pitchFamily="34" charset="0"/>
                <a:ea typeface="+mn-ea"/>
                <a:cs typeface="Arial" pitchFamily="34" charset="0"/>
              </a:rPr>
              <a:t>The </a:t>
            </a:r>
            <a:r>
              <a:rPr lang="en-US" sz="1000" u="sng" kern="1200" dirty="0" smtClean="0">
                <a:solidFill>
                  <a:schemeClr val="tx1"/>
                </a:solidFill>
                <a:latin typeface="Arial" pitchFamily="34" charset="0"/>
                <a:ea typeface="+mn-ea"/>
                <a:cs typeface="Arial" pitchFamily="34" charset="0"/>
              </a:rPr>
              <a:t>2013 Identity Fraud Report</a:t>
            </a:r>
            <a:r>
              <a:rPr lang="en-US" sz="1000" kern="1200" dirty="0" smtClean="0">
                <a:solidFill>
                  <a:schemeClr val="tx1"/>
                </a:solidFill>
                <a:latin typeface="Arial" pitchFamily="34" charset="0"/>
                <a:ea typeface="+mn-ea"/>
                <a:cs typeface="Arial" pitchFamily="34" charset="0"/>
              </a:rPr>
              <a:t> released in February 2013 by </a:t>
            </a:r>
            <a:r>
              <a:rPr lang="en-US" sz="1000" u="sng" kern="1200" dirty="0" smtClean="0">
                <a:solidFill>
                  <a:schemeClr val="tx1"/>
                </a:solidFill>
                <a:latin typeface="Arial" pitchFamily="34" charset="0"/>
                <a:ea typeface="+mn-ea"/>
                <a:cs typeface="Arial" pitchFamily="34" charset="0"/>
              </a:rPr>
              <a:t>Javelin Strategy &amp; Research</a:t>
            </a:r>
            <a:r>
              <a:rPr lang="en-US" sz="1000" kern="1200" dirty="0" smtClean="0">
                <a:solidFill>
                  <a:schemeClr val="tx1"/>
                </a:solidFill>
                <a:latin typeface="Arial" pitchFamily="34" charset="0"/>
                <a:ea typeface="+mn-ea"/>
                <a:cs typeface="Arial" pitchFamily="34" charset="0"/>
              </a:rPr>
              <a:t> reports that in 2012 identity fraud incidents increased by more than one million victims and fraudsters stole more than $21 billion, the highest amount since 2009</a:t>
            </a:r>
          </a:p>
          <a:p>
            <a:r>
              <a:rPr lang="en-US" sz="1000" kern="1200" dirty="0" smtClean="0">
                <a:solidFill>
                  <a:schemeClr val="tx1"/>
                </a:solidFill>
                <a:latin typeface="Arial" pitchFamily="34" charset="0"/>
                <a:ea typeface="+mn-ea"/>
                <a:cs typeface="Arial" pitchFamily="34" charset="0"/>
              </a:rPr>
              <a:t> </a:t>
            </a:r>
          </a:p>
          <a:p>
            <a:r>
              <a:rPr lang="en-US" sz="1000" kern="1200" dirty="0" smtClean="0">
                <a:solidFill>
                  <a:schemeClr val="tx1"/>
                </a:solidFill>
                <a:latin typeface="Arial" pitchFamily="34" charset="0"/>
                <a:ea typeface="+mn-ea"/>
                <a:cs typeface="Arial" pitchFamily="34" charset="0"/>
              </a:rPr>
              <a:t>By the end of 2015, the </a:t>
            </a:r>
            <a:r>
              <a:rPr lang="en-US" sz="1000" kern="1200" dirty="0" err="1" smtClean="0">
                <a:solidFill>
                  <a:schemeClr val="tx1"/>
                </a:solidFill>
                <a:latin typeface="Arial" pitchFamily="34" charset="0"/>
                <a:ea typeface="+mn-ea"/>
                <a:cs typeface="Arial" pitchFamily="34" charset="0"/>
              </a:rPr>
              <a:t>Aite</a:t>
            </a:r>
            <a:r>
              <a:rPr lang="en-US" sz="1000" kern="1200" dirty="0" smtClean="0">
                <a:solidFill>
                  <a:schemeClr val="tx1"/>
                </a:solidFill>
                <a:latin typeface="Arial" pitchFamily="34" charset="0"/>
                <a:ea typeface="+mn-ea"/>
                <a:cs typeface="Arial" pitchFamily="34" charset="0"/>
              </a:rPr>
              <a:t> Group (a Boston-based analytics firm) estimates that there will be 87 million new, unique strains of malware released each year </a:t>
            </a:r>
          </a:p>
          <a:p>
            <a:r>
              <a:rPr lang="en-US" sz="1000" kern="1200" dirty="0" smtClean="0">
                <a:solidFill>
                  <a:schemeClr val="tx1"/>
                </a:solidFill>
                <a:latin typeface="Arial" pitchFamily="34" charset="0"/>
                <a:ea typeface="+mn-ea"/>
                <a:cs typeface="Arial" pitchFamily="34" charset="0"/>
              </a:rPr>
              <a:t> </a:t>
            </a:r>
          </a:p>
          <a:p>
            <a:r>
              <a:rPr lang="en-US" sz="1000" kern="1200" dirty="0" smtClean="0">
                <a:solidFill>
                  <a:schemeClr val="tx1"/>
                </a:solidFill>
                <a:latin typeface="Arial" pitchFamily="34" charset="0"/>
                <a:ea typeface="+mn-ea"/>
                <a:cs typeface="Arial" pitchFamily="34" charset="0"/>
              </a:rPr>
              <a:t>Sources: 1=Experian, 2012, 2=shop.org, 3=Javelin Strategy and Research 2012, 4=US department of Justice, July 2012</a:t>
            </a:r>
            <a:endParaRPr lang="en-US" dirty="0"/>
          </a:p>
        </p:txBody>
      </p:sp>
    </p:spTree>
    <p:extLst>
      <p:ext uri="{BB962C8B-B14F-4D97-AF65-F5344CB8AC3E}">
        <p14:creationId xmlns:p14="http://schemas.microsoft.com/office/powerpoint/2010/main" val="414691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fontAlgn="ctr" latinLnBrk="0" hangingPunct="1">
              <a:buFont typeface="Arial" pitchFamily="34" charset="0"/>
              <a:buNone/>
            </a:pPr>
            <a:endParaRPr lang="en-US" dirty="0"/>
          </a:p>
        </p:txBody>
      </p:sp>
    </p:spTree>
    <p:extLst>
      <p:ext uri="{BB962C8B-B14F-4D97-AF65-F5344CB8AC3E}">
        <p14:creationId xmlns:p14="http://schemas.microsoft.com/office/powerpoint/2010/main" val="1706907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Tree>
    <p:extLst>
      <p:ext uri="{BB962C8B-B14F-4D97-AF65-F5344CB8AC3E}">
        <p14:creationId xmlns:p14="http://schemas.microsoft.com/office/powerpoint/2010/main" val="4253320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Tree>
    <p:extLst>
      <p:ext uri="{BB962C8B-B14F-4D97-AF65-F5344CB8AC3E}">
        <p14:creationId xmlns:p14="http://schemas.microsoft.com/office/powerpoint/2010/main" val="2077962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Tree>
    <p:extLst>
      <p:ext uri="{BB962C8B-B14F-4D97-AF65-F5344CB8AC3E}">
        <p14:creationId xmlns:p14="http://schemas.microsoft.com/office/powerpoint/2010/main" val="1185967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9725" y="366713"/>
            <a:ext cx="3771900" cy="2120900"/>
          </a:xfrm>
        </p:spPr>
      </p:sp>
      <p:sp>
        <p:nvSpPr>
          <p:cNvPr id="4" name="Notes Placeholder 3"/>
          <p:cNvSpPr>
            <a:spLocks noGrp="1"/>
          </p:cNvSpPr>
          <p:nvPr>
            <p:ph type="body" sz="quarter" idx="10"/>
          </p:nvPr>
        </p:nvSpPr>
        <p:spPr/>
        <p:txBody>
          <a:bodyPr>
            <a:normAutofit/>
          </a:bodyPr>
          <a:lstStyle/>
          <a:p>
            <a:r>
              <a:rPr lang="en-US" sz="1000" kern="1200" dirty="0" smtClean="0">
                <a:solidFill>
                  <a:schemeClr val="tx1"/>
                </a:solidFill>
                <a:latin typeface="Arial" pitchFamily="34" charset="0"/>
                <a:ea typeface="+mn-ea"/>
                <a:cs typeface="Arial" pitchFamily="34" charset="0"/>
              </a:rPr>
              <a:t>***INFOSEC*** </a:t>
            </a:r>
          </a:p>
          <a:p>
            <a:endParaRPr lang="en-US" sz="1000" kern="1200" dirty="0" smtClean="0">
              <a:solidFill>
                <a:schemeClr val="tx1"/>
              </a:solidFill>
              <a:latin typeface="Arial" pitchFamily="34" charset="0"/>
              <a:ea typeface="+mn-ea"/>
              <a:cs typeface="Arial" pitchFamily="34" charset="0"/>
            </a:endParaRPr>
          </a:p>
          <a:p>
            <a:pPr rtl="0" eaLnBrk="1" fontAlgn="ctr" latinLnBrk="0" hangingPunct="1">
              <a:buFont typeface="Arial" pitchFamily="34" charset="0"/>
              <a:buNone/>
            </a:pPr>
            <a:r>
              <a:rPr lang="en-US" dirty="0" smtClean="0"/>
              <a:t>Cyber</a:t>
            </a:r>
            <a:r>
              <a:rPr lang="en-US" baseline="0" dirty="0" smtClean="0"/>
              <a:t> Intelligence -- </a:t>
            </a:r>
            <a:r>
              <a:rPr lang="en-US" dirty="0" smtClean="0"/>
              <a:t>Building</a:t>
            </a:r>
            <a:r>
              <a:rPr lang="en-US" baseline="0" dirty="0" smtClean="0"/>
              <a:t> Strong Relationships across Industry, Government and Law Enforcement</a:t>
            </a:r>
          </a:p>
          <a:p>
            <a:endParaRPr lang="en-US" sz="1000" kern="1200" dirty="0" smtClean="0">
              <a:solidFill>
                <a:schemeClr val="tx1"/>
              </a:solidFill>
              <a:latin typeface="Arial" pitchFamily="34" charset="0"/>
              <a:ea typeface="+mn-ea"/>
              <a:cs typeface="Arial" pitchFamily="34" charset="0"/>
            </a:endParaRPr>
          </a:p>
          <a:p>
            <a:r>
              <a:rPr lang="en-US" sz="1000" kern="1200" dirty="0" smtClean="0">
                <a:solidFill>
                  <a:schemeClr val="tx1"/>
                </a:solidFill>
                <a:latin typeface="Arial" pitchFamily="34" charset="0"/>
                <a:ea typeface="+mn-ea"/>
                <a:cs typeface="Arial" pitchFamily="34" charset="0"/>
              </a:rPr>
              <a:t>As we continue to evolve our security capabilities, forming relationships with government, law enforcement,</a:t>
            </a:r>
            <a:r>
              <a:rPr lang="en-US" sz="1000" kern="1200" baseline="0" dirty="0" smtClean="0">
                <a:solidFill>
                  <a:schemeClr val="tx1"/>
                </a:solidFill>
                <a:latin typeface="Arial" pitchFamily="34" charset="0"/>
                <a:ea typeface="+mn-ea"/>
                <a:cs typeface="Arial" pitchFamily="34" charset="0"/>
              </a:rPr>
              <a:t> </a:t>
            </a:r>
            <a:r>
              <a:rPr lang="en-US" sz="1000" kern="1200" dirty="0" smtClean="0">
                <a:solidFill>
                  <a:schemeClr val="tx1"/>
                </a:solidFill>
                <a:latin typeface="Arial" pitchFamily="34" charset="0"/>
                <a:ea typeface="+mn-ea"/>
                <a:cs typeface="Arial" pitchFamily="34" charset="0"/>
              </a:rPr>
              <a:t>military, and industry leaders is extremely important for reinforcing our brand as well as maximizing information sharing opportunities.</a:t>
            </a:r>
          </a:p>
          <a:p>
            <a:endParaRPr lang="en-US" sz="1000" kern="1200" dirty="0" smtClean="0">
              <a:solidFill>
                <a:schemeClr val="tx1"/>
              </a:solidFill>
              <a:latin typeface="Arial" pitchFamily="34" charset="0"/>
              <a:ea typeface="+mn-ea"/>
              <a:cs typeface="Arial" pitchFamily="34" charset="0"/>
            </a:endParaRPr>
          </a:p>
          <a:p>
            <a:pPr>
              <a:buFontTx/>
              <a:buChar char="-"/>
            </a:pPr>
            <a:r>
              <a:rPr lang="en-US" sz="1000" kern="1200" dirty="0" smtClean="0">
                <a:solidFill>
                  <a:schemeClr val="tx1"/>
                </a:solidFill>
                <a:latin typeface="Arial" pitchFamily="34" charset="0"/>
                <a:ea typeface="+mn-ea"/>
                <a:cs typeface="Arial" pitchFamily="34" charset="0"/>
              </a:rPr>
              <a:t> We</a:t>
            </a:r>
            <a:r>
              <a:rPr lang="en-US" sz="1000" kern="1200" baseline="0" dirty="0" smtClean="0">
                <a:solidFill>
                  <a:schemeClr val="tx1"/>
                </a:solidFill>
                <a:latin typeface="Arial" pitchFamily="34" charset="0"/>
                <a:ea typeface="+mn-ea"/>
                <a:cs typeface="Arial" pitchFamily="34" charset="0"/>
              </a:rPr>
              <a:t> routinely have the USSS and FBI at our cyber briefings</a:t>
            </a:r>
          </a:p>
          <a:p>
            <a:pPr>
              <a:buFontTx/>
              <a:buChar char="-"/>
            </a:pPr>
            <a:r>
              <a:rPr lang="en-US" sz="1000" kern="1200" baseline="0" dirty="0" smtClean="0">
                <a:solidFill>
                  <a:schemeClr val="tx1"/>
                </a:solidFill>
                <a:latin typeface="Arial" pitchFamily="34" charset="0"/>
                <a:ea typeface="+mn-ea"/>
                <a:cs typeface="Arial" pitchFamily="34" charset="0"/>
              </a:rPr>
              <a:t> We are actively engaged in the FS-ISAC in sharing Cyber Intel and partnering with key industry peers</a:t>
            </a:r>
          </a:p>
          <a:p>
            <a:pPr>
              <a:buFontTx/>
              <a:buChar char="-"/>
            </a:pPr>
            <a:r>
              <a:rPr lang="en-US" sz="1000" kern="1200" baseline="0" dirty="0" smtClean="0">
                <a:solidFill>
                  <a:schemeClr val="tx1"/>
                </a:solidFill>
                <a:latin typeface="Arial" pitchFamily="34" charset="0"/>
                <a:ea typeface="+mn-ea"/>
                <a:cs typeface="Arial" pitchFamily="34" charset="0"/>
              </a:rPr>
              <a:t> We have several Cooperative Research and Development Agreement to share information with  government agencies </a:t>
            </a:r>
          </a:p>
          <a:p>
            <a:pPr>
              <a:buFontTx/>
              <a:buChar char="-"/>
            </a:pPr>
            <a:r>
              <a:rPr lang="en-US" sz="1000" kern="1200" baseline="0" dirty="0" smtClean="0">
                <a:solidFill>
                  <a:schemeClr val="tx1"/>
                </a:solidFill>
                <a:latin typeface="Arial" pitchFamily="34" charset="0"/>
                <a:ea typeface="+mn-ea"/>
                <a:cs typeface="Arial" pitchFamily="34" charset="0"/>
              </a:rPr>
              <a:t> We partner with Local AF, Army, and Navy organizations to share best practices</a:t>
            </a:r>
          </a:p>
          <a:p>
            <a:pPr>
              <a:buFontTx/>
              <a:buNone/>
            </a:pPr>
            <a:endParaRPr lang="en-US" sz="1000" kern="1200" baseline="0" dirty="0" smtClean="0">
              <a:solidFill>
                <a:schemeClr val="tx1"/>
              </a:solidFill>
              <a:latin typeface="Arial" pitchFamily="34" charset="0"/>
              <a:ea typeface="+mn-ea"/>
              <a:cs typeface="Arial" pitchFamily="34" charset="0"/>
            </a:endParaRPr>
          </a:p>
          <a:p>
            <a:pPr>
              <a:buFontTx/>
              <a:buNone/>
            </a:pPr>
            <a:r>
              <a:rPr lang="en-US" sz="1000" kern="1200" baseline="0" dirty="0" smtClean="0">
                <a:solidFill>
                  <a:schemeClr val="tx1"/>
                </a:solidFill>
                <a:latin typeface="Arial" pitchFamily="34" charset="0"/>
                <a:ea typeface="+mn-ea"/>
                <a:cs typeface="Arial" pitchFamily="34" charset="0"/>
              </a:rPr>
              <a:t>Personal relationship have paid big dividends especially during the initial DDOS activities. </a:t>
            </a:r>
          </a:p>
          <a:p>
            <a:pPr>
              <a:buFontTx/>
              <a:buChar char="-"/>
            </a:pPr>
            <a:endParaRPr lang="en-US" sz="1000" kern="1200" baseline="0" dirty="0" smtClean="0">
              <a:solidFill>
                <a:schemeClr val="tx1"/>
              </a:solidFill>
              <a:latin typeface="Arial" pitchFamily="34" charset="0"/>
              <a:ea typeface="+mn-ea"/>
              <a:cs typeface="Arial" pitchFamily="34" charset="0"/>
            </a:endParaRPr>
          </a:p>
          <a:p>
            <a:pPr>
              <a:buFontTx/>
              <a:buNone/>
            </a:pPr>
            <a:endParaRPr lang="en-US" sz="1000" kern="1200" dirty="0">
              <a:solidFill>
                <a:schemeClr val="tx1"/>
              </a:solidFill>
              <a:latin typeface="Arial" pitchFamily="34" charset="0"/>
              <a:ea typeface="+mn-ea"/>
              <a:cs typeface="Arial" pitchFamily="34" charset="0"/>
            </a:endParaRPr>
          </a:p>
        </p:txBody>
      </p:sp>
    </p:spTree>
    <p:extLst>
      <p:ext uri="{BB962C8B-B14F-4D97-AF65-F5344CB8AC3E}">
        <p14:creationId xmlns:p14="http://schemas.microsoft.com/office/powerpoint/2010/main" val="3828024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1 Presenter">
    <p:bg>
      <p:bgPr>
        <a:solidFill>
          <a:srgbClr val="00365B"/>
        </a:soli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07950" y="100013"/>
            <a:ext cx="8915400" cy="4892675"/>
          </a:xfrm>
          <a:prstGeom prst="rect">
            <a:avLst/>
          </a:prstGeom>
          <a:solidFill>
            <a:schemeClr val="bg1"/>
          </a:solidFill>
          <a:ln w="9525">
            <a:noFill/>
            <a:miter lim="800000"/>
            <a:headEnd/>
            <a:tailEnd/>
          </a:ln>
          <a:effectLst/>
        </p:spPr>
        <p:txBody>
          <a:bodyPr wrap="none" anchor="ctr"/>
          <a:lstStyle/>
          <a:p>
            <a:pPr>
              <a:spcBef>
                <a:spcPct val="50000"/>
              </a:spcBef>
              <a:defRPr/>
            </a:pPr>
            <a:endParaRPr lang="en-US" dirty="0">
              <a:latin typeface="Arial" pitchFamily="34" charset="0"/>
            </a:endParaRPr>
          </a:p>
        </p:txBody>
      </p:sp>
      <p:pic>
        <p:nvPicPr>
          <p:cNvPr id="5" name="Picture 9" descr="Bootom_Gold"/>
          <p:cNvPicPr>
            <a:picLocks noChangeAspect="1" noChangeArrowheads="1"/>
          </p:cNvPicPr>
          <p:nvPr/>
        </p:nvPicPr>
        <p:blipFill>
          <a:blip r:embed="rId2" cstate="print"/>
          <a:srcRect t="24590" r="987" b="3186"/>
          <a:stretch>
            <a:fillRect/>
          </a:stretch>
        </p:blipFill>
        <p:spPr bwMode="auto">
          <a:xfrm>
            <a:off x="1465263" y="2895600"/>
            <a:ext cx="7561262" cy="288925"/>
          </a:xfrm>
          <a:prstGeom prst="rect">
            <a:avLst/>
          </a:prstGeom>
          <a:noFill/>
          <a:ln w="9525">
            <a:noFill/>
            <a:miter lim="800000"/>
            <a:headEnd/>
            <a:tailEnd/>
          </a:ln>
        </p:spPr>
      </p:pic>
      <p:sp>
        <p:nvSpPr>
          <p:cNvPr id="7" name="Line 12"/>
          <p:cNvSpPr>
            <a:spLocks noChangeShapeType="1"/>
          </p:cNvSpPr>
          <p:nvPr/>
        </p:nvSpPr>
        <p:spPr bwMode="auto">
          <a:xfrm>
            <a:off x="600075" y="2895600"/>
            <a:ext cx="8426450" cy="0"/>
          </a:xfrm>
          <a:prstGeom prst="line">
            <a:avLst/>
          </a:prstGeom>
          <a:noFill/>
          <a:ln w="12700">
            <a:solidFill>
              <a:srgbClr val="C1A04D"/>
            </a:solidFill>
            <a:round/>
            <a:headEnd/>
            <a:tailEnd/>
          </a:ln>
          <a:effectLst/>
        </p:spPr>
        <p:txBody>
          <a:bodyPr/>
          <a:lstStyle/>
          <a:p>
            <a:pPr>
              <a:spcBef>
                <a:spcPct val="50000"/>
              </a:spcBef>
              <a:defRPr/>
            </a:pPr>
            <a:endParaRPr lang="en-US" dirty="0">
              <a:latin typeface="Arial" pitchFamily="34" charset="0"/>
            </a:endParaRPr>
          </a:p>
        </p:txBody>
      </p:sp>
      <p:sp>
        <p:nvSpPr>
          <p:cNvPr id="3074" name="Rectangle 2"/>
          <p:cNvSpPr>
            <a:spLocks noGrp="1" noChangeArrowheads="1"/>
          </p:cNvSpPr>
          <p:nvPr>
            <p:ph type="ctrTitle"/>
          </p:nvPr>
        </p:nvSpPr>
        <p:spPr>
          <a:xfrm>
            <a:off x="609600" y="1707654"/>
            <a:ext cx="7468017" cy="1102519"/>
          </a:xfrm>
          <a:prstGeom prst="rect">
            <a:avLst/>
          </a:prstGeom>
        </p:spPr>
        <p:txBody>
          <a:bodyPr lIns="0" tIns="0" rIns="0" bIns="0"/>
          <a:lstStyle>
            <a:lvl1pPr>
              <a:defRPr sz="2800" b="1">
                <a:solidFill>
                  <a:srgbClr val="00365B"/>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1685714" y="2920218"/>
            <a:ext cx="6400800" cy="216694"/>
          </a:xfrm>
          <a:prstGeom prst="rect">
            <a:avLst/>
          </a:prstGeom>
        </p:spPr>
        <p:txBody>
          <a:bodyPr lIns="0" tIns="0" rIns="0" bIns="0" anchor="ctr"/>
          <a:lstStyle>
            <a:lvl1pPr>
              <a:defRPr sz="1600">
                <a:solidFill>
                  <a:schemeClr val="bg1"/>
                </a:solidFill>
              </a:defRPr>
            </a:lvl1pPr>
          </a:lstStyle>
          <a:p>
            <a:r>
              <a:rPr lang="en-US" smtClean="0"/>
              <a:t>Click to edit Master subtitle style</a:t>
            </a:r>
            <a:endParaRPr lang="en-US" dirty="0"/>
          </a:p>
        </p:txBody>
      </p:sp>
      <p:sp>
        <p:nvSpPr>
          <p:cNvPr id="11" name="Text Placeholder 10"/>
          <p:cNvSpPr>
            <a:spLocks noGrp="1"/>
          </p:cNvSpPr>
          <p:nvPr>
            <p:ph type="body" sz="quarter" idx="10"/>
          </p:nvPr>
        </p:nvSpPr>
        <p:spPr>
          <a:xfrm>
            <a:off x="5566053" y="4148611"/>
            <a:ext cx="3312555" cy="252029"/>
          </a:xfrm>
          <a:prstGeom prst="rect">
            <a:avLst/>
          </a:prstGeom>
        </p:spPr>
        <p:txBody>
          <a:bodyPr lIns="0" tIns="0" rIns="0" bIns="0"/>
          <a:lstStyle>
            <a:lvl1pPr algn="r">
              <a:defRPr sz="1600"/>
            </a:lvl1pPr>
            <a:lvl2pPr algn="r">
              <a:defRPr sz="1050"/>
            </a:lvl2pPr>
            <a:lvl3pPr algn="r">
              <a:defRPr sz="1050"/>
            </a:lvl3pPr>
            <a:lvl4pPr algn="r">
              <a:defRPr sz="1050"/>
            </a:lvl4pPr>
            <a:lvl5pPr algn="r">
              <a:defRPr sz="1050"/>
            </a:lvl5pPr>
          </a:lstStyle>
          <a:p>
            <a:pPr lvl="0"/>
            <a:r>
              <a:rPr lang="en-US" smtClean="0"/>
              <a:t>Click to edit Master text styles</a:t>
            </a:r>
          </a:p>
        </p:txBody>
      </p:sp>
      <p:sp>
        <p:nvSpPr>
          <p:cNvPr id="12" name="Text Placeholder 10"/>
          <p:cNvSpPr>
            <a:spLocks noGrp="1"/>
          </p:cNvSpPr>
          <p:nvPr>
            <p:ph type="body" sz="quarter" idx="11"/>
          </p:nvPr>
        </p:nvSpPr>
        <p:spPr>
          <a:xfrm>
            <a:off x="1655676" y="3328565"/>
            <a:ext cx="3312555" cy="539329"/>
          </a:xfrm>
          <a:prstGeom prst="rect">
            <a:avLst/>
          </a:prstGeom>
        </p:spPr>
        <p:txBody>
          <a:bodyPr lIns="0" tIns="0" rIns="0" bIns="0"/>
          <a:lstStyle>
            <a:lvl1pPr algn="l">
              <a:defRPr sz="1600"/>
            </a:lvl1pPr>
            <a:lvl2pPr algn="r">
              <a:defRPr sz="1050"/>
            </a:lvl2pPr>
            <a:lvl3pPr algn="r">
              <a:defRPr sz="1050"/>
            </a:lvl3pPr>
            <a:lvl4pPr algn="r">
              <a:defRPr sz="1050"/>
            </a:lvl4pPr>
            <a:lvl5pPr algn="r">
              <a:defRPr sz="1050"/>
            </a:lvl5pPr>
          </a:lstStyle>
          <a:p>
            <a:pPr lvl="0"/>
            <a:r>
              <a:rPr lang="en-US" smtClean="0"/>
              <a:t>Click to edit Master text styles</a:t>
            </a:r>
          </a:p>
        </p:txBody>
      </p:sp>
      <p:sp>
        <p:nvSpPr>
          <p:cNvPr id="13" name="Text Placeholder 10"/>
          <p:cNvSpPr>
            <a:spLocks noGrp="1"/>
          </p:cNvSpPr>
          <p:nvPr>
            <p:ph type="body" sz="quarter" idx="12"/>
          </p:nvPr>
        </p:nvSpPr>
        <p:spPr>
          <a:xfrm>
            <a:off x="5566053" y="4399138"/>
            <a:ext cx="3312555" cy="252029"/>
          </a:xfrm>
          <a:prstGeom prst="rect">
            <a:avLst/>
          </a:prstGeom>
        </p:spPr>
        <p:txBody>
          <a:bodyPr lIns="0" tIns="0" rIns="0" bIns="0"/>
          <a:lstStyle>
            <a:lvl1pPr algn="r">
              <a:defRPr sz="1400" b="0"/>
            </a:lvl1pPr>
            <a:lvl2pPr algn="r">
              <a:defRPr sz="1050"/>
            </a:lvl2pPr>
            <a:lvl3pPr algn="r">
              <a:defRPr sz="1050"/>
            </a:lvl3pPr>
            <a:lvl4pPr algn="r">
              <a:defRPr sz="1050"/>
            </a:lvl4pPr>
            <a:lvl5pPr algn="r">
              <a:defRPr sz="1050"/>
            </a:lvl5pPr>
          </a:lstStyle>
          <a:p>
            <a:pPr lvl="0"/>
            <a:r>
              <a:rPr lang="en-US" smtClean="0"/>
              <a:t>Click to edit Master text styles</a:t>
            </a:r>
          </a:p>
        </p:txBody>
      </p:sp>
      <p:sp>
        <p:nvSpPr>
          <p:cNvPr id="14" name="Text Placeholder 10"/>
          <p:cNvSpPr>
            <a:spLocks noGrp="1"/>
          </p:cNvSpPr>
          <p:nvPr>
            <p:ph type="body" sz="quarter" idx="13"/>
          </p:nvPr>
        </p:nvSpPr>
        <p:spPr>
          <a:xfrm>
            <a:off x="5566053" y="4615162"/>
            <a:ext cx="3312555" cy="252029"/>
          </a:xfrm>
          <a:prstGeom prst="rect">
            <a:avLst/>
          </a:prstGeom>
        </p:spPr>
        <p:txBody>
          <a:bodyPr lIns="0" tIns="0" rIns="0" bIns="0"/>
          <a:lstStyle>
            <a:lvl1pPr algn="r">
              <a:defRPr sz="1400" b="0"/>
            </a:lvl1pPr>
            <a:lvl2pPr algn="r">
              <a:defRPr sz="1050"/>
            </a:lvl2pPr>
            <a:lvl3pPr algn="r">
              <a:defRPr sz="1050"/>
            </a:lvl3pPr>
            <a:lvl4pPr algn="r">
              <a:defRPr sz="1050"/>
            </a:lvl4pPr>
            <a:lvl5pPr algn="r">
              <a:defRPr sz="1050"/>
            </a:lvl5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1167594"/>
            <a:ext cx="8229600" cy="3456794"/>
          </a:xfrm>
          <a:prstGeom prst="rect">
            <a:avLst/>
          </a:prstGeom>
        </p:spPr>
        <p:txBody>
          <a:bodyPr lIns="0" tIns="0" rIns="0" bIns="0"/>
          <a:lstStyle/>
          <a:p>
            <a:r>
              <a:rPr lang="en-US" smtClean="0"/>
              <a:t>Click icon to add table</a:t>
            </a:r>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We Know What it Means to Serve - END">
    <p:bg>
      <p:bgPr>
        <a:solidFill>
          <a:srgbClr val="00365B"/>
        </a:solidFill>
        <a:effectLst/>
      </p:bgPr>
    </p:bg>
    <p:spTree>
      <p:nvGrpSpPr>
        <p:cNvPr id="1" name=""/>
        <p:cNvGrpSpPr/>
        <p:nvPr/>
      </p:nvGrpSpPr>
      <p:grpSpPr>
        <a:xfrm>
          <a:off x="0" y="0"/>
          <a:ext cx="0" cy="0"/>
          <a:chOff x="0" y="0"/>
          <a:chExt cx="0" cy="0"/>
        </a:xfrm>
      </p:grpSpPr>
      <p:sp>
        <p:nvSpPr>
          <p:cNvPr id="12" name="Rectangle 8"/>
          <p:cNvSpPr>
            <a:spLocks noChangeArrowheads="1"/>
          </p:cNvSpPr>
          <p:nvPr userDrawn="1"/>
        </p:nvSpPr>
        <p:spPr bwMode="auto">
          <a:xfrm>
            <a:off x="107950" y="100013"/>
            <a:ext cx="8915400" cy="4892675"/>
          </a:xfrm>
          <a:prstGeom prst="rect">
            <a:avLst/>
          </a:prstGeom>
          <a:solidFill>
            <a:schemeClr val="bg1"/>
          </a:solidFill>
          <a:ln w="9525">
            <a:noFill/>
            <a:miter lim="800000"/>
            <a:headEnd/>
            <a:tailEnd/>
          </a:ln>
          <a:effectLst/>
        </p:spPr>
        <p:txBody>
          <a:bodyPr wrap="none" anchor="ctr"/>
          <a:lstStyle/>
          <a:p>
            <a:pPr>
              <a:spcBef>
                <a:spcPct val="50000"/>
              </a:spcBef>
              <a:defRPr/>
            </a:pPr>
            <a:endParaRPr lang="en-US" dirty="0">
              <a:latin typeface="Arial" pitchFamily="34" charset="0"/>
            </a:endParaRPr>
          </a:p>
        </p:txBody>
      </p:sp>
      <p:pic>
        <p:nvPicPr>
          <p:cNvPr id="9" name="Picture 8" descr="USAA_SigLock_2010_RGB_Blue_300dpi"/>
          <p:cNvPicPr>
            <a:picLocks noChangeAspect="1" noChangeArrowheads="1"/>
          </p:cNvPicPr>
          <p:nvPr/>
        </p:nvPicPr>
        <p:blipFill>
          <a:blip r:embed="rId2" cstate="print"/>
          <a:srcRect/>
          <a:stretch>
            <a:fillRect/>
          </a:stretch>
        </p:blipFill>
        <p:spPr bwMode="auto">
          <a:xfrm>
            <a:off x="1838325" y="1671650"/>
            <a:ext cx="5467350" cy="1720850"/>
          </a:xfrm>
          <a:prstGeom prst="rect">
            <a:avLst/>
          </a:prstGeom>
          <a:noFill/>
        </p:spPr>
      </p:pic>
      <p:sp>
        <p:nvSpPr>
          <p:cNvPr id="10" name="Rectangle 9"/>
          <p:cNvSpPr/>
          <p:nvPr userDrawn="1"/>
        </p:nvSpPr>
        <p:spPr bwMode="auto">
          <a:xfrm>
            <a:off x="0" y="4948014"/>
            <a:ext cx="9144000" cy="195486"/>
          </a:xfrm>
          <a:prstGeom prst="rect">
            <a:avLst/>
          </a:prstGeom>
          <a:solidFill>
            <a:srgbClr val="00365B"/>
          </a:solidFill>
          <a:ln w="9525" cap="flat" cmpd="sng" algn="ctr">
            <a:noFill/>
            <a:prstDash val="solid"/>
            <a:round/>
            <a:headEnd type="none" w="med" len="med"/>
            <a:tailEnd type="none" w="med" len="med"/>
          </a:ln>
          <a:effectLst/>
        </p:spPr>
        <p:txBody>
          <a:bodyPr lIns="45720" rIns="0" bIns="0"/>
          <a:lstStyle/>
          <a:p>
            <a:pPr algn="ctr">
              <a:defRPr/>
            </a:pPr>
            <a:r>
              <a:rPr lang="en-US" sz="700" b="1" kern="0" dirty="0" smtClean="0">
                <a:solidFill>
                  <a:schemeClr val="bg1"/>
                </a:solidFill>
                <a:latin typeface="Arial" pitchFamily="34" charset="0"/>
                <a:cs typeface="Arial" pitchFamily="34" charset="0"/>
              </a:rPr>
              <a:t>Public Information: May be discussed or shared with non-USAA employees.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00111" y="987425"/>
            <a:ext cx="7315200" cy="914400"/>
          </a:xfrm>
          <a:prstGeom prst="rect">
            <a:avLst/>
          </a:prstGeom>
        </p:spPr>
        <p:txBody>
          <a:bodyPr lIns="0" tIns="0" rIns="0" bIns="0"/>
          <a:lstStyle>
            <a:lvl1pPr>
              <a:defRPr sz="1800" b="0">
                <a:solidFill>
                  <a:schemeClr val="tx1"/>
                </a:solidFill>
              </a:defRPr>
            </a:lvl1pPr>
            <a:lvl2pPr marL="463550" indent="-463550">
              <a:defRPr/>
            </a:lvl2pPr>
            <a:lvl3pPr marL="914400" indent="-450850">
              <a:defRPr/>
            </a:lvl3pPr>
            <a:lvl4pPr marL="914400" indent="-450850">
              <a:defRPr/>
            </a:lvl4pPr>
            <a:lvl5pPr marL="914400" indent="-45085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5" name="Title Placeholder 23"/>
          <p:cNvSpPr>
            <a:spLocks noGrp="1"/>
          </p:cNvSpPr>
          <p:nvPr>
            <p:ph type="title"/>
          </p:nvPr>
        </p:nvSpPr>
        <p:spPr bwMode="auto">
          <a:xfrm>
            <a:off x="230832" y="87313"/>
            <a:ext cx="8229600" cy="620712"/>
          </a:xfrm>
          <a:prstGeom prst="rect">
            <a:avLst/>
          </a:prstGeom>
          <a:noFill/>
          <a:ln w="9525">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Placeholder 23"/>
          <p:cNvSpPr>
            <a:spLocks noGrp="1"/>
          </p:cNvSpPr>
          <p:nvPr>
            <p:ph type="title"/>
          </p:nvPr>
        </p:nvSpPr>
        <p:spPr>
          <a:xfrm>
            <a:off x="133382" y="87475"/>
            <a:ext cx="8229600" cy="621069"/>
          </a:xfrm>
          <a:prstGeom prst="rect">
            <a:avLst/>
          </a:prstGeom>
        </p:spPr>
        <p:txBody>
          <a:bodyPr rtlCol="0">
            <a:normAutofit/>
          </a:bodyPr>
          <a:lstStyle>
            <a:lvl1pPr>
              <a:defRPr sz="2000"/>
            </a:lvl1p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allout with Title and Bulleted List">
    <p:spTree>
      <p:nvGrpSpPr>
        <p:cNvPr id="1" name=""/>
        <p:cNvGrpSpPr/>
        <p:nvPr/>
      </p:nvGrpSpPr>
      <p:grpSpPr>
        <a:xfrm>
          <a:off x="0" y="0"/>
          <a:ext cx="0" cy="0"/>
          <a:chOff x="0" y="0"/>
          <a:chExt cx="0" cy="0"/>
        </a:xfrm>
      </p:grpSpPr>
      <p:sp>
        <p:nvSpPr>
          <p:cNvPr id="4" name="Title Placeholder 23"/>
          <p:cNvSpPr>
            <a:spLocks noGrp="1"/>
          </p:cNvSpPr>
          <p:nvPr>
            <p:ph type="title"/>
          </p:nvPr>
        </p:nvSpPr>
        <p:spPr>
          <a:xfrm>
            <a:off x="230832" y="87474"/>
            <a:ext cx="8229600" cy="621069"/>
          </a:xfrm>
          <a:prstGeom prst="rect">
            <a:avLst/>
          </a:prstGeom>
        </p:spPr>
        <p:txBody>
          <a:bodyPr rtlCol="0">
            <a:normAutofit/>
          </a:bodyPr>
          <a:lstStyle>
            <a:lvl1pPr>
              <a:defRPr sz="2000"/>
            </a:lvl1pPr>
          </a:lstStyle>
          <a:p>
            <a:r>
              <a:rPr lang="en-US" smtClean="0"/>
              <a:t>Click to edit Master title style</a:t>
            </a:r>
            <a:endParaRPr lang="en-US" dirty="0"/>
          </a:p>
        </p:txBody>
      </p:sp>
      <p:sp>
        <p:nvSpPr>
          <p:cNvPr id="15" name="Text Placeholder 6"/>
          <p:cNvSpPr>
            <a:spLocks noGrp="1"/>
          </p:cNvSpPr>
          <p:nvPr>
            <p:ph type="body" sz="quarter" idx="11"/>
          </p:nvPr>
        </p:nvSpPr>
        <p:spPr>
          <a:xfrm>
            <a:off x="448792" y="1600200"/>
            <a:ext cx="8229600" cy="3051156"/>
          </a:xfrm>
          <a:prstGeom prst="rect">
            <a:avLst/>
          </a:prstGeom>
        </p:spPr>
        <p:txBody>
          <a:bodyPr lIns="0" tIns="0" rIns="0" bIns="0"/>
          <a:lstStyle>
            <a:lvl1pPr marL="0" marR="0" indent="0" algn="l" defTabSz="914400" rtl="0" eaLnBrk="0" fontAlgn="base" latinLnBrk="0" hangingPunct="0">
              <a:lnSpc>
                <a:spcPct val="100000"/>
              </a:lnSpc>
              <a:spcBef>
                <a:spcPts val="600"/>
              </a:spcBef>
              <a:spcAft>
                <a:spcPts val="600"/>
              </a:spcAft>
              <a:buClrTx/>
              <a:buSzTx/>
              <a:buFontTx/>
              <a:buNone/>
              <a:tabLst/>
              <a:defRPr sz="1800"/>
            </a:lvl1pPr>
            <a:lvl2pPr marL="234950" marR="0" indent="-234950" algn="l" defTabSz="914400" rtl="0" eaLnBrk="0" fontAlgn="base" latinLnBrk="0" hangingPunct="0">
              <a:lnSpc>
                <a:spcPct val="100000"/>
              </a:lnSpc>
              <a:spcBef>
                <a:spcPts val="600"/>
              </a:spcBef>
              <a:spcAft>
                <a:spcPts val="600"/>
              </a:spcAft>
              <a:buClr>
                <a:srgbClr val="C1A04D"/>
              </a:buClr>
              <a:buSzTx/>
              <a:buFont typeface="Wingdings" pitchFamily="2" charset="2"/>
              <a:buChar char="§"/>
              <a:tabLst/>
              <a:defRPr sz="1800"/>
            </a:lvl2pPr>
            <a:lvl3pPr marL="457200" marR="0" indent="-222250" algn="l" defTabSz="914400" rtl="0" eaLnBrk="0" fontAlgn="base" latinLnBrk="0" hangingPunct="0">
              <a:lnSpc>
                <a:spcPct val="100000"/>
              </a:lnSpc>
              <a:spcBef>
                <a:spcPts val="600"/>
              </a:spcBef>
              <a:spcAft>
                <a:spcPts val="600"/>
              </a:spcAft>
              <a:buClr>
                <a:srgbClr val="C1A04D"/>
              </a:buClr>
              <a:buSzTx/>
              <a:buFont typeface="Arial" pitchFamily="34" charset="0"/>
              <a:buChar char="▪"/>
              <a:tabLst/>
              <a:defRPr sz="1800" baseline="0"/>
            </a:lvl3pPr>
            <a:lvl4pPr marL="692150" indent="-234950">
              <a:buFont typeface="Adobe Garamond Pro" pitchFamily="18" charset="0"/>
              <a:buChar char="–"/>
              <a:defRPr sz="1800"/>
            </a:lvl4pPr>
            <a:lvl5pPr marL="914400" marR="0" indent="-222250" algn="l" defTabSz="914400" rtl="0" eaLnBrk="0" fontAlgn="base" latinLnBrk="0" hangingPunct="0">
              <a:lnSpc>
                <a:spcPct val="100000"/>
              </a:lnSpc>
              <a:spcBef>
                <a:spcPts val="600"/>
              </a:spcBef>
              <a:spcAft>
                <a:spcPts val="600"/>
              </a:spcAft>
              <a:buClr>
                <a:srgbClr val="C1A04D"/>
              </a:buClr>
              <a:buSzTx/>
              <a:buFont typeface="Wingdings" pitchFamily="2" charset="2"/>
              <a:buChar char=""/>
              <a:tabLst/>
              <a:defRPr sz="18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ext Placeholder 8"/>
          <p:cNvSpPr>
            <a:spLocks noGrp="1"/>
          </p:cNvSpPr>
          <p:nvPr>
            <p:ph type="body" sz="quarter" idx="12"/>
          </p:nvPr>
        </p:nvSpPr>
        <p:spPr>
          <a:xfrm>
            <a:off x="0" y="959874"/>
            <a:ext cx="9144000" cy="360362"/>
          </a:xfrm>
          <a:prstGeom prst="rect">
            <a:avLst/>
          </a:prstGeom>
        </p:spPr>
        <p:txBody>
          <a:bodyPr lIns="0" tIns="0" rIns="0" bIns="0"/>
          <a:lstStyle>
            <a:lvl1pPr marL="0" marR="0" indent="0" algn="ctr" defTabSz="914400" rtl="0" eaLnBrk="0" fontAlgn="base" latinLnBrk="0" hangingPunct="0">
              <a:lnSpc>
                <a:spcPct val="89000"/>
              </a:lnSpc>
              <a:spcBef>
                <a:spcPts val="0"/>
              </a:spcBef>
              <a:spcAft>
                <a:spcPts val="0"/>
              </a:spcAft>
              <a:buClrTx/>
              <a:buSzTx/>
              <a:buFontTx/>
              <a:buNone/>
              <a:tabLst/>
              <a:defRPr>
                <a:solidFill>
                  <a:srgbClr val="00365B"/>
                </a:solidFill>
                <a:latin typeface="Arial" pitchFamily="34" charset="0"/>
              </a:defRPr>
            </a:lvl1pPr>
          </a:lstStyle>
          <a:p>
            <a:pPr lvl="0"/>
            <a:r>
              <a:rPr lang="en-US" smtClean="0"/>
              <a:t>Click to edit Master text styles</a:t>
            </a:r>
          </a:p>
        </p:txBody>
      </p:sp>
    </p:spTree>
    <p:extLst>
      <p:ext uri="{BB962C8B-B14F-4D97-AF65-F5344CB8AC3E}">
        <p14:creationId xmlns:p14="http://schemas.microsoft.com/office/powerpoint/2010/main" val="20892952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with Heading">
    <p:spTree>
      <p:nvGrpSpPr>
        <p:cNvPr id="1" name=""/>
        <p:cNvGrpSpPr/>
        <p:nvPr/>
      </p:nvGrpSpPr>
      <p:grpSpPr>
        <a:xfrm>
          <a:off x="0" y="0"/>
          <a:ext cx="0" cy="0"/>
          <a:chOff x="0" y="0"/>
          <a:chExt cx="0" cy="0"/>
        </a:xfrm>
      </p:grpSpPr>
      <p:sp>
        <p:nvSpPr>
          <p:cNvPr id="4" name="Title Placeholder 23"/>
          <p:cNvSpPr>
            <a:spLocks noGrp="1"/>
          </p:cNvSpPr>
          <p:nvPr>
            <p:ph type="title"/>
          </p:nvPr>
        </p:nvSpPr>
        <p:spPr>
          <a:xfrm>
            <a:off x="230832" y="87474"/>
            <a:ext cx="8229600" cy="621069"/>
          </a:xfrm>
          <a:prstGeom prst="rect">
            <a:avLst/>
          </a:prstGeom>
        </p:spPr>
        <p:txBody>
          <a:bodyPr rtlCol="0">
            <a:normAutofit/>
          </a:bodyPr>
          <a:lstStyle>
            <a:lvl1pPr>
              <a:lnSpc>
                <a:spcPct val="89000"/>
              </a:lnSpc>
              <a:defRPr sz="2000"/>
            </a:lvl1pPr>
          </a:lstStyle>
          <a:p>
            <a:r>
              <a:rPr lang="en-US" dirty="0" smtClean="0"/>
              <a:t>Click to edit Master title style</a:t>
            </a:r>
            <a:endParaRPr lang="en-US" dirty="0"/>
          </a:p>
        </p:txBody>
      </p:sp>
      <p:sp>
        <p:nvSpPr>
          <p:cNvPr id="15" name="Text Placeholder 6"/>
          <p:cNvSpPr>
            <a:spLocks noGrp="1"/>
          </p:cNvSpPr>
          <p:nvPr>
            <p:ph type="body" sz="quarter" idx="11"/>
          </p:nvPr>
        </p:nvSpPr>
        <p:spPr>
          <a:xfrm>
            <a:off x="450292" y="1158968"/>
            <a:ext cx="8229600" cy="3492388"/>
          </a:xfrm>
          <a:prstGeom prst="rect">
            <a:avLst/>
          </a:prstGeom>
        </p:spPr>
        <p:txBody>
          <a:bodyPr lIns="0" tIns="0" rIns="0" bIns="0"/>
          <a:lstStyle>
            <a:lvl1pPr marL="342900" marR="0" indent="-342900" algn="l" defTabSz="914400" rtl="0" eaLnBrk="0" fontAlgn="base" latinLnBrk="0" hangingPunct="0">
              <a:lnSpc>
                <a:spcPct val="100000"/>
              </a:lnSpc>
              <a:spcBef>
                <a:spcPts val="600"/>
              </a:spcBef>
              <a:spcAft>
                <a:spcPts val="600"/>
              </a:spcAft>
              <a:buClrTx/>
              <a:buSzTx/>
              <a:buFontTx/>
              <a:buNone/>
              <a:tabLst/>
              <a:defRPr sz="1800"/>
            </a:lvl1pPr>
            <a:lvl2pPr marL="233363" marR="0" indent="-233363" algn="l" defTabSz="914400" rtl="0" eaLnBrk="0" fontAlgn="base" latinLnBrk="0" hangingPunct="0">
              <a:lnSpc>
                <a:spcPct val="100000"/>
              </a:lnSpc>
              <a:spcBef>
                <a:spcPts val="600"/>
              </a:spcBef>
              <a:spcAft>
                <a:spcPts val="600"/>
              </a:spcAft>
              <a:buClr>
                <a:srgbClr val="C1A04D"/>
              </a:buClr>
              <a:buSzTx/>
              <a:buFont typeface="Wingdings" pitchFamily="2" charset="2"/>
              <a:buChar char="§"/>
              <a:tabLst/>
              <a:defRPr sz="1600"/>
            </a:lvl2pPr>
            <a:lvl3pPr marL="457200" marR="0" indent="-223838" algn="l" defTabSz="914400" rtl="0" eaLnBrk="0" fontAlgn="base" latinLnBrk="0" hangingPunct="0">
              <a:lnSpc>
                <a:spcPct val="100000"/>
              </a:lnSpc>
              <a:spcBef>
                <a:spcPts val="0"/>
              </a:spcBef>
              <a:spcAft>
                <a:spcPts val="600"/>
              </a:spcAft>
              <a:buClr>
                <a:srgbClr val="C1A04D"/>
              </a:buClr>
              <a:buSzTx/>
              <a:buFont typeface="Arial" pitchFamily="34" charset="0"/>
              <a:buChar char="–"/>
              <a:tabLst/>
              <a:defRPr sz="1400" baseline="0"/>
            </a:lvl3pPr>
            <a:lvl4pPr marL="914400" indent="-223838">
              <a:buFont typeface="Arial" pitchFamily="34" charset="0"/>
              <a:buChar char="•"/>
              <a:defRPr sz="1200"/>
            </a:lvl4pPr>
            <a:lvl5pPr marL="1147763" marR="0" indent="-233363" algn="l" defTabSz="914400" rtl="0" eaLnBrk="0" fontAlgn="base" latinLnBrk="0" hangingPunct="0">
              <a:lnSpc>
                <a:spcPct val="100000"/>
              </a:lnSpc>
              <a:spcBef>
                <a:spcPts val="600"/>
              </a:spcBef>
              <a:spcAft>
                <a:spcPts val="600"/>
              </a:spcAft>
              <a:buClr>
                <a:srgbClr val="C1A04D"/>
              </a:buClr>
              <a:buSzTx/>
              <a:buFont typeface="Wingdings" pitchFamily="2" charset="2"/>
              <a:buChar char=""/>
              <a:tabLst/>
              <a:defRPr sz="12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Callout">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0" y="970000"/>
            <a:ext cx="9144000" cy="360362"/>
          </a:xfrm>
          <a:prstGeom prst="rect">
            <a:avLst/>
          </a:prstGeom>
        </p:spPr>
        <p:txBody>
          <a:bodyPr lIns="0" tIns="0" rIns="0" bIns="0"/>
          <a:lstStyle>
            <a:lvl1pPr marL="0" marR="0" indent="0" algn="ctr" defTabSz="914400" rtl="0" eaLnBrk="0" fontAlgn="base" latinLnBrk="0" hangingPunct="0">
              <a:lnSpc>
                <a:spcPct val="89000"/>
              </a:lnSpc>
              <a:spcBef>
                <a:spcPts val="0"/>
              </a:spcBef>
              <a:spcAft>
                <a:spcPts val="0"/>
              </a:spcAft>
              <a:buClrTx/>
              <a:buSzTx/>
              <a:buFontTx/>
              <a:buNone/>
              <a:tabLst/>
              <a:defRPr>
                <a:solidFill>
                  <a:srgbClr val="00365B"/>
                </a:solidFill>
                <a:latin typeface="Arial" pitchFamily="34" charset="0"/>
              </a:defRPr>
            </a:lvl1pPr>
          </a:lstStyle>
          <a:p>
            <a:pPr lvl="0"/>
            <a:r>
              <a:rPr lang="en-US" smtClean="0"/>
              <a:t>Click to edit Master text styles</a:t>
            </a:r>
          </a:p>
        </p:txBody>
      </p:sp>
      <p:sp>
        <p:nvSpPr>
          <p:cNvPr id="11" name="Title Placeholder 23"/>
          <p:cNvSpPr>
            <a:spLocks noGrp="1"/>
          </p:cNvSpPr>
          <p:nvPr>
            <p:ph type="title"/>
          </p:nvPr>
        </p:nvSpPr>
        <p:spPr>
          <a:xfrm>
            <a:off x="230832" y="87474"/>
            <a:ext cx="8229600" cy="621069"/>
          </a:xfrm>
          <a:prstGeom prst="rect">
            <a:avLst/>
          </a:prstGeom>
        </p:spPr>
        <p:txBody>
          <a:bodyPr rtlCol="0">
            <a:normAutofit/>
          </a:bodyPr>
          <a:lstStyle>
            <a:lvl1pPr>
              <a:defRPr sz="2000"/>
            </a:lvl1pPr>
          </a:lstStyle>
          <a:p>
            <a:r>
              <a:rPr lang="en-US" smtClean="0"/>
              <a:t>Click to edit Master title style</a:t>
            </a:r>
            <a:endParaRPr lang="en-US" dirty="0"/>
          </a:p>
        </p:txBody>
      </p:sp>
      <p:sp>
        <p:nvSpPr>
          <p:cNvPr id="6" name="Text Placeholder 6"/>
          <p:cNvSpPr>
            <a:spLocks noGrp="1"/>
          </p:cNvSpPr>
          <p:nvPr>
            <p:ph type="body" sz="quarter" idx="13"/>
          </p:nvPr>
        </p:nvSpPr>
        <p:spPr>
          <a:xfrm>
            <a:off x="450292" y="1599642"/>
            <a:ext cx="4013696" cy="3051714"/>
          </a:xfrm>
          <a:prstGeom prst="rect">
            <a:avLst/>
          </a:prstGeom>
        </p:spPr>
        <p:txBody>
          <a:bodyPr lIns="0" tIns="0" rIns="0" bIns="0"/>
          <a:lstStyle>
            <a:lvl1pPr marL="342900" marR="0" indent="-342900" algn="l" defTabSz="914400" rtl="0" eaLnBrk="0" fontAlgn="base" latinLnBrk="0" hangingPunct="0">
              <a:lnSpc>
                <a:spcPct val="100000"/>
              </a:lnSpc>
              <a:spcBef>
                <a:spcPts val="600"/>
              </a:spcBef>
              <a:spcAft>
                <a:spcPts val="600"/>
              </a:spcAft>
              <a:buClrTx/>
              <a:buSzTx/>
              <a:buFontTx/>
              <a:buNone/>
              <a:tabLst/>
              <a:defRPr sz="1800"/>
            </a:lvl1pPr>
            <a:lvl2pPr marL="233363" marR="0" indent="-233363" algn="l" defTabSz="914400" rtl="0" eaLnBrk="0" fontAlgn="base" latinLnBrk="0" hangingPunct="0">
              <a:lnSpc>
                <a:spcPct val="100000"/>
              </a:lnSpc>
              <a:spcBef>
                <a:spcPts val="600"/>
              </a:spcBef>
              <a:spcAft>
                <a:spcPts val="600"/>
              </a:spcAft>
              <a:buClr>
                <a:srgbClr val="C1A04D"/>
              </a:buClr>
              <a:buSzTx/>
              <a:buFont typeface="Wingdings" pitchFamily="2" charset="2"/>
              <a:buChar char="§"/>
              <a:tabLst/>
              <a:defRPr sz="1600"/>
            </a:lvl2pPr>
            <a:lvl3pPr marL="457200" marR="0" indent="-223838" algn="l" defTabSz="914400" rtl="0" eaLnBrk="0" fontAlgn="base" latinLnBrk="0" hangingPunct="0">
              <a:lnSpc>
                <a:spcPct val="100000"/>
              </a:lnSpc>
              <a:spcBef>
                <a:spcPts val="0"/>
              </a:spcBef>
              <a:spcAft>
                <a:spcPts val="600"/>
              </a:spcAft>
              <a:buClr>
                <a:srgbClr val="C1A04D"/>
              </a:buClr>
              <a:buSzTx/>
              <a:buFont typeface="Arial" pitchFamily="34" charset="0"/>
              <a:buChar char="–"/>
              <a:tabLst/>
              <a:defRPr sz="1400" baseline="0"/>
            </a:lvl3pPr>
            <a:lvl4pPr marL="914400" indent="-223838">
              <a:buFont typeface="Arial" pitchFamily="34" charset="0"/>
              <a:buChar char="•"/>
              <a:defRPr sz="1200"/>
            </a:lvl4pPr>
            <a:lvl5pPr marL="1147763" marR="0" indent="-233363" algn="l" defTabSz="914400" rtl="0" eaLnBrk="0" fontAlgn="base" latinLnBrk="0" hangingPunct="0">
              <a:lnSpc>
                <a:spcPct val="100000"/>
              </a:lnSpc>
              <a:spcBef>
                <a:spcPts val="600"/>
              </a:spcBef>
              <a:spcAft>
                <a:spcPts val="600"/>
              </a:spcAft>
              <a:buClr>
                <a:srgbClr val="C1A04D"/>
              </a:buClr>
              <a:buSzTx/>
              <a:buFont typeface="Wingdings" pitchFamily="2" charset="2"/>
              <a:buChar char=""/>
              <a:tabLst/>
              <a:defRPr sz="12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itle Placeholder 23"/>
          <p:cNvSpPr>
            <a:spLocks noGrp="1"/>
          </p:cNvSpPr>
          <p:nvPr>
            <p:ph type="title"/>
          </p:nvPr>
        </p:nvSpPr>
        <p:spPr>
          <a:xfrm>
            <a:off x="230832" y="87474"/>
            <a:ext cx="8229600" cy="621069"/>
          </a:xfrm>
          <a:prstGeom prst="rect">
            <a:avLst/>
          </a:prstGeom>
        </p:spPr>
        <p:txBody>
          <a:bodyPr rtlCol="0">
            <a:normAutofit/>
          </a:bodyPr>
          <a:lstStyle>
            <a:lvl1pPr>
              <a:defRPr sz="2000"/>
            </a:lvl1pPr>
          </a:lstStyle>
          <a:p>
            <a:r>
              <a:rPr lang="en-US" smtClean="0"/>
              <a:t>Click to edit Master title style</a:t>
            </a:r>
            <a:endParaRPr lang="en-US" dirty="0"/>
          </a:p>
        </p:txBody>
      </p:sp>
      <p:sp>
        <p:nvSpPr>
          <p:cNvPr id="10" name="Text Placeholder 9"/>
          <p:cNvSpPr>
            <a:spLocks noGrp="1"/>
          </p:cNvSpPr>
          <p:nvPr>
            <p:ph type="body" sz="quarter" idx="12"/>
          </p:nvPr>
        </p:nvSpPr>
        <p:spPr>
          <a:xfrm>
            <a:off x="457418" y="1158187"/>
            <a:ext cx="8229600" cy="3492500"/>
          </a:xfrm>
          <a:prstGeom prst="rect">
            <a:avLst/>
          </a:prstGeom>
        </p:spPr>
        <p:txBody>
          <a:bodyPr lIns="0" tIns="0" rIns="0" bIns="0"/>
          <a:lstStyle>
            <a:lvl1pPr marL="0" indent="0">
              <a:lnSpc>
                <a:spcPct val="100000"/>
              </a:lnSpc>
              <a:spcBef>
                <a:spcPts val="0"/>
              </a:spcBef>
              <a:spcAft>
                <a:spcPts val="0"/>
              </a:spcAft>
              <a:buFontTx/>
              <a:buNone/>
              <a:defRPr lang="en-US" sz="1600" b="0" dirty="0" smtClean="0">
                <a:solidFill>
                  <a:schemeClr val="tx1"/>
                </a:solidFill>
                <a:latin typeface="Arial" pitchFamily="34" charset="0"/>
                <a:cs typeface="Arial" pitchFamily="34" charset="0"/>
              </a:defRPr>
            </a:lvl1pPr>
            <a:lvl2pPr marL="0" indent="0">
              <a:lnSpc>
                <a:spcPct val="100000"/>
              </a:lnSpc>
              <a:spcBef>
                <a:spcPts val="0"/>
              </a:spcBef>
              <a:spcAft>
                <a:spcPts val="0"/>
              </a:spcAft>
              <a:buFontTx/>
              <a:buNone/>
              <a:defRPr lang="en-US" sz="1600" b="0" dirty="0" smtClean="0">
                <a:solidFill>
                  <a:schemeClr val="tx1"/>
                </a:solidFill>
                <a:latin typeface="Arial" pitchFamily="34" charset="0"/>
                <a:cs typeface="Arial" pitchFamily="34" charset="0"/>
              </a:defRPr>
            </a:lvl2pPr>
            <a:lvl3pPr marL="0" indent="0">
              <a:lnSpc>
                <a:spcPct val="100000"/>
              </a:lnSpc>
              <a:spcBef>
                <a:spcPts val="0"/>
              </a:spcBef>
              <a:spcAft>
                <a:spcPts val="0"/>
              </a:spcAft>
              <a:buFontTx/>
              <a:buNone/>
              <a:defRPr lang="en-US" sz="1600" b="0" dirty="0" smtClean="0">
                <a:solidFill>
                  <a:schemeClr val="tx1"/>
                </a:solidFill>
                <a:latin typeface="Arial" pitchFamily="34" charset="0"/>
                <a:cs typeface="Arial" pitchFamily="34" charset="0"/>
              </a:defRPr>
            </a:lvl3pPr>
            <a:lvl4pPr marL="0" indent="0">
              <a:lnSpc>
                <a:spcPct val="100000"/>
              </a:lnSpc>
              <a:spcBef>
                <a:spcPts val="0"/>
              </a:spcBef>
              <a:spcAft>
                <a:spcPts val="0"/>
              </a:spcAft>
              <a:buFontTx/>
              <a:buNone/>
              <a:defRPr lang="en-US" sz="1600" b="0" dirty="0" smtClean="0">
                <a:solidFill>
                  <a:schemeClr val="tx1"/>
                </a:solidFill>
                <a:latin typeface="Arial" pitchFamily="34" charset="0"/>
                <a:cs typeface="Arial" pitchFamily="34" charset="0"/>
              </a:defRPr>
            </a:lvl4pPr>
            <a:lvl5pPr marL="0" indent="0">
              <a:lnSpc>
                <a:spcPct val="100000"/>
              </a:lnSpc>
              <a:spcBef>
                <a:spcPts val="0"/>
              </a:spcBef>
              <a:spcAft>
                <a:spcPts val="0"/>
              </a:spcAft>
              <a:buFontTx/>
              <a:buNone/>
              <a:defRPr lang="en-US" sz="1600" b="0" dirty="0" smtClean="0">
                <a:solidFill>
                  <a:schemeClr val="tx1"/>
                </a:solidFill>
                <a:latin typeface="Arial" pitchFamily="34" charset="0"/>
                <a:cs typeface="Arial" pitchFamily="34" charset="0"/>
              </a:defRPr>
            </a:lvl5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3"/>
          <p:cNvSpPr>
            <a:spLocks noGrp="1"/>
          </p:cNvSpPr>
          <p:nvPr>
            <p:ph type="title"/>
          </p:nvPr>
        </p:nvSpPr>
        <p:spPr>
          <a:xfrm>
            <a:off x="230832" y="87474"/>
            <a:ext cx="8229600" cy="621069"/>
          </a:xfrm>
          <a:prstGeom prst="rect">
            <a:avLst/>
          </a:prstGeom>
        </p:spPr>
        <p:txBody>
          <a:bodyPr rtlCol="0">
            <a:normAutofit/>
          </a:bodyPr>
          <a:lstStyle>
            <a:lvl1pPr>
              <a:defRPr sz="2000"/>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out and Chart">
    <p:spTree>
      <p:nvGrpSpPr>
        <p:cNvPr id="1" name=""/>
        <p:cNvGrpSpPr/>
        <p:nvPr/>
      </p:nvGrpSpPr>
      <p:grpSpPr>
        <a:xfrm>
          <a:off x="0" y="0"/>
          <a:ext cx="0" cy="0"/>
          <a:chOff x="0" y="0"/>
          <a:chExt cx="0" cy="0"/>
        </a:xfrm>
      </p:grpSpPr>
      <p:sp>
        <p:nvSpPr>
          <p:cNvPr id="6" name="Chart Placeholder 5"/>
          <p:cNvSpPr>
            <a:spLocks noGrp="1"/>
          </p:cNvSpPr>
          <p:nvPr>
            <p:ph type="chart" sz="quarter" idx="11"/>
          </p:nvPr>
        </p:nvSpPr>
        <p:spPr>
          <a:xfrm>
            <a:off x="4752020" y="1599642"/>
            <a:ext cx="3709131" cy="3060340"/>
          </a:xfrm>
          <a:prstGeom prst="rect">
            <a:avLst/>
          </a:prstGeom>
        </p:spPr>
        <p:txBody>
          <a:bodyPr lIns="0" tIns="0" rIns="0" bIns="0"/>
          <a:lstStyle/>
          <a:p>
            <a:r>
              <a:rPr lang="en-US" smtClean="0"/>
              <a:t>Click icon to add chart</a:t>
            </a:r>
            <a:endParaRPr lang="en-US" dirty="0"/>
          </a:p>
        </p:txBody>
      </p:sp>
      <p:sp>
        <p:nvSpPr>
          <p:cNvPr id="9" name="Text Placeholder 8"/>
          <p:cNvSpPr>
            <a:spLocks noGrp="1"/>
          </p:cNvSpPr>
          <p:nvPr>
            <p:ph type="body" sz="quarter" idx="12"/>
          </p:nvPr>
        </p:nvSpPr>
        <p:spPr>
          <a:xfrm>
            <a:off x="0" y="972104"/>
            <a:ext cx="9144000" cy="360362"/>
          </a:xfrm>
          <a:prstGeom prst="rect">
            <a:avLst/>
          </a:prstGeom>
        </p:spPr>
        <p:txBody>
          <a:bodyPr lIns="0" tIns="0" rIns="0" bIns="0"/>
          <a:lstStyle>
            <a:lvl1pPr marL="0" marR="0" indent="0" algn="ctr" defTabSz="914400" rtl="0" eaLnBrk="0" fontAlgn="base" latinLnBrk="0" hangingPunct="0">
              <a:lnSpc>
                <a:spcPct val="89000"/>
              </a:lnSpc>
              <a:spcBef>
                <a:spcPts val="0"/>
              </a:spcBef>
              <a:spcAft>
                <a:spcPts val="0"/>
              </a:spcAft>
              <a:buClrTx/>
              <a:buSzTx/>
              <a:buFontTx/>
              <a:buNone/>
              <a:tabLst/>
              <a:defRPr>
                <a:solidFill>
                  <a:srgbClr val="00365B"/>
                </a:solidFill>
                <a:latin typeface="Arial" pitchFamily="34" charset="0"/>
              </a:defRPr>
            </a:lvl1pPr>
          </a:lstStyle>
          <a:p>
            <a:pPr lvl="0"/>
            <a:r>
              <a:rPr lang="en-US" smtClean="0"/>
              <a:t>Click to edit Master text styles</a:t>
            </a:r>
          </a:p>
        </p:txBody>
      </p:sp>
      <p:sp>
        <p:nvSpPr>
          <p:cNvPr id="11" name="Title Placeholder 23"/>
          <p:cNvSpPr>
            <a:spLocks noGrp="1"/>
          </p:cNvSpPr>
          <p:nvPr>
            <p:ph type="title"/>
          </p:nvPr>
        </p:nvSpPr>
        <p:spPr>
          <a:xfrm>
            <a:off x="230832" y="87474"/>
            <a:ext cx="8229600" cy="621069"/>
          </a:xfrm>
          <a:prstGeom prst="rect">
            <a:avLst/>
          </a:prstGeom>
        </p:spPr>
        <p:txBody>
          <a:bodyPr rtlCol="0">
            <a:normAutofit/>
          </a:bodyPr>
          <a:lstStyle>
            <a:lvl1pPr>
              <a:defRPr sz="2000"/>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450292" y="1599642"/>
            <a:ext cx="4013696" cy="3051714"/>
          </a:xfrm>
          <a:prstGeom prst="rect">
            <a:avLst/>
          </a:prstGeom>
        </p:spPr>
        <p:txBody>
          <a:bodyPr lIns="0" tIns="0" rIns="0" bIns="0"/>
          <a:lstStyle>
            <a:lvl1pPr marL="342900" marR="0" indent="-342900" algn="l" defTabSz="914400" rtl="0" eaLnBrk="0" fontAlgn="base" latinLnBrk="0" hangingPunct="0">
              <a:lnSpc>
                <a:spcPct val="100000"/>
              </a:lnSpc>
              <a:spcBef>
                <a:spcPts val="600"/>
              </a:spcBef>
              <a:spcAft>
                <a:spcPts val="600"/>
              </a:spcAft>
              <a:buClrTx/>
              <a:buSzTx/>
              <a:buFontTx/>
              <a:buNone/>
              <a:tabLst/>
              <a:defRPr sz="1800"/>
            </a:lvl1pPr>
            <a:lvl2pPr marL="233363" marR="0" indent="-233363" algn="l" defTabSz="914400" rtl="0" eaLnBrk="0" fontAlgn="base" latinLnBrk="0" hangingPunct="0">
              <a:lnSpc>
                <a:spcPct val="100000"/>
              </a:lnSpc>
              <a:spcBef>
                <a:spcPts val="600"/>
              </a:spcBef>
              <a:spcAft>
                <a:spcPts val="600"/>
              </a:spcAft>
              <a:buClr>
                <a:srgbClr val="C1A04D"/>
              </a:buClr>
              <a:buSzTx/>
              <a:buFont typeface="Wingdings" pitchFamily="2" charset="2"/>
              <a:buChar char="§"/>
              <a:tabLst/>
              <a:defRPr sz="1600"/>
            </a:lvl2pPr>
            <a:lvl3pPr marL="457200" marR="0" indent="-223838" algn="l" defTabSz="914400" rtl="0" eaLnBrk="0" fontAlgn="base" latinLnBrk="0" hangingPunct="0">
              <a:lnSpc>
                <a:spcPct val="100000"/>
              </a:lnSpc>
              <a:spcBef>
                <a:spcPts val="0"/>
              </a:spcBef>
              <a:spcAft>
                <a:spcPts val="600"/>
              </a:spcAft>
              <a:buClr>
                <a:srgbClr val="C1A04D"/>
              </a:buClr>
              <a:buSzTx/>
              <a:buFont typeface="Arial" pitchFamily="34" charset="0"/>
              <a:buChar char="–"/>
              <a:tabLst/>
              <a:defRPr sz="1400" baseline="0"/>
            </a:lvl3pPr>
            <a:lvl4pPr marL="914400" indent="-223838">
              <a:buFont typeface="Arial" pitchFamily="34" charset="0"/>
              <a:buChar char="•"/>
              <a:defRPr sz="1200"/>
            </a:lvl4pPr>
            <a:lvl5pPr marL="1147763" marR="0" indent="-233363" algn="l" defTabSz="914400" rtl="0" eaLnBrk="0" fontAlgn="base" latinLnBrk="0" hangingPunct="0">
              <a:lnSpc>
                <a:spcPct val="100000"/>
              </a:lnSpc>
              <a:spcBef>
                <a:spcPts val="600"/>
              </a:spcBef>
              <a:spcAft>
                <a:spcPts val="600"/>
              </a:spcAft>
              <a:buClr>
                <a:srgbClr val="C1A04D"/>
              </a:buClr>
              <a:buSzTx/>
              <a:buFont typeface="Wingdings" pitchFamily="2" charset="2"/>
              <a:buChar char=""/>
              <a:tabLst/>
              <a:defRPr sz="12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5" name="Text Placeholder 4"/>
          <p:cNvSpPr>
            <a:spLocks noGrp="1"/>
          </p:cNvSpPr>
          <p:nvPr>
            <p:ph type="body" sz="quarter" idx="10"/>
          </p:nvPr>
        </p:nvSpPr>
        <p:spPr>
          <a:xfrm>
            <a:off x="718072" y="1167594"/>
            <a:ext cx="4355715" cy="216297"/>
          </a:xfrm>
          <a:prstGeom prst="rect">
            <a:avLst/>
          </a:prstGeom>
        </p:spPr>
        <p:txBody>
          <a:bodyPr lIns="0" tIns="0" rIns="0" bIns="0" anchor="ctr" anchorCtr="0"/>
          <a:lstStyle>
            <a:lvl1pPr>
              <a:defRPr sz="1600"/>
            </a:lvl1pPr>
          </a:lstStyle>
          <a:p>
            <a:pPr lvl="0"/>
            <a:r>
              <a:rPr lang="en-US" smtClean="0"/>
              <a:t>Click to edit Master text styles</a:t>
            </a:r>
          </a:p>
        </p:txBody>
      </p:sp>
      <p:sp>
        <p:nvSpPr>
          <p:cNvPr id="6" name="Text Placeholder 4"/>
          <p:cNvSpPr>
            <a:spLocks noGrp="1"/>
          </p:cNvSpPr>
          <p:nvPr>
            <p:ph type="body" sz="quarter" idx="11"/>
          </p:nvPr>
        </p:nvSpPr>
        <p:spPr>
          <a:xfrm>
            <a:off x="718072" y="1777191"/>
            <a:ext cx="4355715" cy="216297"/>
          </a:xfrm>
          <a:prstGeom prst="rect">
            <a:avLst/>
          </a:prstGeom>
        </p:spPr>
        <p:txBody>
          <a:bodyPr lIns="0" tIns="0" rIns="0" bIns="0" anchor="ctr" anchorCtr="0"/>
          <a:lstStyle>
            <a:lvl1pPr>
              <a:defRPr sz="1600"/>
            </a:lvl1pPr>
          </a:lstStyle>
          <a:p>
            <a:pPr lvl="0"/>
            <a:r>
              <a:rPr lang="en-US" smtClean="0"/>
              <a:t>Click to edit Master text styles</a:t>
            </a:r>
          </a:p>
        </p:txBody>
      </p:sp>
      <p:sp>
        <p:nvSpPr>
          <p:cNvPr id="9" name="Text Placeholder 4"/>
          <p:cNvSpPr>
            <a:spLocks noGrp="1"/>
          </p:cNvSpPr>
          <p:nvPr>
            <p:ph type="body" sz="quarter" idx="12"/>
          </p:nvPr>
        </p:nvSpPr>
        <p:spPr>
          <a:xfrm>
            <a:off x="718072" y="2386788"/>
            <a:ext cx="4355715" cy="216297"/>
          </a:xfrm>
          <a:prstGeom prst="rect">
            <a:avLst/>
          </a:prstGeom>
        </p:spPr>
        <p:txBody>
          <a:bodyPr lIns="0" tIns="0" rIns="0" bIns="0" anchor="ctr" anchorCtr="0"/>
          <a:lstStyle>
            <a:lvl1pPr>
              <a:defRPr sz="1600"/>
            </a:lvl1pPr>
          </a:lstStyle>
          <a:p>
            <a:pPr lvl="0"/>
            <a:r>
              <a:rPr lang="en-US" smtClean="0"/>
              <a:t>Click to edit Master text styles</a:t>
            </a:r>
          </a:p>
        </p:txBody>
      </p:sp>
      <p:sp>
        <p:nvSpPr>
          <p:cNvPr id="10" name="Text Placeholder 4"/>
          <p:cNvSpPr>
            <a:spLocks noGrp="1"/>
          </p:cNvSpPr>
          <p:nvPr>
            <p:ph type="body" sz="quarter" idx="13"/>
          </p:nvPr>
        </p:nvSpPr>
        <p:spPr>
          <a:xfrm>
            <a:off x="718072" y="2996385"/>
            <a:ext cx="4355715" cy="216297"/>
          </a:xfrm>
          <a:prstGeom prst="rect">
            <a:avLst/>
          </a:prstGeom>
        </p:spPr>
        <p:txBody>
          <a:bodyPr lIns="0" tIns="0" rIns="0" bIns="0" anchor="ctr" anchorCtr="0"/>
          <a:lstStyle>
            <a:lvl1pPr>
              <a:defRPr sz="1600"/>
            </a:lvl1pPr>
          </a:lstStyle>
          <a:p>
            <a:pPr lvl="0"/>
            <a:r>
              <a:rPr lang="en-US" smtClean="0"/>
              <a:t>Click to edit Master text styles</a:t>
            </a:r>
          </a:p>
        </p:txBody>
      </p:sp>
      <p:sp>
        <p:nvSpPr>
          <p:cNvPr id="11" name="Text Placeholder 4"/>
          <p:cNvSpPr>
            <a:spLocks noGrp="1"/>
          </p:cNvSpPr>
          <p:nvPr>
            <p:ph type="body" sz="quarter" idx="14"/>
          </p:nvPr>
        </p:nvSpPr>
        <p:spPr>
          <a:xfrm>
            <a:off x="718072" y="3605982"/>
            <a:ext cx="4355715" cy="216297"/>
          </a:xfrm>
          <a:prstGeom prst="rect">
            <a:avLst/>
          </a:prstGeom>
        </p:spPr>
        <p:txBody>
          <a:bodyPr lIns="0" tIns="0" rIns="0" bIns="0" anchor="ctr" anchorCtr="0"/>
          <a:lstStyle>
            <a:lvl1pPr>
              <a:defRPr sz="1600"/>
            </a:lvl1pPr>
          </a:lstStyle>
          <a:p>
            <a:pPr lvl="0"/>
            <a:r>
              <a:rPr lang="en-US" smtClean="0"/>
              <a:t>Click to edit Master text styles</a:t>
            </a:r>
          </a:p>
        </p:txBody>
      </p:sp>
      <p:grpSp>
        <p:nvGrpSpPr>
          <p:cNvPr id="21" name="Group 20"/>
          <p:cNvGrpSpPr/>
          <p:nvPr userDrawn="1"/>
        </p:nvGrpSpPr>
        <p:grpSpPr>
          <a:xfrm>
            <a:off x="718072" y="1580541"/>
            <a:ext cx="7704856" cy="2438386"/>
            <a:chOff x="683568" y="1580541"/>
            <a:chExt cx="8172908" cy="2438386"/>
          </a:xfrm>
        </p:grpSpPr>
        <p:cxnSp>
          <p:nvCxnSpPr>
            <p:cNvPr id="13" name="Straight Connector 12"/>
            <p:cNvCxnSpPr/>
            <p:nvPr userDrawn="1"/>
          </p:nvCxnSpPr>
          <p:spPr bwMode="auto">
            <a:xfrm>
              <a:off x="683568" y="1580541"/>
              <a:ext cx="8172908" cy="0"/>
            </a:xfrm>
            <a:prstGeom prst="line">
              <a:avLst/>
            </a:prstGeom>
            <a:noFill/>
            <a:ln w="9525" cap="flat" cmpd="sng" algn="ctr">
              <a:solidFill>
                <a:srgbClr val="C1A04D"/>
              </a:solidFill>
              <a:prstDash val="sysDot"/>
              <a:round/>
              <a:headEnd type="none" w="med" len="med"/>
              <a:tailEnd type="none" w="med" len="med"/>
            </a:ln>
            <a:effectLst/>
          </p:spPr>
        </p:cxnSp>
        <p:cxnSp>
          <p:nvCxnSpPr>
            <p:cNvPr id="16" name="Straight Connector 15"/>
            <p:cNvCxnSpPr/>
            <p:nvPr userDrawn="1"/>
          </p:nvCxnSpPr>
          <p:spPr bwMode="auto">
            <a:xfrm>
              <a:off x="683568" y="2190138"/>
              <a:ext cx="8172908" cy="0"/>
            </a:xfrm>
            <a:prstGeom prst="line">
              <a:avLst/>
            </a:prstGeom>
            <a:noFill/>
            <a:ln w="9525" cap="flat" cmpd="sng" algn="ctr">
              <a:solidFill>
                <a:srgbClr val="C1A04D"/>
              </a:solidFill>
              <a:prstDash val="sysDot"/>
              <a:round/>
              <a:headEnd type="none" w="med" len="med"/>
              <a:tailEnd type="none" w="med" len="med"/>
            </a:ln>
            <a:effectLst/>
          </p:spPr>
        </p:cxnSp>
        <p:cxnSp>
          <p:nvCxnSpPr>
            <p:cNvPr id="17" name="Straight Connector 16"/>
            <p:cNvCxnSpPr/>
            <p:nvPr userDrawn="1"/>
          </p:nvCxnSpPr>
          <p:spPr bwMode="auto">
            <a:xfrm>
              <a:off x="683568" y="2799735"/>
              <a:ext cx="8172908" cy="0"/>
            </a:xfrm>
            <a:prstGeom prst="line">
              <a:avLst/>
            </a:prstGeom>
            <a:noFill/>
            <a:ln w="9525" cap="flat" cmpd="sng" algn="ctr">
              <a:solidFill>
                <a:srgbClr val="C1A04D"/>
              </a:solidFill>
              <a:prstDash val="sysDot"/>
              <a:round/>
              <a:headEnd type="none" w="med" len="med"/>
              <a:tailEnd type="none" w="med" len="med"/>
            </a:ln>
            <a:effectLst/>
          </p:spPr>
        </p:cxnSp>
        <p:cxnSp>
          <p:nvCxnSpPr>
            <p:cNvPr id="18" name="Straight Connector 17"/>
            <p:cNvCxnSpPr/>
            <p:nvPr userDrawn="1"/>
          </p:nvCxnSpPr>
          <p:spPr bwMode="auto">
            <a:xfrm>
              <a:off x="683568" y="3409332"/>
              <a:ext cx="8172908" cy="0"/>
            </a:xfrm>
            <a:prstGeom prst="line">
              <a:avLst/>
            </a:prstGeom>
            <a:noFill/>
            <a:ln w="9525" cap="flat" cmpd="sng" algn="ctr">
              <a:solidFill>
                <a:srgbClr val="C1A04D"/>
              </a:solidFill>
              <a:prstDash val="sysDot"/>
              <a:round/>
              <a:headEnd type="none" w="med" len="med"/>
              <a:tailEnd type="none" w="med" len="med"/>
            </a:ln>
            <a:effectLst/>
          </p:spPr>
        </p:cxnSp>
        <p:cxnSp>
          <p:nvCxnSpPr>
            <p:cNvPr id="19" name="Straight Connector 18"/>
            <p:cNvCxnSpPr/>
            <p:nvPr userDrawn="1"/>
          </p:nvCxnSpPr>
          <p:spPr bwMode="auto">
            <a:xfrm>
              <a:off x="683568" y="4018927"/>
              <a:ext cx="8172908" cy="0"/>
            </a:xfrm>
            <a:prstGeom prst="line">
              <a:avLst/>
            </a:prstGeom>
            <a:noFill/>
            <a:ln w="9525" cap="flat" cmpd="sng" algn="ctr">
              <a:solidFill>
                <a:srgbClr val="C1A04D"/>
              </a:solidFill>
              <a:prstDash val="sysDot"/>
              <a:round/>
              <a:headEnd type="none" w="med" len="med"/>
              <a:tailEnd type="none" w="med" len="med"/>
            </a:ln>
            <a:effectLst/>
          </p:spPr>
        </p:cxnSp>
      </p:gr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Who We Are</a:t>
            </a:r>
            <a:endParaRPr lang="en-US" dirty="0"/>
          </a:p>
        </p:txBody>
      </p:sp>
      <p:sp>
        <p:nvSpPr>
          <p:cNvPr id="3" name="Rectangle 6"/>
          <p:cNvSpPr>
            <a:spLocks noChangeAspect="1" noChangeArrowheads="1"/>
          </p:cNvSpPr>
          <p:nvPr userDrawn="1"/>
        </p:nvSpPr>
        <p:spPr bwMode="auto">
          <a:xfrm>
            <a:off x="3276600" y="1041648"/>
            <a:ext cx="4038600" cy="398463"/>
          </a:xfrm>
          <a:prstGeom prst="rect">
            <a:avLst/>
          </a:prstGeom>
          <a:noFill/>
          <a:ln w="9525">
            <a:noFill/>
            <a:miter lim="800000"/>
            <a:headEnd/>
            <a:tailEnd/>
          </a:ln>
        </p:spPr>
        <p:txBody>
          <a:bodyPr lIns="0" rIns="45720">
            <a:spAutoFit/>
          </a:bodyPr>
          <a:lstStyle/>
          <a:p>
            <a:pPr eaLnBrk="0" hangingPunct="0">
              <a:lnSpc>
                <a:spcPct val="140000"/>
              </a:lnSpc>
              <a:spcBef>
                <a:spcPct val="50000"/>
              </a:spcBef>
            </a:pPr>
            <a:r>
              <a:rPr lang="en-US" sz="1600" dirty="0">
                <a:latin typeface="Arial" pitchFamily="34" charset="0"/>
                <a:cs typeface="Arial" pitchFamily="34" charset="0"/>
              </a:rPr>
              <a:t>USAA MISSION</a:t>
            </a:r>
            <a:endParaRPr lang="en-US" sz="1600" b="0" dirty="0">
              <a:solidFill>
                <a:srgbClr val="00365B"/>
              </a:solidFill>
              <a:latin typeface="Arial" pitchFamily="34" charset="0"/>
              <a:cs typeface="Arial" pitchFamily="34" charset="0"/>
            </a:endParaRPr>
          </a:p>
        </p:txBody>
      </p:sp>
      <p:sp>
        <p:nvSpPr>
          <p:cNvPr id="4" name="Rectangle 10"/>
          <p:cNvSpPr>
            <a:spLocks noChangeAspect="1" noChangeArrowheads="1"/>
          </p:cNvSpPr>
          <p:nvPr userDrawn="1"/>
        </p:nvSpPr>
        <p:spPr bwMode="auto">
          <a:xfrm>
            <a:off x="3267974" y="3369034"/>
            <a:ext cx="1565275" cy="369888"/>
          </a:xfrm>
          <a:prstGeom prst="rect">
            <a:avLst/>
          </a:prstGeom>
          <a:noFill/>
          <a:ln w="9525">
            <a:noFill/>
            <a:miter lim="800000"/>
            <a:headEnd/>
            <a:tailEnd/>
          </a:ln>
        </p:spPr>
        <p:txBody>
          <a:bodyPr wrap="none" lIns="0" rIns="45720">
            <a:spAutoFit/>
          </a:bodyPr>
          <a:lstStyle/>
          <a:p>
            <a:pPr eaLnBrk="0" hangingPunct="0">
              <a:lnSpc>
                <a:spcPct val="125000"/>
              </a:lnSpc>
              <a:spcBef>
                <a:spcPct val="50000"/>
              </a:spcBef>
              <a:spcAft>
                <a:spcPct val="25000"/>
              </a:spcAft>
            </a:pPr>
            <a:r>
              <a:rPr lang="en-US" sz="1600" baseline="0" dirty="0">
                <a:latin typeface="Arial" pitchFamily="34" charset="0"/>
                <a:cs typeface="Arial" pitchFamily="34" charset="0"/>
              </a:rPr>
              <a:t>CORE VALUES </a:t>
            </a:r>
          </a:p>
        </p:txBody>
      </p:sp>
      <p:sp>
        <p:nvSpPr>
          <p:cNvPr id="5" name="Rectangle 6"/>
          <p:cNvSpPr>
            <a:spLocks noChangeAspect="1" noChangeArrowheads="1"/>
          </p:cNvSpPr>
          <p:nvPr userDrawn="1"/>
        </p:nvSpPr>
        <p:spPr bwMode="auto">
          <a:xfrm>
            <a:off x="3267075" y="1408361"/>
            <a:ext cx="5337175" cy="1692275"/>
          </a:xfrm>
          <a:prstGeom prst="rect">
            <a:avLst/>
          </a:prstGeom>
          <a:noFill/>
          <a:ln w="9525">
            <a:noFill/>
            <a:miter lim="800000"/>
            <a:headEnd/>
            <a:tailEnd/>
          </a:ln>
        </p:spPr>
        <p:txBody>
          <a:bodyPr lIns="0" rIns="0">
            <a:spAutoFit/>
          </a:bodyPr>
          <a:lstStyle/>
          <a:p>
            <a:pPr eaLnBrk="0" hangingPunct="0">
              <a:lnSpc>
                <a:spcPct val="130000"/>
              </a:lnSpc>
              <a:spcBef>
                <a:spcPct val="50000"/>
              </a:spcBef>
            </a:pPr>
            <a:r>
              <a:rPr lang="en-US" sz="1600" b="0" dirty="0">
                <a:solidFill>
                  <a:srgbClr val="00365B"/>
                </a:solidFill>
                <a:latin typeface="Arial" pitchFamily="34" charset="0"/>
                <a:cs typeface="Arial" pitchFamily="34" charset="0"/>
              </a:rPr>
              <a:t>The mission of the association is to facilitate the financial security of its members, associates, and their families through provision of a full range of highly competitive financial products and services; in so doing, USAA seeks to be the provider of choice for the military community. </a:t>
            </a:r>
          </a:p>
        </p:txBody>
      </p:sp>
      <p:sp>
        <p:nvSpPr>
          <p:cNvPr id="6" name="Pentagon 5"/>
          <p:cNvSpPr/>
          <p:nvPr userDrawn="1"/>
        </p:nvSpPr>
        <p:spPr>
          <a:xfrm>
            <a:off x="3005076" y="3774926"/>
            <a:ext cx="1281113" cy="381000"/>
          </a:xfrm>
          <a:prstGeom prst="homePlate">
            <a:avLst>
              <a:gd name="adj" fmla="val 0"/>
            </a:avLst>
          </a:prstGeom>
          <a:no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365B"/>
                </a:solidFill>
                <a:cs typeface="Arial" pitchFamily="34" charset="0"/>
              </a:rPr>
              <a:t>Service</a:t>
            </a:r>
          </a:p>
        </p:txBody>
      </p:sp>
      <p:sp>
        <p:nvSpPr>
          <p:cNvPr id="7" name="Pentagon 6"/>
          <p:cNvSpPr/>
          <p:nvPr userDrawn="1"/>
        </p:nvSpPr>
        <p:spPr>
          <a:xfrm>
            <a:off x="4388157" y="3774926"/>
            <a:ext cx="1281112" cy="381000"/>
          </a:xfrm>
          <a:prstGeom prst="homePlate">
            <a:avLst>
              <a:gd name="adj" fmla="val 0"/>
            </a:avLst>
          </a:prstGeom>
          <a:no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365B"/>
                </a:solidFill>
                <a:cs typeface="Arial" pitchFamily="34" charset="0"/>
              </a:rPr>
              <a:t>Loyalty</a:t>
            </a:r>
          </a:p>
        </p:txBody>
      </p:sp>
      <p:sp>
        <p:nvSpPr>
          <p:cNvPr id="8" name="Pentagon 7"/>
          <p:cNvSpPr/>
          <p:nvPr userDrawn="1"/>
        </p:nvSpPr>
        <p:spPr>
          <a:xfrm>
            <a:off x="5771237" y="3774926"/>
            <a:ext cx="1281113" cy="381000"/>
          </a:xfrm>
          <a:prstGeom prst="homePlate">
            <a:avLst>
              <a:gd name="adj" fmla="val 0"/>
            </a:avLst>
          </a:prstGeom>
          <a:no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365B"/>
                </a:solidFill>
                <a:cs typeface="Arial" pitchFamily="34" charset="0"/>
              </a:rPr>
              <a:t>Honesty</a:t>
            </a:r>
          </a:p>
        </p:txBody>
      </p:sp>
      <p:sp>
        <p:nvSpPr>
          <p:cNvPr id="9" name="Pentagon 8"/>
          <p:cNvSpPr/>
          <p:nvPr userDrawn="1"/>
        </p:nvSpPr>
        <p:spPr>
          <a:xfrm>
            <a:off x="7154317" y="3774926"/>
            <a:ext cx="1281112" cy="381000"/>
          </a:xfrm>
          <a:prstGeom prst="homePlate">
            <a:avLst>
              <a:gd name="adj" fmla="val 0"/>
            </a:avLst>
          </a:prstGeom>
          <a:no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365B"/>
                </a:solidFill>
                <a:cs typeface="Arial" pitchFamily="34" charset="0"/>
              </a:rPr>
              <a:t>Integrity</a:t>
            </a:r>
          </a:p>
        </p:txBody>
      </p:sp>
      <p:sp>
        <p:nvSpPr>
          <p:cNvPr id="10" name="5-Point Star 9"/>
          <p:cNvSpPr/>
          <p:nvPr userDrawn="1"/>
        </p:nvSpPr>
        <p:spPr>
          <a:xfrm>
            <a:off x="4265165" y="3893418"/>
            <a:ext cx="144016" cy="144016"/>
          </a:xfrm>
          <a:prstGeom prst="star5">
            <a:avLst/>
          </a:prstGeom>
          <a:solidFill>
            <a:srgbClr val="CCB16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chemeClr val="tx1"/>
              </a:solidFill>
            </a:endParaRPr>
          </a:p>
        </p:txBody>
      </p:sp>
      <p:sp>
        <p:nvSpPr>
          <p:cNvPr id="11" name="5-Point Star 10"/>
          <p:cNvSpPr/>
          <p:nvPr userDrawn="1"/>
        </p:nvSpPr>
        <p:spPr>
          <a:xfrm>
            <a:off x="5648245" y="3893418"/>
            <a:ext cx="144016" cy="144016"/>
          </a:xfrm>
          <a:prstGeom prst="star5">
            <a:avLst/>
          </a:prstGeom>
          <a:solidFill>
            <a:srgbClr val="CCB16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chemeClr val="tx1"/>
              </a:solidFill>
            </a:endParaRPr>
          </a:p>
        </p:txBody>
      </p:sp>
      <p:sp>
        <p:nvSpPr>
          <p:cNvPr id="12" name="5-Point Star 11"/>
          <p:cNvSpPr/>
          <p:nvPr userDrawn="1"/>
        </p:nvSpPr>
        <p:spPr>
          <a:xfrm>
            <a:off x="7031326" y="3893418"/>
            <a:ext cx="144016" cy="144016"/>
          </a:xfrm>
          <a:prstGeom prst="star5">
            <a:avLst/>
          </a:prstGeom>
          <a:solidFill>
            <a:srgbClr val="CCB16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auto">
          <a:xfrm>
            <a:off x="0" y="0"/>
            <a:ext cx="9144000" cy="708025"/>
          </a:xfrm>
          <a:prstGeom prst="rect">
            <a:avLst/>
          </a:prstGeom>
          <a:solidFill>
            <a:srgbClr val="336699"/>
          </a:solidFill>
          <a:ln w="9525" cap="flat" cmpd="sng" algn="ctr">
            <a:noFill/>
            <a:prstDash val="solid"/>
            <a:round/>
            <a:headEnd type="none" w="med" len="med"/>
            <a:tailEnd type="none" w="med" len="med"/>
          </a:ln>
          <a:effectLst/>
        </p:spPr>
        <p:txBody>
          <a:bodyPr anchor="ctr" anchorCtr="1"/>
          <a:lstStyle/>
          <a:p>
            <a:pPr algn="ctr">
              <a:defRPr/>
            </a:pPr>
            <a:r>
              <a:rPr lang="en-US" sz="2000" dirty="0">
                <a:solidFill>
                  <a:srgbClr val="FFFFFF"/>
                </a:solidFill>
                <a:latin typeface="Arial" pitchFamily="34" charset="0"/>
              </a:rPr>
              <a:t> </a:t>
            </a:r>
          </a:p>
        </p:txBody>
      </p:sp>
      <p:sp>
        <p:nvSpPr>
          <p:cNvPr id="6153" name="Title Placeholder 23"/>
          <p:cNvSpPr>
            <a:spLocks noGrp="1"/>
          </p:cNvSpPr>
          <p:nvPr>
            <p:ph type="title"/>
          </p:nvPr>
        </p:nvSpPr>
        <p:spPr bwMode="auto">
          <a:xfrm>
            <a:off x="230832" y="87313"/>
            <a:ext cx="8229600" cy="620712"/>
          </a:xfrm>
          <a:prstGeom prst="rect">
            <a:avLst/>
          </a:prstGeom>
          <a:noFill/>
          <a:ln w="9525">
            <a:noFill/>
            <a:miter lim="800000"/>
            <a:headEnd/>
            <a:tailEnd/>
          </a:ln>
        </p:spPr>
        <p:txBody>
          <a:bodyPr vert="horz" wrap="square" lIns="0" tIns="45720" rIns="91440" bIns="45720" numCol="1" anchor="b" anchorCtr="0" compatLnSpc="1">
            <a:prstTxWarp prst="textNoShape">
              <a:avLst/>
            </a:prstTxWarp>
          </a:bodyPr>
          <a:lstStyle/>
          <a:p>
            <a:pPr lvl="0"/>
            <a:r>
              <a:rPr lang="en-US" dirty="0" smtClean="0"/>
              <a:t>Click to edit Master title style</a:t>
            </a:r>
          </a:p>
        </p:txBody>
      </p:sp>
      <p:sp>
        <p:nvSpPr>
          <p:cNvPr id="15" name="TextBox 14"/>
          <p:cNvSpPr txBox="1"/>
          <p:nvPr/>
        </p:nvSpPr>
        <p:spPr>
          <a:xfrm>
            <a:off x="8640763" y="4992644"/>
            <a:ext cx="457200" cy="123111"/>
          </a:xfrm>
          <a:prstGeom prst="rect">
            <a:avLst/>
          </a:prstGeom>
          <a:noFill/>
        </p:spPr>
        <p:txBody>
          <a:bodyPr lIns="0" tIns="0" rIns="0" bIns="0">
            <a:spAutoFit/>
          </a:bodyPr>
          <a:lstStyle/>
          <a:p>
            <a:pPr algn="ctr" fontAlgn="auto">
              <a:spcBef>
                <a:spcPts val="0"/>
              </a:spcBef>
              <a:spcAft>
                <a:spcPts val="0"/>
              </a:spcAft>
              <a:defRPr/>
            </a:pPr>
            <a:fld id="{1E2921A7-2E90-4A95-AAFD-B4CC012F9BB6}" type="slidenum">
              <a:rPr lang="en-US" sz="800" b="1" kern="0">
                <a:solidFill>
                  <a:schemeClr val="bg1"/>
                </a:solidFill>
                <a:latin typeface="Arial" pitchFamily="34" charset="0"/>
                <a:cs typeface="Arial" pitchFamily="34" charset="0"/>
              </a:rPr>
              <a:pPr algn="ctr" fontAlgn="auto">
                <a:spcBef>
                  <a:spcPts val="0"/>
                </a:spcBef>
                <a:spcAft>
                  <a:spcPts val="0"/>
                </a:spcAft>
                <a:defRPr/>
              </a:pPr>
              <a:t>‹#›</a:t>
            </a:fld>
            <a:endParaRPr lang="en-US" sz="800" b="1" kern="0" dirty="0">
              <a:solidFill>
                <a:schemeClr val="bg1"/>
              </a:solidFill>
              <a:latin typeface="Arial" pitchFamily="34" charset="0"/>
              <a:cs typeface="Arial" pitchFamily="34" charset="0"/>
            </a:endParaRPr>
          </a:p>
        </p:txBody>
      </p:sp>
      <p:sp>
        <p:nvSpPr>
          <p:cNvPr id="25" name="Line 11"/>
          <p:cNvSpPr>
            <a:spLocks noChangeShapeType="1"/>
          </p:cNvSpPr>
          <p:nvPr/>
        </p:nvSpPr>
        <p:spPr bwMode="auto">
          <a:xfrm>
            <a:off x="0" y="4956175"/>
            <a:ext cx="9144000" cy="0"/>
          </a:xfrm>
          <a:prstGeom prst="line">
            <a:avLst/>
          </a:prstGeom>
          <a:noFill/>
          <a:ln w="12700">
            <a:solidFill>
              <a:srgbClr val="C1A04D"/>
            </a:solidFill>
            <a:round/>
            <a:headEnd/>
            <a:tailEnd/>
          </a:ln>
          <a:effectLst/>
        </p:spPr>
        <p:txBody>
          <a:bodyPr/>
          <a:lstStyle/>
          <a:p>
            <a:pPr>
              <a:spcBef>
                <a:spcPct val="50000"/>
              </a:spcBef>
              <a:defRPr/>
            </a:pPr>
            <a:endParaRPr lang="en-US" dirty="0">
              <a:latin typeface="Arial" pitchFamily="34" charset="0"/>
            </a:endParaRPr>
          </a:p>
        </p:txBody>
      </p:sp>
      <p:sp>
        <p:nvSpPr>
          <p:cNvPr id="8" name="Line 11"/>
          <p:cNvSpPr>
            <a:spLocks noChangeShapeType="1"/>
          </p:cNvSpPr>
          <p:nvPr/>
        </p:nvSpPr>
        <p:spPr bwMode="auto">
          <a:xfrm>
            <a:off x="0" y="708025"/>
            <a:ext cx="9144000" cy="0"/>
          </a:xfrm>
          <a:prstGeom prst="line">
            <a:avLst/>
          </a:prstGeom>
          <a:noFill/>
          <a:ln w="12700">
            <a:solidFill>
              <a:srgbClr val="C1A04D"/>
            </a:solidFill>
            <a:round/>
            <a:headEnd/>
            <a:tailEnd/>
          </a:ln>
          <a:effectLst/>
        </p:spPr>
        <p:txBody>
          <a:bodyPr/>
          <a:lstStyle/>
          <a:p>
            <a:pPr>
              <a:spcBef>
                <a:spcPct val="50000"/>
              </a:spcBef>
              <a:defRPr/>
            </a:pPr>
            <a:endParaRPr lang="en-US"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6036" r:id="rId1"/>
    <p:sldLayoutId id="2147486037" r:id="rId2"/>
    <p:sldLayoutId id="2147486033" r:id="rId3"/>
    <p:sldLayoutId id="2147486038" r:id="rId4"/>
    <p:sldLayoutId id="2147486039" r:id="rId5"/>
    <p:sldLayoutId id="2147486034" r:id="rId6"/>
    <p:sldLayoutId id="2147485993" r:id="rId7"/>
    <p:sldLayoutId id="2147485994" r:id="rId8"/>
    <p:sldLayoutId id="2147485995" r:id="rId9"/>
    <p:sldLayoutId id="2147485996" r:id="rId10"/>
    <p:sldLayoutId id="2147485990" r:id="rId11"/>
    <p:sldLayoutId id="2147486041" r:id="rId12"/>
    <p:sldLayoutId id="2147486057" r:id="rId13"/>
    <p:sldLayoutId id="2147486058" r:id="rId14"/>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hf hdr="0" ftr="0" dt="0"/>
  <p:txStyles>
    <p:titleStyle>
      <a:lvl1pPr algn="l" rtl="0" eaLnBrk="1" fontAlgn="base" hangingPunct="1">
        <a:lnSpc>
          <a:spcPct val="89000"/>
        </a:lnSpc>
        <a:spcBef>
          <a:spcPct val="0"/>
        </a:spcBef>
        <a:spcAft>
          <a:spcPct val="0"/>
        </a:spcAft>
        <a:defRPr lang="en-US" sz="2000" b="1">
          <a:solidFill>
            <a:schemeClr val="bg1"/>
          </a:solidFill>
          <a:latin typeface="+mj-lt"/>
          <a:ea typeface="+mj-ea"/>
          <a:cs typeface="+mj-cs"/>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400">
          <a:solidFill>
            <a:srgbClr val="00365B"/>
          </a:solidFill>
          <a:latin typeface="Verdana" pitchFamily="34" charset="0"/>
        </a:defRPr>
      </a:lvl6pPr>
      <a:lvl7pPr marL="914400" algn="l" rtl="0" eaLnBrk="1" fontAlgn="base" hangingPunct="1">
        <a:spcBef>
          <a:spcPct val="0"/>
        </a:spcBef>
        <a:spcAft>
          <a:spcPct val="0"/>
        </a:spcAft>
        <a:defRPr sz="2400">
          <a:solidFill>
            <a:srgbClr val="00365B"/>
          </a:solidFill>
          <a:latin typeface="Verdana" pitchFamily="34" charset="0"/>
        </a:defRPr>
      </a:lvl7pPr>
      <a:lvl8pPr marL="1371600" algn="l" rtl="0" eaLnBrk="1" fontAlgn="base" hangingPunct="1">
        <a:spcBef>
          <a:spcPct val="0"/>
        </a:spcBef>
        <a:spcAft>
          <a:spcPct val="0"/>
        </a:spcAft>
        <a:defRPr sz="2400">
          <a:solidFill>
            <a:srgbClr val="00365B"/>
          </a:solidFill>
          <a:latin typeface="Verdana" pitchFamily="34" charset="0"/>
        </a:defRPr>
      </a:lvl8pPr>
      <a:lvl9pPr marL="1828800" algn="l" rtl="0" eaLnBrk="1" fontAlgn="base" hangingPunct="1">
        <a:spcBef>
          <a:spcPct val="0"/>
        </a:spcBef>
        <a:spcAft>
          <a:spcPct val="0"/>
        </a:spcAft>
        <a:defRPr sz="2400">
          <a:solidFill>
            <a:srgbClr val="00365B"/>
          </a:solidFill>
          <a:latin typeface="Verdana" pitchFamily="34" charset="0"/>
        </a:defRPr>
      </a:lvl9pPr>
    </p:titleStyle>
    <p:bodyStyle>
      <a:lvl1pPr marL="342900" indent="-342900" algn="l" rtl="0" eaLnBrk="1" fontAlgn="base" hangingPunct="1">
        <a:lnSpc>
          <a:spcPct val="110000"/>
        </a:lnSpc>
        <a:spcBef>
          <a:spcPct val="25000"/>
        </a:spcBef>
        <a:spcAft>
          <a:spcPct val="25000"/>
        </a:spcAft>
        <a:defRPr sz="2000" b="1">
          <a:solidFill>
            <a:srgbClr val="00365B"/>
          </a:solidFill>
          <a:latin typeface="Arial" pitchFamily="34" charset="0"/>
          <a:ea typeface="+mn-ea"/>
          <a:cs typeface="Arial" pitchFamily="34" charset="0"/>
        </a:defRPr>
      </a:lvl1pPr>
      <a:lvl2pPr marL="457200" indent="-457200" algn="l" rtl="0" eaLnBrk="1" fontAlgn="base" hangingPunct="1">
        <a:lnSpc>
          <a:spcPct val="110000"/>
        </a:lnSpc>
        <a:spcBef>
          <a:spcPct val="0"/>
        </a:spcBef>
        <a:spcAft>
          <a:spcPct val="25000"/>
        </a:spcAft>
        <a:buClr>
          <a:srgbClr val="C1A04D"/>
        </a:buClr>
        <a:buFont typeface="Wingdings" pitchFamily="2" charset="2"/>
        <a:buChar char="§"/>
        <a:defRPr>
          <a:solidFill>
            <a:schemeClr val="tx1"/>
          </a:solidFill>
          <a:latin typeface="Arial" pitchFamily="34" charset="0"/>
          <a:cs typeface="Arial" pitchFamily="34" charset="0"/>
        </a:defRPr>
      </a:lvl2pPr>
      <a:lvl3pPr marL="398463" indent="-169863" algn="l" rtl="0" eaLnBrk="1" fontAlgn="base" hangingPunct="1">
        <a:lnSpc>
          <a:spcPct val="110000"/>
        </a:lnSpc>
        <a:spcBef>
          <a:spcPct val="0"/>
        </a:spcBef>
        <a:spcAft>
          <a:spcPct val="25000"/>
        </a:spcAft>
        <a:buClr>
          <a:srgbClr val="C1A04D"/>
        </a:buClr>
        <a:buFont typeface="Wingdings" pitchFamily="2" charset="2"/>
        <a:buChar char="§"/>
        <a:defRPr>
          <a:solidFill>
            <a:schemeClr val="tx1"/>
          </a:solidFill>
          <a:latin typeface="Arial" pitchFamily="34" charset="0"/>
          <a:cs typeface="Arial" pitchFamily="34" charset="0"/>
        </a:defRPr>
      </a:lvl3pPr>
      <a:lvl4pPr marL="800100" indent="-287338" algn="l" rtl="0" eaLnBrk="1" fontAlgn="base" hangingPunct="1">
        <a:lnSpc>
          <a:spcPct val="110000"/>
        </a:lnSpc>
        <a:spcBef>
          <a:spcPct val="0"/>
        </a:spcBef>
        <a:spcAft>
          <a:spcPct val="15000"/>
        </a:spcAft>
        <a:buClr>
          <a:srgbClr val="C1A04D"/>
        </a:buClr>
        <a:buFont typeface="Arial" pitchFamily="34" charset="0"/>
        <a:buChar char="−"/>
        <a:defRPr>
          <a:solidFill>
            <a:schemeClr val="tx1"/>
          </a:solidFill>
          <a:latin typeface="Arial" pitchFamily="34" charset="0"/>
          <a:cs typeface="Arial" pitchFamily="34" charset="0"/>
        </a:defRPr>
      </a:lvl4pPr>
      <a:lvl5pPr marL="800100" indent="-285750" algn="l" rtl="0" eaLnBrk="1" fontAlgn="base" hangingPunct="1">
        <a:spcBef>
          <a:spcPct val="20000"/>
        </a:spcBef>
        <a:spcAft>
          <a:spcPct val="0"/>
        </a:spcAft>
        <a:buChar char="»"/>
        <a:defRPr>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4.jpeg"/><Relationship Id="rId21" Type="http://schemas.openxmlformats.org/officeDocument/2006/relationships/hyperlink" Target="http://www.google.com/url?sa=i&amp;rct=j&amp;q=&amp;esrc=s&amp;frm=1&amp;source=images&amp;cd=&amp;cad=rja&amp;docid=JVVlzHAirNidYM&amp;tbnid=kreKdf6jweUmhM:&amp;ved=0CAUQjRw&amp;url=http://www.databreachtoday.com/michaels-linked-to-target-breach-a-6436&amp;ei=wD8XU8HqBeaS2QWH9IC4Aw&amp;bvm=bv.62286460,d.b2I&amp;psig=AFQjCNFlTscrMppKas1_KBBeVVM2S4O3bQ&amp;ust=1394118793263105" TargetMode="Externa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7.jpeg"/><Relationship Id="rId25" Type="http://schemas.openxmlformats.org/officeDocument/2006/relationships/image" Target="../media/image23.jpeg"/><Relationship Id="rId2" Type="http://schemas.openxmlformats.org/officeDocument/2006/relationships/notesSlide" Target="../notesSlides/notesSlide2.xml"/><Relationship Id="rId16" Type="http://schemas.openxmlformats.org/officeDocument/2006/relationships/hyperlink" Target="http://www.google.com/url?sa=i&amp;rct=j&amp;q=&amp;esrc=s&amp;frm=1&amp;source=images&amp;cd=&amp;cad=rja&amp;docid=8FoA5ie8kSJHIM&amp;tbnid=ZHI7W6L31dspBM:&amp;ved=0CAUQjRw&amp;url=http://kfwbam.com/2014/01/25/michaels-stores-investigating-possible-data-breach/&amp;ei=HD8XU66PHeiO2wWEvID4CA&amp;bvm=bv.62286460,d.b2I&amp;psig=AFQjCNFlTscrMppKas1_KBBeVVM2S4O3bQ&amp;ust=1394118793263105" TargetMode="External"/><Relationship Id="rId20"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7.jpeg"/><Relationship Id="rId11" Type="http://schemas.openxmlformats.org/officeDocument/2006/relationships/image" Target="../media/image12.png"/><Relationship Id="rId24" Type="http://schemas.openxmlformats.org/officeDocument/2006/relationships/hyperlink" Target="http://www.google.com/url?sa=i&amp;rct=j&amp;q=&amp;esrc=s&amp;frm=1&amp;source=images&amp;cd=&amp;cad=rja&amp;docid=NR30LAIFlx1VKM&amp;tbnid=-QSJRBDpugPbqM:&amp;ved=0CAUQjRw&amp;url=http://blog.nolo.com/privacymatters/tag/data-breach-2/&amp;ei=WEAXU8T1K8Oz2QWQ9IDYAw&amp;bvm=bv.62286460,d.b2I&amp;psig=AFQjCNGEg_bOXUndoz3ZpvqO5sQrtmoq7Q&amp;ust=1394119094375855" TargetMode="External"/><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2.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chart" Target="../charts/chart2.xml"/><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jpeg"/><Relationship Id="rId2" Type="http://schemas.openxmlformats.org/officeDocument/2006/relationships/notesSlide" Target="../notesSlides/notesSlide26.xml"/><Relationship Id="rId16" Type="http://schemas.openxmlformats.org/officeDocument/2006/relationships/image" Target="../media/image77.jpeg"/><Relationship Id="rId1" Type="http://schemas.openxmlformats.org/officeDocument/2006/relationships/slideLayout" Target="../slideLayouts/slideLayout1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jpeg"/><Relationship Id="rId18" Type="http://schemas.openxmlformats.org/officeDocument/2006/relationships/image" Target="../media/image95.jpe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4.jpeg"/><Relationship Id="rId2" Type="http://schemas.openxmlformats.org/officeDocument/2006/relationships/image" Target="../media/image79.jpeg"/><Relationship Id="rId16" Type="http://schemas.openxmlformats.org/officeDocument/2006/relationships/image" Target="../media/image93.jpeg"/><Relationship Id="rId20"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jpeg"/><Relationship Id="rId15" Type="http://schemas.openxmlformats.org/officeDocument/2006/relationships/image" Target="../media/image92.jpeg"/><Relationship Id="rId10" Type="http://schemas.openxmlformats.org/officeDocument/2006/relationships/image" Target="../media/image87.jpeg"/><Relationship Id="rId19" Type="http://schemas.openxmlformats.org/officeDocument/2006/relationships/image" Target="../media/image96.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s>
</file>

<file path=ppt/slides/_rels/slide2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http://www.trusteer.com/" TargetMode="External"/><Relationship Id="rId13" Type="http://schemas.openxmlformats.org/officeDocument/2006/relationships/image" Target="../media/image108.jpeg"/><Relationship Id="rId18" Type="http://schemas.openxmlformats.org/officeDocument/2006/relationships/image" Target="../media/image113.png"/><Relationship Id="rId3" Type="http://schemas.openxmlformats.org/officeDocument/2006/relationships/image" Target="../media/image100.png"/><Relationship Id="rId7" Type="http://schemas.openxmlformats.org/officeDocument/2006/relationships/image" Target="../media/image103.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notesSlide" Target="../notesSlides/notesSlide27.xml"/><Relationship Id="rId16" Type="http://schemas.openxmlformats.org/officeDocument/2006/relationships/image" Target="../media/image111.png"/><Relationship Id="rId20"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hyperlink" Target="http://2.bp.blogspot.com/-XSMp_-uzPno/TgOs5G6ZSRI/AAAAAAAAAEk/IB5zbOWtZDA/s1600/USAA+Sec+Stamp.png" TargetMode="External"/><Relationship Id="rId11" Type="http://schemas.openxmlformats.org/officeDocument/2006/relationships/image" Target="../media/image106.png"/><Relationship Id="rId5" Type="http://schemas.openxmlformats.org/officeDocument/2006/relationships/image" Target="../media/image102.jpeg"/><Relationship Id="rId15" Type="http://schemas.openxmlformats.org/officeDocument/2006/relationships/image" Target="../media/image110.png"/><Relationship Id="rId10" Type="http://schemas.openxmlformats.org/officeDocument/2006/relationships/image" Target="../media/image105.png"/><Relationship Id="rId19" Type="http://schemas.openxmlformats.org/officeDocument/2006/relationships/image" Target="../media/image114.png"/><Relationship Id="rId4" Type="http://schemas.openxmlformats.org/officeDocument/2006/relationships/image" Target="../media/image101.png"/><Relationship Id="rId9" Type="http://schemas.openxmlformats.org/officeDocument/2006/relationships/image" Target="../media/image104.png"/><Relationship Id="rId1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www.google.com/url?sa=i&amp;rct=j&amp;q=&amp;esrc=s&amp;frm=1&amp;source=images&amp;cd=&amp;cad=rja&amp;uact=8&amp;docid=feWPGEM6bL3ceM&amp;tbnid=p9GUqovlzqV3OM:&amp;ved=0CAUQjRw&amp;url=http://www.getacoder.com/blog/?p=6792&amp;ei=uPoYU-mXArO_2QW54YCgCw&amp;bvm=bv.62577051,d.b2I&amp;psig=AFQjCNEe0w-FUBQYpe8227r6Mhp4sXsclg&amp;ust=1394232368251800" TargetMode="Externa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hyperlink" Target="http://www.google.com/url?sa=i&amp;rct=j&amp;q=&amp;esrc=s&amp;frm=1&amp;source=images&amp;cd=&amp;cad=rja&amp;uact=8&amp;docid=526WK23loIi9KM&amp;tbnid=HsFJfd5Bn2EXnM:&amp;ved=0CAUQjRw&amp;url=http://www.cnmeonline.com/features/the-worse-for-malware/&amp;ei=lPoYU8aSG6Ow2wXu3oGgBg&amp;bvm=bv.62577051,d.b2I&amp;psig=AFQjCNEEAdxfK8iHiER8fsyoOEx6gAa3Rg&amp;ust=1394232335125742" TargetMode="Externa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1.jpeg"/><Relationship Id="rId5" Type="http://schemas.openxmlformats.org/officeDocument/2006/relationships/image" Target="../media/image26.png"/><Relationship Id="rId15" Type="http://schemas.openxmlformats.org/officeDocument/2006/relationships/image" Target="../media/image34.jpeg"/><Relationship Id="rId10" Type="http://schemas.openxmlformats.org/officeDocument/2006/relationships/hyperlink" Target="http://www.google.com/url?sa=i&amp;rct=j&amp;q=&amp;esrc=s&amp;frm=1&amp;source=images&amp;cd=&amp;cad=rja&amp;uact=8&amp;docid=ISrfymrebIv5tM&amp;tbnid=-XOpF6-DVW-riM:&amp;ved=0CAUQjRw&amp;url=http://blog.equifax.com/credit/6-ways-to-prevent-identity-theft/&amp;ei=AvYYU67SBtOu2gXy4oDoBg&amp;bvm=bv.62577051,d.b2I&amp;psig=AFQjCNEzudz7Kwsht_C04mmnSXm9C2C19w&amp;ust=1394231134254336" TargetMode="External"/><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4.jpeg"/><Relationship Id="rId4" Type="http://schemas.openxmlformats.org/officeDocument/2006/relationships/image" Target="../media/image39.png"/><Relationship Id="rId9" Type="http://schemas.openxmlformats.org/officeDocument/2006/relationships/hyperlink" Target="http://www.google.com/url?sa=i&amp;rct=j&amp;q=&amp;esrc=s&amp;frm=1&amp;source=images&amp;cd=&amp;cad=rja&amp;uact=8&amp;docid=JDqcbX2gD_nLDM&amp;tbnid=smy0638jxjK-lM:&amp;ved=0CAUQjRw&amp;url=http://cyberclient.wikispaces.com/DHS+US-CERT+(US)&amp;ei=-tgZU76AI6bU2AWc9oHwDQ&amp;bvm=bv.62578216,d.b2I&amp;psig=AFQjCNEPC6FmI7R87mEuzldbn_ObEztOyA&amp;ust=139428926136160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885950"/>
            <a:ext cx="8534400" cy="924223"/>
          </a:xfrm>
        </p:spPr>
        <p:txBody>
          <a:bodyPr/>
          <a:lstStyle/>
          <a:p>
            <a:r>
              <a:rPr lang="en-US" dirty="0" smtClean="0"/>
              <a:t>Can’t sleep at night?  You must be a CISO!</a:t>
            </a:r>
            <a:endParaRPr lang="en-US" dirty="0"/>
          </a:p>
        </p:txBody>
      </p:sp>
      <p:sp>
        <p:nvSpPr>
          <p:cNvPr id="4" name="Text Placeholder 3"/>
          <p:cNvSpPr>
            <a:spLocks noGrp="1"/>
          </p:cNvSpPr>
          <p:nvPr>
            <p:ph type="body" sz="quarter" idx="10"/>
          </p:nvPr>
        </p:nvSpPr>
        <p:spPr/>
        <p:txBody>
          <a:bodyPr/>
          <a:lstStyle/>
          <a:p>
            <a:r>
              <a:rPr lang="en-US" dirty="0" smtClean="0"/>
              <a:t>Jack Key</a:t>
            </a:r>
            <a:endParaRPr lang="en-US" dirty="0"/>
          </a:p>
        </p:txBody>
      </p:sp>
      <p:sp>
        <p:nvSpPr>
          <p:cNvPr id="5" name="Text Placeholder 4"/>
          <p:cNvSpPr>
            <a:spLocks noGrp="1"/>
          </p:cNvSpPr>
          <p:nvPr>
            <p:ph type="body" sz="quarter" idx="11"/>
          </p:nvPr>
        </p:nvSpPr>
        <p:spPr>
          <a:xfrm>
            <a:off x="1828800" y="2876550"/>
            <a:ext cx="5638800" cy="309985"/>
          </a:xfrm>
        </p:spPr>
        <p:txBody>
          <a:bodyPr/>
          <a:lstStyle/>
          <a:p>
            <a:r>
              <a:rPr lang="en-US" dirty="0" smtClean="0">
                <a:solidFill>
                  <a:schemeClr val="bg1"/>
                </a:solidFill>
              </a:rPr>
              <a:t>Nashville Security and  Technology Conference - 2014 </a:t>
            </a:r>
            <a:endParaRPr lang="en-US" dirty="0">
              <a:solidFill>
                <a:schemeClr val="bg1"/>
              </a:solidFill>
            </a:endParaRPr>
          </a:p>
        </p:txBody>
      </p:sp>
      <p:sp>
        <p:nvSpPr>
          <p:cNvPr id="6" name="Text Placeholder 5"/>
          <p:cNvSpPr>
            <a:spLocks noGrp="1"/>
          </p:cNvSpPr>
          <p:nvPr>
            <p:ph type="body" sz="quarter" idx="12"/>
          </p:nvPr>
        </p:nvSpPr>
        <p:spPr/>
        <p:txBody>
          <a:bodyPr/>
          <a:lstStyle/>
          <a:p>
            <a:r>
              <a:rPr lang="en-US" b="1" dirty="0"/>
              <a:t>ISE® Industry Expert</a:t>
            </a:r>
          </a:p>
          <a:p>
            <a:r>
              <a:rPr lang="en-US" dirty="0" smtClean="0"/>
              <a:t> </a:t>
            </a:r>
            <a:endParaRPr lang="en-US" dirty="0"/>
          </a:p>
        </p:txBody>
      </p:sp>
      <p:sp>
        <p:nvSpPr>
          <p:cNvPr id="7" name="Text Placeholder 6"/>
          <p:cNvSpPr>
            <a:spLocks noGrp="1"/>
          </p:cNvSpPr>
          <p:nvPr>
            <p:ph type="body" sz="quarter" idx="13"/>
          </p:nvPr>
        </p:nvSpPr>
        <p:spPr/>
        <p:txBody>
          <a:bodyPr/>
          <a:lstStyle/>
          <a:p>
            <a:r>
              <a:rPr lang="en-US" dirty="0" smtClean="0"/>
              <a:t> </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9400" y="742950"/>
            <a:ext cx="6020296" cy="4038600"/>
          </a:xfrm>
          <a:prstGeom prst="rect">
            <a:avLst/>
          </a:prstGeom>
        </p:spPr>
      </p:pic>
      <p:sp>
        <p:nvSpPr>
          <p:cNvPr id="3" name="TextBox 2"/>
          <p:cNvSpPr txBox="1"/>
          <p:nvPr/>
        </p:nvSpPr>
        <p:spPr>
          <a:xfrm>
            <a:off x="3505200" y="81974"/>
            <a:ext cx="3657600" cy="584776"/>
          </a:xfrm>
          <a:prstGeom prst="rect">
            <a:avLst/>
          </a:prstGeom>
          <a:noFill/>
        </p:spPr>
        <p:txBody>
          <a:bodyPr wrap="square" rtlCol="0">
            <a:spAutoFit/>
          </a:bodyPr>
          <a:lstStyle/>
          <a:p>
            <a:r>
              <a:rPr lang="en-US" sz="3200" dirty="0" smtClean="0">
                <a:solidFill>
                  <a:schemeClr val="bg1"/>
                </a:solidFill>
              </a:rPr>
              <a:t>PROCESS</a:t>
            </a:r>
            <a:endParaRPr lang="en-US" sz="3200" dirty="0">
              <a:solidFill>
                <a:schemeClr val="bg1"/>
              </a:solidFill>
            </a:endParaRPr>
          </a:p>
        </p:txBody>
      </p:sp>
    </p:spTree>
    <p:extLst>
      <p:ext uri="{BB962C8B-B14F-4D97-AF65-F5344CB8AC3E}">
        <p14:creationId xmlns:p14="http://schemas.microsoft.com/office/powerpoint/2010/main" val="3396766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00" dirty="0" smtClean="0">
                <a:solidFill>
                  <a:srgbClr val="C1A04D"/>
                </a:solidFill>
              </a:rPr>
              <a:t>PROCESSES</a:t>
            </a:r>
            <a:r>
              <a:rPr lang="en-US" dirty="0"/>
              <a:t/>
            </a:r>
            <a:br>
              <a:rPr lang="en-US" dirty="0"/>
            </a:br>
            <a:r>
              <a:rPr lang="en-US" dirty="0"/>
              <a:t>Y</a:t>
            </a:r>
            <a:r>
              <a:rPr lang="en-US" dirty="0" smtClean="0"/>
              <a:t>ou need strong processes to be successful</a:t>
            </a:r>
            <a:endParaRPr lang="en-US" dirty="0"/>
          </a:p>
        </p:txBody>
      </p:sp>
      <p:graphicFrame>
        <p:nvGraphicFramePr>
          <p:cNvPr id="22" name="Group 547"/>
          <p:cNvGraphicFramePr>
            <a:graphicFrameLocks/>
          </p:cNvGraphicFramePr>
          <p:nvPr>
            <p:extLst>
              <p:ext uri="{D42A27DB-BD31-4B8C-83A1-F6EECF244321}">
                <p14:modId xmlns:p14="http://schemas.microsoft.com/office/powerpoint/2010/main" val="988653536"/>
              </p:ext>
            </p:extLst>
          </p:nvPr>
        </p:nvGraphicFramePr>
        <p:xfrm>
          <a:off x="228600" y="708578"/>
          <a:ext cx="4800600" cy="844347"/>
        </p:xfrm>
        <a:graphic>
          <a:graphicData uri="http://schemas.openxmlformats.org/drawingml/2006/table">
            <a:tbl>
              <a:tblPr/>
              <a:tblGrid>
                <a:gridCol w="4800600"/>
              </a:tblGrid>
              <a:tr h="844347">
                <a:tc>
                  <a:txBody>
                    <a:bodyPr/>
                    <a:lstStyle/>
                    <a:p>
                      <a:pPr marL="342900" indent="-342900">
                        <a:spcBef>
                          <a:spcPts val="1200"/>
                        </a:spcBef>
                        <a:spcAft>
                          <a:spcPts val="1200"/>
                        </a:spcAft>
                        <a:buClr>
                          <a:srgbClr val="C1A04D"/>
                        </a:buClr>
                        <a:buFontTx/>
                        <a:buNone/>
                        <a:defRPr/>
                      </a:pPr>
                      <a:r>
                        <a:rPr lang="en-US" sz="1800" b="0" kern="0" dirty="0" smtClean="0">
                          <a:solidFill>
                            <a:schemeClr val="tx1"/>
                          </a:solidFill>
                          <a:latin typeface="+mn-lt"/>
                          <a:sym typeface="Wingdings 3"/>
                        </a:rPr>
                        <a:t>  </a:t>
                      </a:r>
                      <a:r>
                        <a:rPr lang="en-US" sz="1800" b="0" kern="0" dirty="0" smtClean="0">
                          <a:solidFill>
                            <a:schemeClr val="tx1"/>
                          </a:solidFill>
                          <a:latin typeface="+mn-lt"/>
                        </a:rPr>
                        <a:t>Extensive Log</a:t>
                      </a:r>
                      <a:r>
                        <a:rPr lang="en-US" sz="1800" b="0" kern="0" baseline="0" dirty="0" smtClean="0">
                          <a:solidFill>
                            <a:schemeClr val="tx1"/>
                          </a:solidFill>
                          <a:latin typeface="+mn-lt"/>
                        </a:rPr>
                        <a:t> Aggregation, Correlation and Analysis</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sp>
        <p:nvSpPr>
          <p:cNvPr id="31746" name="AutoShape 2" descr="data:image/jpeg;base64,/9j/4AAQSkZJRgABAQAAAQABAAD/2wCEAAkGBxAPEBUUEBIQEBQXGRYVFxUXFBgVFhgXFRYaGBYVFhgbHSggGBolHBgWITIhJSktLi4uFyAzODMuNygtLisBCgoKDg0OGxAQGiwkICQsLC42LCssLCsuMS8sLCwsLC0uLC8sKy0sLCwsLCwsLCwsMiwsLiwsLCwsLCwsLCwsLP/AABEIALoBDgMBEQACEQEDEQH/xAAcAAEAAgMBAQEAAAAAAAAAAAAAAQQDBQYIAgf/xABKEAACAQIDAwUKDQMEAQMFAAABAgMAEQQSIQUTMSJBUZHRBhQWM1JTYWKSkwcyVHFydIGUorGz0uIjQqEVJEOygmPB4SU0RIPC/8QAGQEBAQEBAQEAAAAAAAAAAAAAAAECAwQF/8QAOhEAAgECBAMFBwIGAAcAAAAAAAECAxESITFRBEFxE2GBkaEUIjKxwdHwM1IjQmJy4fEFU5KiwtLi/9oADAMBAAIRAxEAPwD9kweFj3achPir/aOgeigM3ekXm4/ZHZQDvSLzcfsjsoCO9YvNx+yOygHekfm4/ZHZQDvSLzcfsjsoQd6x+bj9kdlAR3rH5uP2R2UA71j83H7I7KAd6x+bj9kdlAO9Y/Nx+yOyqCO9Y/Nx+yOygHesfm4/ZHZQDvWPzcfsjsoB3rH5uP2R2UBHesfm4/ZHZQDvWPzcfsjsoB3rH5uP2R2UBHesfm4/ZHZQDvWPzcfsjsoB3rH5uP2R2UBHesfm4/ZHZQDvWPzcfsjsoB3rH5uP2R2UBHesfkJ7I7KAd6x+QnsjsoB3rH5CeyOygI71j8hPZHZQDvWPyE9kdlAO9Y/IT2R2UBHe0fkJ7I7KAd6x+QnsjsoB3tH5CeyOygPP/wANUpaPC31yz7QQehVkiCr8wqFPROC8Un0V/IUBmoCKAUAoQ13dBM8eGdkJVhlsRYHV1Gl+HGsVG1HI7cPFSqJP8yNIvdA8CqrnO5lkUq5UMqLKqWzXAZgGB0BJBHz1y7Vxye/1PV7NGbbWSstN7X+n5oE7pJlADLFI5kxCmzLGBuZQqxHOwAcqbjntY2N7gqz9X6PQPhYN3TaVo9+q1yWn5c2O0tstFOIwqHxOjEh5N7IUO6HPkAueP2ca3Ko4yt09fscadBThivv0VlfPr+XKmDxcww0cjOWd8RyrEm67xlyKDwFltYW671It4U+83OEHUcUslH6FOHukkLNJeNgYsNyVe6RNK8ubOWKgMLKpuRc5eFc1Wd79y9bnWXCxso56y5ZuyWmv18S/Dt2ZmX+nEoJhU8vMc0yXBBXklQbcDqDzc/RVG+W3qcZcPBJ5vny2ZrU7opzEj54s2TCtIf8AjXe4kxSXH9pUDU30seFq5qrK1+nzszu+FhjcbPWVt8o3XnyN7gtoSTSyQsuTIGDspP8Ae39EoSLapdjxsbV2jJybj+dx5J0owipp3v8Ajv45GmgxeIURssrSEvjARI3JKwM4UckdCj865KUsnfm/S56ZQpu6atlHTvsTtDumlMc+7RY8sLyBiy5h/txMHClrsLnLotri9+ICVaTTtt9LinwkcUcTveSXP91rfXUv7PxcymeMlJGiRTGl2LsTEGBJYkkFri9dIyea2ONSEHhlom83y1+xXg2wqRxlcQkzSFRI8rgJEcjscyqBuySpXKbdY1yqiSVnfryNyoNyacbJaJLN5rnz3uIe6CeQpliiXOYkszNcNLAZb6DUC1uYm/NRVZO2W3yuHw0I3u3lf0dvz6nzh+6dnMfJiGYYc5M5Mh3+jFBbUJqSegHhRVm7eHr9iy4RK+byxZ2yy36/lythO6RljhQ/1GaLlMTZw3e7yhtTdhyLXy2ueN9KzGs7Jd30ubnwicpS0s//ACS+u/hzLJ2/NwVE+MYVJJLZ+8++QxHAjQrbnuK12suXT0uY9mhq3yv4Y8Jn2ft7MYxI0NmhWXOpBuf7rgG6AacRYk6HmrUat7X2OdThrJuKeTtZ/mZW2vtGWPHBFkyrbCnJdbneTSrJljIvJdVUGxGUC9ZqTanZPb5vkdKNKEqGJrP3s+iTWfL66F3DbTkmSe+SAxKULnVVmGbMSDxRRu2vzh60puSfK3zOUqMYOOrvnbdZerzXga/B7bdTGC6lP64kZm3odo0R/wCjIoGcWLaWvcMLaViNV5ePf5HafDp3ss8rcrJtrNcv9Ewd0cjsmkYXPIhAIJkIhWVFQhiAxzEWudR9lFWbf5tckuEjFPXRPpm075aG12FtJsShZlQaixV1YEFQdcrGxBNteOhsL2rrTniVzz8RRVOVk/T/AEbKuhwIoBVAoBQh53+GXxeG+sbS/VirJo9F4PxafRX8hQGagFCEUAoBQEUKLCqBQhFALUAoCLUBiw+GSPNlFi7F2NySWPOSfQAAOAAAFZUUtDUpuVr8sjLWjJFqAUBFqAmgMSYdFdnAszZcxudcoIGnAaE8Klle5pybSWxkqmRQHw8asLEAjQ2I6DcdRANSyKm1ofVueqQw4bDpEuVBYXJ4kkljckk6kk85qKKWhqU3J3ZltVMigIoBVAoCKEFAKA88fDL4vDfWNpfqxVk0ei8H4pPor+QoQzUBFAV5sdEhYM4BUKW9UNezN0Dktrw0NAfWHxKSXKMGsbG3MbA/kQftoDLeqBegIvQC9AL0BF6AXoBegIvQC9AL0BF6AXoBegF6Ai9AL0BF6AXoBQCgIqgUBFCCgFARQCgPPPwy+Lw31jaX6sVZNHorB+LT6K/kKEM1AKAo4vZqyMzZ3QsI1bLlsViZ2CkFToS5uOcADhe9BgGASHdhSzAyL8axsFiZVUacAAOOvpqA2O7XoHUKoG7XoHUKAbtegdQoCN2vQOoUA3a9A6hQDdr0DqFAN2vQOoUBG7XoHUKAbtegdQoBu16B1CgI3a9A6hQDdr0DqFAN2vQOoUBG7XoHUKAbtegdQoBu16B1CgI3a9A6hQEFF6F6hQAIvMF6hQH1VAoBQEUIKAigFAKAUB55+GXxeG+sbS/VirJo9FYPxafRX/qKENNjtoSLj44t4FjKocgKXJJe+fMpIByjLYi9m42oDfVQa3FPiBI+S+T/AGxXkg/GlYTi/wBAKfReoCvhpZ2yb4WO9W1xl13RzqNNVDXAbn6TxoDb3boXrPZVBF26F6z2UA5XQvWeygF26F6z2UBF26F6z2UA5XQvWeygF26F6z2UBF26F6z2UA5XQvWeygF26F6z2UBF26F6z2UAu3QvWeygF26F6z2UBHK6F6z2UAu3QvWeygF26F6z2UBF26F6z2UBzHd3jpd3FhICFnxkghUixKRDlYiWx4hYwR87CgOiw0G6RUUAKoAGpJsPsoDPVBFCCgIoBQCgFARQCgPPXwy+Lw31jaX6sVZNHorB+LT6K/8AUVSHM48MdpR3UkLksd0QrgliOV3wFcx8bmNiCeTxqA6qqCnitqQxEiR8pUKTyW4MHIOg1Fo5CSOAQ3oDFJjI5DGUa4EoBNiP+NiCL8QQQQRob0Be3q+UvWKAb1fKXrFARvV8pesUA3q+UvWKAb1fKXrFARvl8pesUA3q+UvWKAb1fKXrFARvV8pesUA3q+UvWKAgToeDKbceUNKAb1fKXrFAN6vlL1igG9Xyl6xQEb1fKXrFAN6vlL1igG9Xyl6xVB+fYWY7Qx2JnRrKA2Bw7A2yRqf91iF5rs/IU+pXj4ivJTjSp/E/Rc2/kj1UKMXGVSp8K9XyS+Z3eFVY0VA+bKAt2YFjbnJ5zXrPKZ6pCvjklaNhC6xyH4rMmdQbi91uL6X563ScFNOorrZO3rmH3GkTA7Wza43CEaad5n7f+WvZ2vBXf8KVuXv/APyZtLc2O0MNM0gMb5UynMMzDlLfJYDmOclj/wCmo1ua+ebKSx48sAXFwty2gXOYwBYZBezlzrcWC8DQFrCw4tZeW6NFmN9bsV3YVdMoCnMt9NDmbQc4GzqkFAKA89fDL4vDfWNpfqxVk0eicH4tPor/ANRVIcxtXDL/AKjC8oivmQIyowbKSciM+88rXRbcOkioDrKoKON2VFMSXDXICmzEckCRbfas0gP0ukAgDH3mkJjCX1kHE3sBGyqo6AAAKA2N6AXoBQC9ARQCgF6AigF6A0Hdf3QHBQ2iUS4mS6wxcxI4yP0RrcEn0gcSK41q8KMMc3l+ZI60qM6ssMUcpsTZG18GyTh2xBYHfpI3jgzs5cKL7pwWNrC1rAjnrg+JqqMZ9k7PXS68DsuHpuTj2iuvJ+J3OA23h5wDHKpvzE2Pzen7K3S42hUeFSs9nk/JmanB1oK7jdbrNehfr1HmF6AiqBegNF3abQkhwjCAkTy/0Yj5LPxk/wDBczekqBz1w4ivGjTc5f7fJeJ1oUZVZqC/0tye5HYKYDDJEvEKAemw5vzJ9JNcuEoSgnOp8cs33bJdyOvFVoyahD4Y6d+78Td3r2HkIoBQCgFARQCgFARQCgPPXwy+Lw31jaP6kVZNHorB+LT6K/8AUVSHJ90Ms67RiMAgY5YgM7SIFzNIGV3XCyKM4sFzODcaDXUDsaA1+2++N1/tiBJfQG2vJYAEkEAZspPoBHPQFXDmc5d9e+9FrhfNNmC5eKZr2vrQG2s3SvsntoBZulfZPbQEWbpX2T20AIbpX2T20BTbakIkEZmizkXy9fPe19Dpxrn2tP8Actba89upvsp/te+nIt2bpX2T210MCzdK+ye2gFm6V9k9tAabb/dHBgkZpJIyy/2DVrn4oIBJ15ha55ga83EcSqVkleT0S5/Zbs9FDh3Uu27RWr/NWRsfAO575xCBZnAsrC5jUfFTjowuSRrYk+knnR4WTl2tZ3ly2j0++purxCUeyo5R9X1+xubN0r7J7a9p5Dje6LuckhmbG4GOORz/APcYUrZMQB/euvInHMw48Dx151KNOqrTin1OlOtOm7wbXQt9zxG53uBZmjeztBKCroWUGwvqrWtodD0mvNUhWpNSo5xSthey2e/U7050qicauTbvi67rbob3B40TA5WAYfGQqQynoIvXahxMKy93Vap5NdUcq3DzpP3tHo1o+jLFm6V9k9teg4nzI+UEsyKBqSRYD8VRtLUJN5I0OzsWuOxTOhV48PyFa2hkazHS/EAKf/JDXgjCVevjmrRg8k+b5y+i8z2ylGjRwRd5S1ey2+5tto4xcPE0kjoqrzkWFybAceckCvpQhKbwxV2eOMXJ2RmhdmUHQX5ipv8AnWTJloCttBphExw6xvL/AGrIxRCbi+ZlBI0vzUBpBids6f7bZvp/3MvD0f0tfttUKX9pPilkvCudMqcnk3zZmLEEkcwUW9e4OlAVhicfxMScG0AFhyY8v/IC123g4iwNze2oH1icTjtQsSa7zlCwyjlCPixu1wpvaxvawoDdGqQUAoDz18Mvi8N9Y2j+pFWTR6Jwfi0+iv8A1FUhz67OxB2iZpEw0seoQs67yJQBlaNRAG55b5pG+NdSuoIHS0BWx2OjgUNIcoJyjQnWxNtPQD8/DiQKArPjY5d2UOgkAJII4xsQRfiCCLGgL2+Xyl6xQFfHbRigQs7i3MBqxPQo5zXOrVhSjim7I6U6U6ksMFdnLSxbQx8mYy94wcAiSMs1ulip1Y6cLAcxbifPCrVrwk4Jw2bWfe8Pyv1O86dOjJKTxa3S9M/mbPCdzWFS28eSc9MkrOetiW6zWPYIy/VnKXV2XkrGvbZR/SjGPRZ+bLM2wsC/GGG/DOOS4HQHBDAanS9ej2ajgwYFbayOD4irix4nfe5RfYTxa4TGPF6klpE+YWKn7SWrz+wRj+lKUOjuvJ3O/tspfqxUuqs/NFObFbaUlVTAv0NvgoPCxJKXB46Zftrp2fEYMONXvrh5dL6mFPh8eLA7W0vz67FA4fbsnx/9OPobFzhfZjiH51hcE5fq1JS8cK8lY37Yo/pwivC782ZtjdyJbEx4nH96GSIEpHAzmHeX0mIk5RdV0BJIubgA16qdKFOKjFWSPNUqyqScpPNnZzYqNFLM6qoFySRYAVttJXZhK7sjkdjd3IkxEkeJRcPGxvhpLj+pGCVLSco5TmB6PT0nONqKm4tRfPlfkntdaHR0pZ25HX75fKXrFdDkcztzubDS984CZcHiwAC3GGZQb7vERjRgbnlDlC99bVAV9nbeixUu4xanZ+PXgMwyyAa58PJwmQ+TxGo5r15q/CxqvEvdktJLX/K7meijxMqaw6xeqen+H3l+TEyww58fjcPh1HxmQqq+jlv/AHHoAqVKNacv1LLuSv5/ZFhWpQX6d33t28jnVxsu0NNnwf0jocdjs2UggawQGzSaHRmCrpWI8BRTvJOT3k2/8GpcbVatFqK2irHX7A2ZDgoBDGy2Bdib8WdixJuxPPbjwAr2nkOf23tWKSV5ZCWwmBu5VbEz4lRcIgvysnR5R6BXvbXDULv4p+kfvL5HpSdOGXxS9F/n5HUbO2gs8McoDR51V8j2V1zC+V1vow5xXhPKWqAUAoBQEUAoBQEUAoDz38Mvi8N9Y2j+pFWTR6Iwfi0+iv8A1FUhxs+G/wDqwO5k1lV7hOUSIgN9vO9dIxwI344Ec+7MB3FUFXH4GOdcsgLC5PEjipU8DzqzD7aArthEiMYQWvKDxJ4RsABfgAAAANKAxd0O1ZcME3MDYh3OUAG1jpa/Nz85A041zqY8LwWvyvobp4cSx6dw2ds1773FMJZeYDVI/QlxqfTYf+581Lg1i7Sq8UvRdFy66noqcV7uCksMfV9WbWvaeQXoCKAXoCL0AvQGPEYhI0Z5GVEUFmZjZQBxJJ4CtQhKclGKu3yJc/N9pbWxG2pxhsLmjgFmZiCDkB8Y45if7U4851+L6KdCm/4lTOEX4TkuS3jHm9G9LrX30oKlHtJ+C/PU6LancLhJYEjiUQvGLJKBdieP9TywSSTzi5tausOPqYpdp70ZaxehxjxMrtyzT5fbY1OxNq4rAP3vOrPlF91e75R/yYZj42PjyPjL9hNeXiOG7FdrQ96n6x7vzw2OlSnGaxRfj9Hs+/RnY7J2vh8ZGZMPKkqglSVPxWABKMOKsLjQ9Nclmro8bVnZmLb2w8Pj4t3iEzAHMjA5ZI2HB43GqMOkUBq8J3Gwb0TYt5MdKthGZ2Lxx5QADHGSVDG1yxubknSgOlvVIc53b90AwUACtlllOSM8St/jSW4nKDp6SK9vBcOqsnOfwxV3fJZd/wA+470Kak8T0XrsvEpdyWyDIkckqlYYx/t4W11OpxEvM0jG5v6dOavFWqviarqvTl9//Vcl3mqtR3e71+yOvvQ8woDFiZGVCVQyEcFBAJ+YkgVG7IzJtK6V+41qbVxBYg4GcAWs28hsb8f7+asYn+35HLtp5fw35x+5lx+CaSQNG4RgADxuVzXyjnS+ozLY8eNhboegp4vZUrJaXEckAjMSyXLRuhLWax1YED1agM+I2XI1iHXMvxXYMzLaQutjcE8myk3uRfjeqCth9lT3Yrii1zY6kkMoIFyDymF1Jvx3YGgZrgXMHgJY3BMzFACMty1zmBBJe/rDTpA0y6iGyoDz38Mni8N9Y2j+pFWTR6Iwfi0+iv5CqQ5PGYPD9/iVN4ZN+gYtCFjEm7C5Ridwz/FI5GcKScmYA5agOxqgq7Qid0yoWUkryg2UqL8pvTZb2HTbmoDX4ZJxk3xObera5Da7o5ytjoha5AOo9HCgLmP2lFh8u/nghznKmchMzdAu2pqNpK7KlfQx/wCs4b5VhfeJ++sdrD9y8zXZz2fkY5dvYRCFbGYNWa+UGVATbjYZ7mr2kbXuiYJXtYwzd02DTjiYT9EFurKTWFxFJuykjXYz2Oax3wk7vECNMFipY8ube5QgOttAWtb5yD6K9VNUZNYqqS3tKye3w+quu8y6c72t6oyQ/CTE3/4mOJ4WWONz7Imzf4r2Q4OjUdocVSfWTXzRlxnHWL8i0e72LNlXC7TdwASowTggE2uczgAekmpHgG6rpupTVle7ksPg1fPuM4stGVsV3dzDRMIFP/rYmCM/aqu7f4o6PA0/1OKj0ipS+xpQqPSLOP2p3QY/auLOEKRgKUaOOMPkYsL7yV3AzqlidAAD0kA1aShLGqT/AIfObVpYecYrk5PK+uHqemhSSblUyUfzzP1Dub2EuBhEaEMx5UjldXfnPHgOAHMPtrzV63aNWVorJLkkc61V1JX9Da2bpX2T21xOJQ2xsmPFx5JbaEMrqCrow4PG1+SwrrQrzoyxR8uTWzOlOpKm7o5Gbudx2DkEuCWJmNjKyMFaZ/72ljIVGuddDfU631q4YSvJSwv9ru4tdc2n3265HaDpSTUsvzc2+E7sIhyMZ/s5hoVdGyfOGvYA+m328axRpuu2qazWscr/AOV3r00Mezzecc+hsMT3RYOM2fF4UHQ2zAnUXGga/Ag/bXSnwtaorwg2uhmNGpLOMWzWYju+2etws4ka17LE5v8AabCu7/4bxMY45Rst20b9mqJZq3ijT7H2W21cW2MxBjeFSVhCnPGyqSAFPBl4knnJI6a8lWv2lNUIK0Fm/wCqXf8A0rbdZ6G5VYwpqMdfz8Xcd9ZulfZPbWDyizdK+ye2hD6oBQCgNdtDZpmLWfKGVFYWOu7cuNQw0OYgjnHRQpUk7n82a8znMWPC+W9tV10bki55/n1oDJJsds6sj6B87Xv5aucoH9xC5L3+KxGt6EPnEbCDkkSFScwFl+KGINkJN11GbQ/G1sBoQM+ztlLA5ZWJBBAXUAAkHQA25r8L3ZzpmIoDY0B58+GTxeG+sbR/UirJo9D4PxafRX8hVIcdLEh2uGEuCMgkUWJh3oXdAbvJ3vvM5B0O+GjX4cggdtQFbHY6OAAyEDM2Uaga2LHUkAAKrG5PAUBV7+Sbdlc1hIvEakNEzKwAvoQfn+agMm0ocLIA2JjhcRnMrSxhgh52UuOSfSKKGN4Ur35C9szmMRt3AyEpgMCu0X4XjgQQKfXnZco+y9fRj/wfAsXEuNNbPOXhFZ+didtL+VtlN+4iTGSpLjGw+FCZrQ4PDhTlbmOIZc97WBygc9uNYlPhKE4vhoXtrjSab/tWStqte8Ypy+JnT7H7ncDg9YMOqt5wqzye8a7fZeudfjK1bKcstlkvJWQsbfe/S9luyvKU0W2do7MU5cT3uz+QYxJJ9igFq7Q4GdZXULrdrLzeR2pwqvON/kjnl2RhpJDNhdltna8f+4aWFMi2IfdWKkE8La6HhU9joQlgqtWWfu+9ntyRu+Gfvz5cs/A2eF2DiT8aaDCDnXCYUKfeyAn7bV2jLhKX6dK/9z+it8xKtDkm/wC5/RG52ZsyLD6gzSvYrvJbvIQTcgvluRcDT0CuNSq5tvS/JZLyOEpuT27loX94PW9luyuZgbwet7LdlAN4PW9luygI3g9b2W7KA1u29kYfGJlmU3HxXCnMvzG3D0VlxzUk7NaNao6QqOOhyeB7gHkjA2hinnIvpHGUUgaLm5NmIAGrKT6a7w4riYK1Oph/tST87XXhYKcUtL9W/kb/AAHcjs+EWXDhublqzA/Otsv+K884do8VRuT3k3J+ty9rLRZdMjc4WKKJAkSCJF0VEjyqo6AoFhWzkZd4PW9luygG8HreyeygPqgPiaUIpZjYDjoT+VYnOMIuUtEbhBzlhjqUU21h2YqHNxa/Ifn4c1cPbKFk8Wvc/sd/Y612sOnevufO0dsJBIEZWJIDC1udrEaniFDv9GNq9R5Qm3IDwZjqBcKSLsWCgHgc2U2tx06RQGKHuiw7IGJK8lWOhYKGtxI6GbL84NAX8HiRKpIBWzMtjx5JtQGegIoDz78MnisN9Y2j+pFWTR6Hwfi0+iv5CqQ1uI2qYsWIcsWR1Ri2ZlcMzbvlDIVa/wDTAuwPHmFAbegMGLwscy5ZFDDjbUcQQeHMQSCOcEg6GgK0mGSMxhFy3lueJ13bDn4AAAAcABpQGPbWwMLjt331EswibOgYnKGtbVb2YW5jcVuE5QkpQdmuaDLjvFBHcmOGNB6ERQP8AU9+pLm2/FhRbdkaaLb0uJDHAwmRRYLLLeKJyTqUPxiAOfLqT9td58OqUkqrtfVLNrr1OzpYGlN+WbRHe21ZPj4jB4f0RQvKbfPIwF/srePhI6RlLq0vkvqXFRWib6ux9N3OmRcuJxWJxAJBPK3INgRltHYZdb243A10rHtOGeOnFRy6+Od8zPa2liikvX5mw2dsnDYYWghii9KqAx+duJ+01zq16lX45NmZ1Jz+J3LlcjmKAUBFAKAUBFAKAUAoCKAUAoCKAUAvQGN4lbiqn5wD0j/3PWemgMfecelkUAEMABYXW5UkDjYm4vz68aAlMLGvCOMcOCgcLW5vQOqgPqKJUFkVVHQoAHUKA+6AUB59+GTxWG+sbR/UirJo9DYPxafRX8hVIaEbPxH+ob6WOCWPVY2ZkDxAAZTGBEGN7yXDO2tiuXUUB0dAU9qRSMloycwIIsxUGwOjkEHJe17G+nPwoClhoJUyCViSZRY5s3CIhmF/igsCQvNfm4UBZ2pLOif0E3rnQBiFUG4HKIQ6ak83CtwUXJYnZFilfPQ1cPc0ZmEm0JTinGojAAw6H1YyOUfWavXLi8Cw0FhW/wDM+r5dEdnXwq1NWW/Pz+xvwnrHqXsrxHAZT5Tfh7KAZD5Tfh7KEGU+U34eygIynym/D2UAynym/D2UAynym/D2UBGU+U34eygGU+U34eygGU+U34eygIynym/D2UKMh8pvw9lCDKfKb8PZQEZT5Tfh7KAZT5Tfh7KAZT5Tfh7KAZT5Tf47KA+qAxzTKilnZUUcWYgAfOToKsYuTsldlSbdkVBtrCfKcP71O2uvYVdML8ma7Oez8j7xe0I4mCyHICpbMbBQFKqbm/G7oLesPTXEwP8AU4L23sfEj4w4g2P+SB8+lAQu1MORcSxkdOYW4MT1BWPoymgPvD46KQ2SRHNr2DAm3zfaPmuOmgM9AKA8/fDJ4rDfWNo/qRVk0ehsJ4tPor+QqkOa2hDn2mmaKN8ohZZAuJdkAZyS2UbpCbFQxYGxa9wbUB1NAU9qbSjw0eeQ2FwoGlyTrYXIGgBPzKaArLtBZshUMAJF4gahomZWFidCD89AbLeD1vZbsoCN4PW9luyqBvB63st2UA3g9b2W7KEI3g9b2W7KAbwet7LdlAN4PW9luygI3g9b2W7KAbwet7LdlAN4PW9luygI3g9b2W7KAbwet7LdlAN4PW9luygI3g9b2W7KAbwet7LdlAN4PW9k9lAN4PW9luygK+0NoRYeJ5ZSUjjUuzZW0Ci50tqfRQXJwWOjnjSSMsyOodTlYXVhcHUUBYoD4liV1Kuqsp4ggEH5weNVSad0VNrQrDZWG+T4f3Sdlb7ap+5+bNY5bsyYrBRy23ihrXA1Itcqxtb0ovVXMwYm2XAb3jU3Fje9iM+8ta/DOL0B8NsfDkWMdxYCxZjoCSAbnXViftoDNhsDFESUUKTa5uTewA1udTYAX9AoCxQCgPP3wyeKw31jaP6kVZNHoXCeLT6K/kKpDmNrYYjaeHfdPLwG93cJCatZA3e7SAAFjfeJbpudQOsoD4kjDghgGB4gi4NAVJoEjMeRVW8uY2FrkxtqeodVAXaoIoQUBFAKAUAoBQp8yOFF2IUdJNh11CNpamrn7osIpyiUSN5MYMh/CDWHVhueaXGUU7Yrvuz+RWw/dTEWYTRYnCqDZXmiKI9+cHm+2jqRWuRZcVTik53V90/XY3UMyuoZGV1PAqQQftFbTvod4yUleLuj7qlFARQCgPmSQKCzEKACSSbAAcSTUI2krvQ0WHQ49xI4Iwym8SHTesP+Vx5PQOfjXJLtHd6fPvPFBPiZY5L3Fot+992yN9XY9woCKAm1AYHxUatkLKGsDlvrYtlBt0X0oCJcVGoBZ0F+Go159OmgJbEICAWFyM32a6k8w0Op42oCZJ0UElgAASdeYcaALMptZhra2vSLigPugPP/AMMnisN9Y2j+pFWTR6Ewni0+iv5CqQ5HbGDybTjeCHDmTkObRIGJYuHaWQYd2UlQMrbxdVPHW4HZ1QU9q4d5YyqEBrggkkWI1voCeqx6CDrUBSw2EkiyiRrkygghi17REFjmGhYgkgaC9AbXKfKb8PZVIMp8pvw9lAMp8pvw9lAafEbbBYx4YPipBxCZRGv05LWHzC5rk6i0jmzyy4pXw0lifdour0K67DxUsglnxs8Zy5d1AQkQF763BzNr8a1VRk1m/I0qdWULTlZ3/l5d2epZ/wBCbnxmO96o/wD4qdn/AFMx7K/+ZPzX2K47l/6pkON2ibqFyd8EKLc4AA1q4MrXZt8PeGFylre98/PYseDsR+NJi2+fESdtTslu/NmfY4c3L/qZgh7kMEsjSZGdmtfeOZBpoNGuKvZxtZo2+GpNKMle2+evU3EGGWMWSyDoVVUdQWtpJaHaMYxVoqx9tHcWJJHQQvZQpqpO52HMWiMmHfyomCD7VAynqrm6UdVl0PLLg6d7wvF/05emhVw8e04M28eLGrmJFgsMgXmHDKx7arxrTM1N1oWwpSVt7O++xYi2/DfLM0uGfyZlCX+ZrZT107WOjy6mY8ZTvad4v+rL10L4xURFxMhHTmS3XW7o9DnFasxS7Tw6DlYmJbdMkdTHHcw69JayXmjVRt/qZurE4NTx0/rsp5tPFg9ZHVzac3Z6L1/weecZV5uMlaC/7n9l6nQBLcCR9i9ldj2jKfKb/HZQH1QGLFYdJUKSDMraEdPPzVGlJWZU2ndGqTuVwKsWECgm1zmf+3h/dWOxhsb7We5bx+yYpzeTNeyjQ20XNp8xzm/zDoroczGNixDyiSxZjyeUSGvfk2tyibC3VpQH2dmLayvIgyhDlK6hbleKmxGY8Lem4oDBH3PwKABnAAC8RrZSikm3EBmGluOt7CwEjYMIy2MgylDoRyt2brm011oDaUB5/wDhk8VhvrG0f1IqyaPQmE8Wn0V/IVSHNbTlRdqRXPKZIwFNiSA0usYzhiBc5yFIUFSeewHU1SGDHYgxIWC57W5N7E30AXTVibADnJ4igKEePE+QhSLSLbW91aJmU+g2Oo5qhT72ttpMLuw8c7mRsqiOPOb+mx0+ejdkYnLDFu1+mpWbHY6TxWGSEeVM4J9hNR9prnim9FbqebtOIn8MFHvk/ovuV5tgSzurYrFYiRVveGMLDC4I4OAczAfPVwNq0nf0NqhKUXGrLFfwN5h4kjULHHkUcAoAH51tJJWR2jCMFaKsjJn9Vv8AHbVNEZz5Lf47aAZ/Vb/HbQDP6rf47aAjP6rf47aAZ/Vb/HbQDP6p/wAdtARn9Vv8dtAM/qn/AB20B8SgOMrpmB4hgpHUaWvqSUVJWkro1eF7nMDEuVMJEBqbZQePzk1h04t3aOU+HpTd5RTfQtLsvDDhhoR/+qOrgjsI8PSjpBeSLEEaxqFjjEajQKqqqgdAA0FaOxkz+q3+O2gGf0H/AB20BNAKAUAoCKAUAoCKAUB+AfDH4rDfWNo/qRVk0eg8J4tPor+QrRCg2z59745dzvN6VyNvb8d2JM9smbX4vDk+moDaVSGKfDpILOiOAbgMoYX6bHn1PXQGDERKhjyqq3lzGwAuSj3JtxJ6ahS3eqQi9AKAi9ATQEXoBQEXoCaAi9AKAi9AKAA0AoCAb0AoCAb0AJoBQCgIoBQCgIoBQCgFUH4B8MfisN9Y2j+pFWDR6Dwni0+iv5CqQyVSCgK+Ow+8UAWFnjf2JFY/4BH20BU2fsvIpEhvygwKswNwoUuSLHM2pPz8/GoU+cRiYo3KHvi9r+Ma2quw1LjiI5PYN7XFwLMMKSKrAy2IDC8j3sw0/u6DVIUcbtCCDOZDiFCAkneNYkWOVeXqxBBHNrxqFNj3ovlSe9fn/wDKqQ18mMiVyp74BBK33jAaZbm5fRQGQ3NvjC16FL/ea34y+9f91CGuXHwZgpOIVmNgDIw/uKE/H0AcZT6SLXuKA2Bwi8by+9fm/wDKgKMGKicgAYjVsovIRzEhvj3tZW9PJOnCgLj4ZVBN5joTYSPc2HAcrjpQFHD46GR1QGcM2ovI3ApnBPL511+0XsdKAuTwpGpYmWw1NpHOnOfjcw1+ygKmGxkMkm7BnV7E2aRtMpsRo56OI09N9KAtyYdVFxvm9Ake+p9LUBXwk0UpspnGgYEyPY3CsR8biA63+fS+tAZMUiRIW/rsFBNlke9lUnnYdFvnIoCYURywBmGUgayPrdQwI5XCzc/QaA+cSiRLc78gAk2kfQD52HN+VATEiOXX+sChym8ja3AItZjoQRx114UBcoBQCgIoBQCgFUEUAoD8B+GPxWG+sbR/UirBo9BYTxafRX8hVIZapBQCgIoDDLhkY5mUFgLA89tef7T1npoDIiBQAoAAAAA0AA4ACgMUuEjcksiMSpQkgG6nip9FAZqAwPg4mJJRSTa5txtoL9OgHUKAzUBXOCiLZjGma4a9he41B69fn1oCxQGGPDRqbqiqSWNwLG7WzH7bDqoDLQFeLAwoQVjRSOBCgW0I/IkegEigM5F+OtAYYcLGlsqKtgQLDgCcxA+c6nptQGY0BhiwyIbqqqSALgW0AAA6gB9g6KAyOgYEEAgggg8CDxBoCFQC9gBfj6bCw/wBQB0DAhgCDoQeBB5qA+YYVS+UBbksbc5Y3J+cnWgPugFARQCgFUEUAoBQCgPwH4Y/FYb6xtH9SKsGj9m8J44rI0GLuoCm0VxcC2hzairchHhdD5jG+5/lS4sPC6HzGN9z/KlxYeF0PmMb7n+VLiw8LofMY33P8qXFh4XQ+Yxvuf5UuLEeF0PmMb7n+VLiw8LofMY33P8AKlxYeF0PmMb7n+VLiw8LYfMY33P8qXFh4Ww+Yxvuf5UuLEeFsXmMZ7n+VLiw8LYfMYz3P8qtxYeFsPmMZ7n+VS4sPC2LzGM9z/KlxYjwsi8xjPc/yq3Fh4WReYxnuf5UuSw8LIvMYz3P8qly2HhZF5jGe5/lVuLDwsi8xjPc/wAqXJYjwsi8xjPc/wAqXFh4VxeYxnuf5UuLDwri8xjPc/ypcWHhXF5jGe5/lS4sPCuLzGM9z/KlxYjwri8xjPc/ypcWHhXF5jGe5/8AmlxYeFUXmMZ7n+VLiw8K4vMYz3P8qXFiPCqLzGM9z/KlxYeFUXmMZ7n+VLiw8KovMYz3P8qXFh4VReYxnuf5UuLH5B8MQbcYNirJnmx7gMLGzPCwuObQ1k0cR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CltDaeIxJBxE005UWUySM5APMMxNhQH/2Q=="/>
          <p:cNvSpPr>
            <a:spLocks noChangeAspect="1" noChangeArrowheads="1"/>
          </p:cNvSpPr>
          <p:nvPr/>
        </p:nvSpPr>
        <p:spPr bwMode="auto">
          <a:xfrm>
            <a:off x="1016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8" name="Group 4"/>
          <p:cNvGrpSpPr/>
          <p:nvPr/>
        </p:nvGrpSpPr>
        <p:grpSpPr>
          <a:xfrm>
            <a:off x="4953000" y="1657350"/>
            <a:ext cx="3886200" cy="2667000"/>
            <a:chOff x="1022117" y="819342"/>
            <a:chExt cx="6098410" cy="4044105"/>
          </a:xfrm>
        </p:grpSpPr>
        <p:sp>
          <p:nvSpPr>
            <p:cNvPr id="9" name="Circular Arrow 8"/>
            <p:cNvSpPr/>
            <p:nvPr/>
          </p:nvSpPr>
          <p:spPr>
            <a:xfrm>
              <a:off x="1980916" y="819342"/>
              <a:ext cx="4725496" cy="4044105"/>
            </a:xfrm>
            <a:prstGeom prst="circularArrow">
              <a:avLst>
                <a:gd name="adj1" fmla="val 5689"/>
                <a:gd name="adj2" fmla="val 687445"/>
                <a:gd name="adj3" fmla="val 13455194"/>
                <a:gd name="adj4" fmla="val 17578224"/>
                <a:gd name="adj5" fmla="val 5908"/>
              </a:avLst>
            </a:prstGeom>
            <a:solidFill>
              <a:schemeClr val="accent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276598" y="932954"/>
              <a:ext cx="2134132" cy="948643"/>
            </a:xfrm>
            <a:custGeom>
              <a:avLst/>
              <a:gdLst>
                <a:gd name="connsiteX0" fmla="*/ 0 w 2134132"/>
                <a:gd name="connsiteY0" fmla="*/ 158110 h 948643"/>
                <a:gd name="connsiteX1" fmla="*/ 46310 w 2134132"/>
                <a:gd name="connsiteY1" fmla="*/ 46309 h 948643"/>
                <a:gd name="connsiteX2" fmla="*/ 158111 w 2134132"/>
                <a:gd name="connsiteY2" fmla="*/ 0 h 948643"/>
                <a:gd name="connsiteX3" fmla="*/ 1976022 w 2134132"/>
                <a:gd name="connsiteY3" fmla="*/ 0 h 948643"/>
                <a:gd name="connsiteX4" fmla="*/ 2087823 w 2134132"/>
                <a:gd name="connsiteY4" fmla="*/ 46310 h 948643"/>
                <a:gd name="connsiteX5" fmla="*/ 2134132 w 2134132"/>
                <a:gd name="connsiteY5" fmla="*/ 158111 h 948643"/>
                <a:gd name="connsiteX6" fmla="*/ 2134132 w 2134132"/>
                <a:gd name="connsiteY6" fmla="*/ 790533 h 948643"/>
                <a:gd name="connsiteX7" fmla="*/ 2087823 w 2134132"/>
                <a:gd name="connsiteY7" fmla="*/ 902334 h 948643"/>
                <a:gd name="connsiteX8" fmla="*/ 1976022 w 2134132"/>
                <a:gd name="connsiteY8" fmla="*/ 948643 h 948643"/>
                <a:gd name="connsiteX9" fmla="*/ 158110 w 2134132"/>
                <a:gd name="connsiteY9" fmla="*/ 948643 h 948643"/>
                <a:gd name="connsiteX10" fmla="*/ 46309 w 2134132"/>
                <a:gd name="connsiteY10" fmla="*/ 902334 h 948643"/>
                <a:gd name="connsiteX11" fmla="*/ 0 w 2134132"/>
                <a:gd name="connsiteY11" fmla="*/ 790533 h 948643"/>
                <a:gd name="connsiteX12" fmla="*/ 0 w 2134132"/>
                <a:gd name="connsiteY12" fmla="*/ 158110 h 94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4132" h="948643">
                  <a:moveTo>
                    <a:pt x="0" y="158110"/>
                  </a:moveTo>
                  <a:cubicBezTo>
                    <a:pt x="0" y="116177"/>
                    <a:pt x="16658" y="75961"/>
                    <a:pt x="46310" y="46309"/>
                  </a:cubicBezTo>
                  <a:cubicBezTo>
                    <a:pt x="75961" y="16658"/>
                    <a:pt x="116177" y="0"/>
                    <a:pt x="158111" y="0"/>
                  </a:cubicBezTo>
                  <a:lnTo>
                    <a:pt x="1976022" y="0"/>
                  </a:lnTo>
                  <a:cubicBezTo>
                    <a:pt x="2017955" y="0"/>
                    <a:pt x="2058171" y="16658"/>
                    <a:pt x="2087823" y="46310"/>
                  </a:cubicBezTo>
                  <a:cubicBezTo>
                    <a:pt x="2117474" y="75961"/>
                    <a:pt x="2134132" y="116177"/>
                    <a:pt x="2134132" y="158111"/>
                  </a:cubicBezTo>
                  <a:lnTo>
                    <a:pt x="2134132" y="790533"/>
                  </a:lnTo>
                  <a:cubicBezTo>
                    <a:pt x="2134132" y="832466"/>
                    <a:pt x="2117474" y="872682"/>
                    <a:pt x="2087823" y="902334"/>
                  </a:cubicBezTo>
                  <a:cubicBezTo>
                    <a:pt x="2058172" y="931985"/>
                    <a:pt x="2017956" y="948643"/>
                    <a:pt x="1976022" y="948643"/>
                  </a:cubicBezTo>
                  <a:lnTo>
                    <a:pt x="158110" y="948643"/>
                  </a:lnTo>
                  <a:cubicBezTo>
                    <a:pt x="116177" y="948643"/>
                    <a:pt x="75961" y="931985"/>
                    <a:pt x="46309" y="902334"/>
                  </a:cubicBezTo>
                  <a:cubicBezTo>
                    <a:pt x="16658" y="872683"/>
                    <a:pt x="0" y="832467"/>
                    <a:pt x="0" y="790533"/>
                  </a:cubicBezTo>
                  <a:lnTo>
                    <a:pt x="0" y="15811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509" tIns="122509" rIns="122509" bIns="122509" numCol="1" spcCol="1270" anchor="ctr" anchorCtr="0">
              <a:noAutofit/>
            </a:bodyPr>
            <a:lstStyle/>
            <a:p>
              <a:pPr lvl="0" algn="ctr" defTabSz="889000">
                <a:lnSpc>
                  <a:spcPct val="90000"/>
                </a:lnSpc>
                <a:spcBef>
                  <a:spcPct val="0"/>
                </a:spcBef>
                <a:spcAft>
                  <a:spcPct val="35000"/>
                </a:spcAft>
              </a:pPr>
              <a:r>
                <a:rPr lang="en-US" b="1" kern="1200" dirty="0" smtClean="0">
                  <a:solidFill>
                    <a:schemeClr val="accent2"/>
                  </a:solidFill>
                </a:rPr>
                <a:t>Intelligence</a:t>
              </a:r>
              <a:endParaRPr lang="en-US" b="1" kern="1200" dirty="0">
                <a:solidFill>
                  <a:schemeClr val="accent2"/>
                </a:solidFill>
              </a:endParaRPr>
            </a:p>
          </p:txBody>
        </p:sp>
        <p:sp>
          <p:nvSpPr>
            <p:cNvPr id="11" name="Freeform 10"/>
            <p:cNvSpPr/>
            <p:nvPr/>
          </p:nvSpPr>
          <p:spPr>
            <a:xfrm>
              <a:off x="5029796" y="3600830"/>
              <a:ext cx="2090731" cy="787757"/>
            </a:xfrm>
            <a:custGeom>
              <a:avLst/>
              <a:gdLst>
                <a:gd name="connsiteX0" fmla="*/ 0 w 2090731"/>
                <a:gd name="connsiteY0" fmla="*/ 131295 h 787757"/>
                <a:gd name="connsiteX1" fmla="*/ 38456 w 2090731"/>
                <a:gd name="connsiteY1" fmla="*/ 38455 h 787757"/>
                <a:gd name="connsiteX2" fmla="*/ 131296 w 2090731"/>
                <a:gd name="connsiteY2" fmla="*/ 0 h 787757"/>
                <a:gd name="connsiteX3" fmla="*/ 1959436 w 2090731"/>
                <a:gd name="connsiteY3" fmla="*/ 0 h 787757"/>
                <a:gd name="connsiteX4" fmla="*/ 2052276 w 2090731"/>
                <a:gd name="connsiteY4" fmla="*/ 38456 h 787757"/>
                <a:gd name="connsiteX5" fmla="*/ 2090731 w 2090731"/>
                <a:gd name="connsiteY5" fmla="*/ 131296 h 787757"/>
                <a:gd name="connsiteX6" fmla="*/ 2090731 w 2090731"/>
                <a:gd name="connsiteY6" fmla="*/ 656462 h 787757"/>
                <a:gd name="connsiteX7" fmla="*/ 2052276 w 2090731"/>
                <a:gd name="connsiteY7" fmla="*/ 749302 h 787757"/>
                <a:gd name="connsiteX8" fmla="*/ 1959436 w 2090731"/>
                <a:gd name="connsiteY8" fmla="*/ 787757 h 787757"/>
                <a:gd name="connsiteX9" fmla="*/ 131295 w 2090731"/>
                <a:gd name="connsiteY9" fmla="*/ 787757 h 787757"/>
                <a:gd name="connsiteX10" fmla="*/ 38455 w 2090731"/>
                <a:gd name="connsiteY10" fmla="*/ 749302 h 787757"/>
                <a:gd name="connsiteX11" fmla="*/ 0 w 2090731"/>
                <a:gd name="connsiteY11" fmla="*/ 656462 h 787757"/>
                <a:gd name="connsiteX12" fmla="*/ 0 w 2090731"/>
                <a:gd name="connsiteY12" fmla="*/ 131295 h 78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0731" h="787757">
                  <a:moveTo>
                    <a:pt x="0" y="131295"/>
                  </a:moveTo>
                  <a:cubicBezTo>
                    <a:pt x="0" y="96473"/>
                    <a:pt x="13833" y="63078"/>
                    <a:pt x="38456" y="38455"/>
                  </a:cubicBezTo>
                  <a:cubicBezTo>
                    <a:pt x="63079" y="13832"/>
                    <a:pt x="96474" y="0"/>
                    <a:pt x="131296" y="0"/>
                  </a:cubicBezTo>
                  <a:lnTo>
                    <a:pt x="1959436" y="0"/>
                  </a:lnTo>
                  <a:cubicBezTo>
                    <a:pt x="1994258" y="0"/>
                    <a:pt x="2027653" y="13833"/>
                    <a:pt x="2052276" y="38456"/>
                  </a:cubicBezTo>
                  <a:cubicBezTo>
                    <a:pt x="2076899" y="63079"/>
                    <a:pt x="2090731" y="96474"/>
                    <a:pt x="2090731" y="131296"/>
                  </a:cubicBezTo>
                  <a:lnTo>
                    <a:pt x="2090731" y="656462"/>
                  </a:lnTo>
                  <a:cubicBezTo>
                    <a:pt x="2090731" y="691284"/>
                    <a:pt x="2076898" y="724679"/>
                    <a:pt x="2052276" y="749302"/>
                  </a:cubicBezTo>
                  <a:cubicBezTo>
                    <a:pt x="2027653" y="773925"/>
                    <a:pt x="1994258" y="787757"/>
                    <a:pt x="1959436" y="787757"/>
                  </a:cubicBezTo>
                  <a:lnTo>
                    <a:pt x="131295" y="787757"/>
                  </a:lnTo>
                  <a:cubicBezTo>
                    <a:pt x="96473" y="787757"/>
                    <a:pt x="63078" y="773924"/>
                    <a:pt x="38455" y="749302"/>
                  </a:cubicBezTo>
                  <a:cubicBezTo>
                    <a:pt x="13832" y="724679"/>
                    <a:pt x="0" y="691284"/>
                    <a:pt x="0" y="656462"/>
                  </a:cubicBezTo>
                  <a:lnTo>
                    <a:pt x="0" y="131295"/>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655" tIns="114655" rIns="114655" bIns="114655" numCol="1" spcCol="1270" anchor="ctr" anchorCtr="0">
              <a:noAutofit/>
            </a:bodyPr>
            <a:lstStyle/>
            <a:p>
              <a:pPr lvl="0" algn="ctr" defTabSz="889000">
                <a:lnSpc>
                  <a:spcPct val="90000"/>
                </a:lnSpc>
                <a:spcBef>
                  <a:spcPct val="0"/>
                </a:spcBef>
                <a:spcAft>
                  <a:spcPct val="35000"/>
                </a:spcAft>
              </a:pPr>
              <a:r>
                <a:rPr lang="en-US" b="1" kern="1200" dirty="0" smtClean="0">
                  <a:solidFill>
                    <a:schemeClr val="accent2"/>
                  </a:solidFill>
                </a:rPr>
                <a:t>Analytics</a:t>
              </a:r>
              <a:endParaRPr lang="en-US" b="1" kern="1200" dirty="0">
                <a:solidFill>
                  <a:schemeClr val="accent2"/>
                </a:solidFill>
              </a:endParaRPr>
            </a:p>
          </p:txBody>
        </p:sp>
        <p:sp>
          <p:nvSpPr>
            <p:cNvPr id="12" name="Freeform 11"/>
            <p:cNvSpPr/>
            <p:nvPr/>
          </p:nvSpPr>
          <p:spPr>
            <a:xfrm>
              <a:off x="1022117" y="3219707"/>
              <a:ext cx="2152381" cy="787757"/>
            </a:xfrm>
            <a:custGeom>
              <a:avLst/>
              <a:gdLst>
                <a:gd name="connsiteX0" fmla="*/ 0 w 2176245"/>
                <a:gd name="connsiteY0" fmla="*/ 131295 h 787757"/>
                <a:gd name="connsiteX1" fmla="*/ 38456 w 2176245"/>
                <a:gd name="connsiteY1" fmla="*/ 38455 h 787757"/>
                <a:gd name="connsiteX2" fmla="*/ 131296 w 2176245"/>
                <a:gd name="connsiteY2" fmla="*/ 0 h 787757"/>
                <a:gd name="connsiteX3" fmla="*/ 2044950 w 2176245"/>
                <a:gd name="connsiteY3" fmla="*/ 0 h 787757"/>
                <a:gd name="connsiteX4" fmla="*/ 2137790 w 2176245"/>
                <a:gd name="connsiteY4" fmla="*/ 38456 h 787757"/>
                <a:gd name="connsiteX5" fmla="*/ 2176245 w 2176245"/>
                <a:gd name="connsiteY5" fmla="*/ 131296 h 787757"/>
                <a:gd name="connsiteX6" fmla="*/ 2176245 w 2176245"/>
                <a:gd name="connsiteY6" fmla="*/ 656462 h 787757"/>
                <a:gd name="connsiteX7" fmla="*/ 2137790 w 2176245"/>
                <a:gd name="connsiteY7" fmla="*/ 749302 h 787757"/>
                <a:gd name="connsiteX8" fmla="*/ 2044950 w 2176245"/>
                <a:gd name="connsiteY8" fmla="*/ 787757 h 787757"/>
                <a:gd name="connsiteX9" fmla="*/ 131295 w 2176245"/>
                <a:gd name="connsiteY9" fmla="*/ 787757 h 787757"/>
                <a:gd name="connsiteX10" fmla="*/ 38455 w 2176245"/>
                <a:gd name="connsiteY10" fmla="*/ 749302 h 787757"/>
                <a:gd name="connsiteX11" fmla="*/ 0 w 2176245"/>
                <a:gd name="connsiteY11" fmla="*/ 656462 h 787757"/>
                <a:gd name="connsiteX12" fmla="*/ 0 w 2176245"/>
                <a:gd name="connsiteY12" fmla="*/ 131295 h 78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6245" h="787757">
                  <a:moveTo>
                    <a:pt x="0" y="131295"/>
                  </a:moveTo>
                  <a:cubicBezTo>
                    <a:pt x="0" y="96473"/>
                    <a:pt x="13833" y="63078"/>
                    <a:pt x="38456" y="38455"/>
                  </a:cubicBezTo>
                  <a:cubicBezTo>
                    <a:pt x="63079" y="13832"/>
                    <a:pt x="96474" y="0"/>
                    <a:pt x="131296" y="0"/>
                  </a:cubicBezTo>
                  <a:lnTo>
                    <a:pt x="2044950" y="0"/>
                  </a:lnTo>
                  <a:cubicBezTo>
                    <a:pt x="2079772" y="0"/>
                    <a:pt x="2113167" y="13833"/>
                    <a:pt x="2137790" y="38456"/>
                  </a:cubicBezTo>
                  <a:cubicBezTo>
                    <a:pt x="2162413" y="63079"/>
                    <a:pt x="2176245" y="96474"/>
                    <a:pt x="2176245" y="131296"/>
                  </a:cubicBezTo>
                  <a:lnTo>
                    <a:pt x="2176245" y="656462"/>
                  </a:lnTo>
                  <a:cubicBezTo>
                    <a:pt x="2176245" y="691284"/>
                    <a:pt x="2162412" y="724679"/>
                    <a:pt x="2137790" y="749302"/>
                  </a:cubicBezTo>
                  <a:cubicBezTo>
                    <a:pt x="2113167" y="773925"/>
                    <a:pt x="2079772" y="787757"/>
                    <a:pt x="2044950" y="787757"/>
                  </a:cubicBezTo>
                  <a:lnTo>
                    <a:pt x="131295" y="787757"/>
                  </a:lnTo>
                  <a:cubicBezTo>
                    <a:pt x="96473" y="787757"/>
                    <a:pt x="63078" y="773924"/>
                    <a:pt x="38455" y="749302"/>
                  </a:cubicBezTo>
                  <a:cubicBezTo>
                    <a:pt x="13832" y="724679"/>
                    <a:pt x="0" y="691284"/>
                    <a:pt x="0" y="656462"/>
                  </a:cubicBezTo>
                  <a:lnTo>
                    <a:pt x="0" y="131295"/>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655" tIns="114655" rIns="114655" bIns="114655" numCol="1" spcCol="1270" anchor="ctr" anchorCtr="0">
              <a:noAutofit/>
            </a:bodyPr>
            <a:lstStyle/>
            <a:p>
              <a:pPr lvl="0" algn="ctr" defTabSz="889000">
                <a:lnSpc>
                  <a:spcPct val="90000"/>
                </a:lnSpc>
                <a:spcBef>
                  <a:spcPct val="0"/>
                </a:spcBef>
                <a:spcAft>
                  <a:spcPct val="35000"/>
                </a:spcAft>
              </a:pPr>
              <a:r>
                <a:rPr lang="en-US" b="1" kern="1200" dirty="0" smtClean="0">
                  <a:solidFill>
                    <a:schemeClr val="accent2"/>
                  </a:solidFill>
                </a:rPr>
                <a:t>Operational Process</a:t>
              </a:r>
              <a:endParaRPr lang="en-US" b="1" kern="1200" dirty="0">
                <a:solidFill>
                  <a:schemeClr val="accent2"/>
                </a:solidFill>
              </a:endParaRPr>
            </a:p>
          </p:txBody>
        </p:sp>
      </p:grpSp>
      <p:graphicFrame>
        <p:nvGraphicFramePr>
          <p:cNvPr id="15" name="Group 547"/>
          <p:cNvGraphicFramePr>
            <a:graphicFrameLocks/>
          </p:cNvGraphicFramePr>
          <p:nvPr>
            <p:extLst>
              <p:ext uri="{D42A27DB-BD31-4B8C-83A1-F6EECF244321}">
                <p14:modId xmlns:p14="http://schemas.microsoft.com/office/powerpoint/2010/main" val="1796522300"/>
              </p:ext>
            </p:extLst>
          </p:nvPr>
        </p:nvGraphicFramePr>
        <p:xfrm>
          <a:off x="228600" y="1575003"/>
          <a:ext cx="4800600" cy="844347"/>
        </p:xfrm>
        <a:graphic>
          <a:graphicData uri="http://schemas.openxmlformats.org/drawingml/2006/table">
            <a:tbl>
              <a:tblPr/>
              <a:tblGrid>
                <a:gridCol w="4800600"/>
              </a:tblGrid>
              <a:tr h="844347">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Tx/>
                        <a:buNone/>
                        <a:tabLst/>
                        <a:defRPr/>
                      </a:pPr>
                      <a:r>
                        <a:rPr lang="en-US" sz="1800" b="0" kern="0" dirty="0" smtClean="0">
                          <a:solidFill>
                            <a:schemeClr val="tx1"/>
                          </a:solidFill>
                          <a:latin typeface="+mn-lt"/>
                          <a:sym typeface="Wingdings 3"/>
                        </a:rPr>
                        <a:t>  Strong</a:t>
                      </a:r>
                      <a:r>
                        <a:rPr lang="en-US" sz="1800" b="0" kern="0" baseline="0" dirty="0" smtClean="0">
                          <a:solidFill>
                            <a:schemeClr val="tx1"/>
                          </a:solidFill>
                          <a:latin typeface="+mn-lt"/>
                          <a:sym typeface="Wingdings 3"/>
                        </a:rPr>
                        <a:t> Identity and Access Management, Minimize elevated privileges</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graphicFrame>
        <p:nvGraphicFramePr>
          <p:cNvPr id="21" name="Diagram 20"/>
          <p:cNvGraphicFramePr/>
          <p:nvPr>
            <p:extLst>
              <p:ext uri="{D42A27DB-BD31-4B8C-83A1-F6EECF244321}">
                <p14:modId xmlns:p14="http://schemas.microsoft.com/office/powerpoint/2010/main" val="44068454"/>
              </p:ext>
            </p:extLst>
          </p:nvPr>
        </p:nvGraphicFramePr>
        <p:xfrm>
          <a:off x="304800" y="1733550"/>
          <a:ext cx="4191000" cy="3028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Group 547"/>
          <p:cNvGraphicFramePr>
            <a:graphicFrameLocks/>
          </p:cNvGraphicFramePr>
          <p:nvPr>
            <p:extLst>
              <p:ext uri="{D42A27DB-BD31-4B8C-83A1-F6EECF244321}">
                <p14:modId xmlns:p14="http://schemas.microsoft.com/office/powerpoint/2010/main" val="830144003"/>
              </p:ext>
            </p:extLst>
          </p:nvPr>
        </p:nvGraphicFramePr>
        <p:xfrm>
          <a:off x="228600" y="2489403"/>
          <a:ext cx="4800600" cy="844347"/>
        </p:xfrm>
        <a:graphic>
          <a:graphicData uri="http://schemas.openxmlformats.org/drawingml/2006/table">
            <a:tbl>
              <a:tblPr/>
              <a:tblGrid>
                <a:gridCol w="4800600"/>
              </a:tblGrid>
              <a:tr h="844347">
                <a:tc>
                  <a:txBody>
                    <a:bodyPr/>
                    <a:lstStyle/>
                    <a:p>
                      <a:pPr marL="342900" indent="-342900">
                        <a:spcBef>
                          <a:spcPts val="1200"/>
                        </a:spcBef>
                        <a:spcAft>
                          <a:spcPts val="1200"/>
                        </a:spcAft>
                        <a:buClr>
                          <a:srgbClr val="C1A04D"/>
                        </a:buClr>
                        <a:buFontTx/>
                        <a:buNone/>
                        <a:defRPr/>
                      </a:pPr>
                      <a:r>
                        <a:rPr lang="en-US" sz="1800" b="0" kern="0" dirty="0" smtClean="0">
                          <a:solidFill>
                            <a:schemeClr val="tx1"/>
                          </a:solidFill>
                          <a:latin typeface="+mn-lt"/>
                          <a:sym typeface="Wingdings 3"/>
                        </a:rPr>
                        <a:t>  </a:t>
                      </a:r>
                      <a:r>
                        <a:rPr lang="en-US" sz="1800" b="0" kern="0" baseline="0" dirty="0" smtClean="0">
                          <a:solidFill>
                            <a:schemeClr val="tx1"/>
                          </a:solidFill>
                          <a:latin typeface="+mn-lt"/>
                          <a:sym typeface="Wingdings 3"/>
                        </a:rPr>
                        <a:t>Strong Patch Management</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graphicFrame>
        <p:nvGraphicFramePr>
          <p:cNvPr id="17" name="Group 547"/>
          <p:cNvGraphicFramePr>
            <a:graphicFrameLocks/>
          </p:cNvGraphicFramePr>
          <p:nvPr>
            <p:extLst>
              <p:ext uri="{D42A27DB-BD31-4B8C-83A1-F6EECF244321}">
                <p14:modId xmlns:p14="http://schemas.microsoft.com/office/powerpoint/2010/main" val="856677274"/>
              </p:ext>
            </p:extLst>
          </p:nvPr>
        </p:nvGraphicFramePr>
        <p:xfrm>
          <a:off x="228600" y="3327603"/>
          <a:ext cx="4800600" cy="844347"/>
        </p:xfrm>
        <a:graphic>
          <a:graphicData uri="http://schemas.openxmlformats.org/drawingml/2006/table">
            <a:tbl>
              <a:tblPr/>
              <a:tblGrid>
                <a:gridCol w="4800600"/>
              </a:tblGrid>
              <a:tr h="844347">
                <a:tc>
                  <a:txBody>
                    <a:bodyPr/>
                    <a:lstStyle/>
                    <a:p>
                      <a:pPr marL="342900" indent="-342900">
                        <a:spcBef>
                          <a:spcPts val="1200"/>
                        </a:spcBef>
                        <a:spcAft>
                          <a:spcPts val="1200"/>
                        </a:spcAft>
                        <a:buClr>
                          <a:srgbClr val="C1A04D"/>
                        </a:buClr>
                        <a:buFontTx/>
                        <a:buNone/>
                        <a:defRPr/>
                      </a:pPr>
                      <a:r>
                        <a:rPr lang="en-US" sz="1800" b="0" kern="0" dirty="0" smtClean="0">
                          <a:solidFill>
                            <a:schemeClr val="tx1"/>
                          </a:solidFill>
                          <a:latin typeface="+mn-lt"/>
                          <a:sym typeface="Wingdings 3"/>
                        </a:rPr>
                        <a:t>  Business</a:t>
                      </a:r>
                      <a:r>
                        <a:rPr lang="en-US" sz="1800" b="0" kern="0" baseline="0" dirty="0" smtClean="0">
                          <a:solidFill>
                            <a:schemeClr val="tx1"/>
                          </a:solidFill>
                          <a:latin typeface="+mn-lt"/>
                          <a:sym typeface="Wingdings 3"/>
                        </a:rPr>
                        <a:t> Enabling</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graphicFrame>
        <p:nvGraphicFramePr>
          <p:cNvPr id="18" name="Group 547"/>
          <p:cNvGraphicFramePr>
            <a:graphicFrameLocks/>
          </p:cNvGraphicFramePr>
          <p:nvPr>
            <p:extLst>
              <p:ext uri="{D42A27DB-BD31-4B8C-83A1-F6EECF244321}">
                <p14:modId xmlns:p14="http://schemas.microsoft.com/office/powerpoint/2010/main" val="358758737"/>
              </p:ext>
            </p:extLst>
          </p:nvPr>
        </p:nvGraphicFramePr>
        <p:xfrm>
          <a:off x="228600" y="4242003"/>
          <a:ext cx="4800600" cy="844347"/>
        </p:xfrm>
        <a:graphic>
          <a:graphicData uri="http://schemas.openxmlformats.org/drawingml/2006/table">
            <a:tbl>
              <a:tblPr/>
              <a:tblGrid>
                <a:gridCol w="4800600"/>
              </a:tblGrid>
              <a:tr h="844347">
                <a:tc>
                  <a:txBody>
                    <a:bodyPr/>
                    <a:lstStyle/>
                    <a:p>
                      <a:pPr marL="342900" indent="-342900">
                        <a:spcBef>
                          <a:spcPts val="1200"/>
                        </a:spcBef>
                        <a:spcAft>
                          <a:spcPts val="1200"/>
                        </a:spcAft>
                        <a:buClr>
                          <a:srgbClr val="C1A04D"/>
                        </a:buClr>
                        <a:buFontTx/>
                        <a:buNone/>
                        <a:defRPr/>
                      </a:pPr>
                      <a:r>
                        <a:rPr lang="en-US" sz="1800" b="0" kern="0" dirty="0" smtClean="0">
                          <a:solidFill>
                            <a:schemeClr val="tx1"/>
                          </a:solidFill>
                          <a:latin typeface="+mn-lt"/>
                          <a:sym typeface="Wingdings 3"/>
                        </a:rPr>
                        <a:t>  Risk Assessments</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sp>
        <p:nvSpPr>
          <p:cNvPr id="19" name="Rectangle 18"/>
          <p:cNvSpPr/>
          <p:nvPr/>
        </p:nvSpPr>
        <p:spPr>
          <a:xfrm>
            <a:off x="4953000" y="1200150"/>
            <a:ext cx="3984024" cy="3477875"/>
          </a:xfrm>
          <a:prstGeom prst="rect">
            <a:avLst/>
          </a:prstGeom>
          <a:solidFill>
            <a:srgbClr val="CCFFCC"/>
          </a:solidFill>
          <a:ln>
            <a:solidFill>
              <a:schemeClr val="tx1"/>
            </a:solidFill>
          </a:ln>
        </p:spPr>
        <p:txBody>
          <a:bodyPr wrap="square">
            <a:spAutoFit/>
          </a:bodyPr>
          <a:lstStyle/>
          <a:p>
            <a:pPr marL="0" lvl="1"/>
            <a:r>
              <a:rPr lang="en-US" dirty="0" smtClean="0">
                <a:solidFill>
                  <a:srgbClr val="00365B"/>
                </a:solidFill>
                <a:latin typeface="Verdana"/>
              </a:rPr>
              <a:t>Identity and Access Management,  business underpinned by:</a:t>
            </a:r>
          </a:p>
          <a:p>
            <a:pPr marL="457200" lvl="2" algn="l">
              <a:tabLst>
                <a:tab pos="406400" algn="l"/>
              </a:tabLst>
            </a:pPr>
            <a:r>
              <a:rPr lang="en-US" sz="1200" i="1" dirty="0" smtClean="0">
                <a:solidFill>
                  <a:srgbClr val="00365B"/>
                </a:solidFill>
                <a:latin typeface="Verdana"/>
              </a:rPr>
              <a:t>-  right</a:t>
            </a:r>
            <a:r>
              <a:rPr lang="en-US" sz="1200" dirty="0" smtClean="0">
                <a:solidFill>
                  <a:srgbClr val="00365B"/>
                </a:solidFill>
                <a:latin typeface="Verdana"/>
              </a:rPr>
              <a:t> employees </a:t>
            </a:r>
          </a:p>
          <a:p>
            <a:pPr marL="457200" lvl="2" algn="l">
              <a:tabLst>
                <a:tab pos="406400" algn="l"/>
              </a:tabLst>
            </a:pPr>
            <a:r>
              <a:rPr lang="en-US" sz="1200" i="1" dirty="0" smtClean="0">
                <a:solidFill>
                  <a:srgbClr val="00365B"/>
                </a:solidFill>
                <a:latin typeface="Verdana"/>
              </a:rPr>
              <a:t>-  right</a:t>
            </a:r>
            <a:r>
              <a:rPr lang="en-US" sz="1200" dirty="0" smtClean="0">
                <a:solidFill>
                  <a:srgbClr val="00365B"/>
                </a:solidFill>
                <a:latin typeface="Verdana"/>
              </a:rPr>
              <a:t> access </a:t>
            </a:r>
          </a:p>
          <a:p>
            <a:pPr marL="457200" lvl="2" algn="l">
              <a:tabLst>
                <a:tab pos="406400" algn="l"/>
              </a:tabLst>
            </a:pPr>
            <a:r>
              <a:rPr lang="en-US" sz="1200" i="1" dirty="0" smtClean="0">
                <a:solidFill>
                  <a:srgbClr val="00365B"/>
                </a:solidFill>
                <a:latin typeface="Verdana"/>
              </a:rPr>
              <a:t>-  right</a:t>
            </a:r>
            <a:r>
              <a:rPr lang="en-US" sz="1200" dirty="0" smtClean="0">
                <a:solidFill>
                  <a:srgbClr val="00365B"/>
                </a:solidFill>
                <a:latin typeface="Verdana"/>
              </a:rPr>
              <a:t> members data </a:t>
            </a:r>
          </a:p>
          <a:p>
            <a:pPr marL="457200" lvl="2" algn="l">
              <a:tabLst>
                <a:tab pos="406400" algn="l"/>
              </a:tabLst>
            </a:pPr>
            <a:r>
              <a:rPr lang="en-US" sz="1200" i="1" dirty="0" smtClean="0">
                <a:solidFill>
                  <a:srgbClr val="00365B"/>
                </a:solidFill>
                <a:latin typeface="Verdana"/>
              </a:rPr>
              <a:t>-  right</a:t>
            </a:r>
            <a:r>
              <a:rPr lang="en-US" sz="1200" dirty="0" smtClean="0">
                <a:solidFill>
                  <a:srgbClr val="00365B"/>
                </a:solidFill>
                <a:latin typeface="Verdana"/>
              </a:rPr>
              <a:t> time </a:t>
            </a:r>
          </a:p>
          <a:p>
            <a:pPr marL="628650" lvl="2" indent="-171450" algn="l">
              <a:buFontTx/>
              <a:buChar char="-"/>
              <a:tabLst>
                <a:tab pos="406400" algn="l"/>
              </a:tabLst>
            </a:pPr>
            <a:r>
              <a:rPr lang="en-US" sz="1200" i="1" dirty="0" smtClean="0">
                <a:solidFill>
                  <a:srgbClr val="00365B"/>
                </a:solidFill>
                <a:latin typeface="Verdana"/>
              </a:rPr>
              <a:t>right</a:t>
            </a:r>
            <a:r>
              <a:rPr lang="en-US" sz="1200" dirty="0" smtClean="0">
                <a:solidFill>
                  <a:srgbClr val="00365B"/>
                </a:solidFill>
                <a:latin typeface="Verdana"/>
              </a:rPr>
              <a:t> applications</a:t>
            </a:r>
          </a:p>
          <a:p>
            <a:pPr marL="457200" lvl="2" algn="l">
              <a:tabLst>
                <a:tab pos="406400" algn="l"/>
              </a:tabLst>
            </a:pPr>
            <a:endParaRPr lang="en-US" sz="1200" dirty="0" smtClean="0">
              <a:solidFill>
                <a:srgbClr val="00365B"/>
              </a:solidFill>
              <a:latin typeface="Verdana"/>
            </a:endParaRPr>
          </a:p>
          <a:p>
            <a:pPr marL="457200" lvl="2" algn="l">
              <a:tabLst>
                <a:tab pos="406400" algn="l"/>
              </a:tabLst>
            </a:pPr>
            <a:endParaRPr lang="en-US" sz="1200" dirty="0">
              <a:solidFill>
                <a:srgbClr val="00365B"/>
              </a:solidFill>
              <a:latin typeface="Verdana"/>
            </a:endParaRPr>
          </a:p>
          <a:p>
            <a:pPr marL="457200" lvl="2" algn="l">
              <a:tabLst>
                <a:tab pos="406400" algn="l"/>
              </a:tabLst>
            </a:pPr>
            <a:r>
              <a:rPr lang="en-US" sz="1200" dirty="0" smtClean="0">
                <a:solidFill>
                  <a:srgbClr val="00365B"/>
                </a:solidFill>
                <a:latin typeface="Verdana"/>
              </a:rPr>
              <a:t>Start with a definition:	</a:t>
            </a:r>
          </a:p>
          <a:p>
            <a:pPr marL="457200" lvl="2" algn="l">
              <a:tabLst>
                <a:tab pos="406400" algn="l"/>
              </a:tabLst>
            </a:pPr>
            <a:endParaRPr lang="en-US" sz="1200" dirty="0">
              <a:solidFill>
                <a:srgbClr val="00365B"/>
              </a:solidFill>
              <a:latin typeface="Verdana"/>
            </a:endParaRPr>
          </a:p>
          <a:p>
            <a:pPr marL="457200" lvl="2">
              <a:tabLst>
                <a:tab pos="406400" algn="l"/>
              </a:tabLst>
            </a:pPr>
            <a:r>
              <a:rPr lang="en-US" sz="1200" dirty="0">
                <a:solidFill>
                  <a:schemeClr val="tx1"/>
                </a:solidFill>
              </a:rPr>
              <a:t>An </a:t>
            </a:r>
            <a:r>
              <a:rPr lang="en-US" sz="1200" i="1" dirty="0">
                <a:solidFill>
                  <a:schemeClr val="tx1"/>
                </a:solidFill>
              </a:rPr>
              <a:t>elevated privilege</a:t>
            </a:r>
            <a:r>
              <a:rPr lang="en-US" sz="1200" dirty="0">
                <a:solidFill>
                  <a:schemeClr val="tx1"/>
                </a:solidFill>
              </a:rPr>
              <a:t> is the usage of </a:t>
            </a:r>
            <a:r>
              <a:rPr lang="en-US" sz="1200" i="1" dirty="0">
                <a:solidFill>
                  <a:schemeClr val="tx1"/>
                </a:solidFill>
              </a:rPr>
              <a:t>system administrator privileges</a:t>
            </a:r>
            <a:r>
              <a:rPr lang="en-US" sz="1200" dirty="0">
                <a:solidFill>
                  <a:schemeClr val="tx1"/>
                </a:solidFill>
              </a:rPr>
              <a:t> for </a:t>
            </a:r>
            <a:r>
              <a:rPr lang="en-US" sz="1200" i="1" dirty="0">
                <a:solidFill>
                  <a:schemeClr val="tx1"/>
                </a:solidFill>
              </a:rPr>
              <a:t>information systems</a:t>
            </a:r>
            <a:r>
              <a:rPr lang="en-US" sz="1200" dirty="0">
                <a:solidFill>
                  <a:schemeClr val="tx1"/>
                </a:solidFill>
              </a:rPr>
              <a:t> identified as high-risk by the Information Security</a:t>
            </a:r>
            <a:r>
              <a:rPr lang="en-US" sz="1200" i="1" dirty="0">
                <a:solidFill>
                  <a:schemeClr val="tx1"/>
                </a:solidFill>
              </a:rPr>
              <a:t> information system risk rating process</a:t>
            </a:r>
            <a:r>
              <a:rPr lang="en-US" sz="1200" dirty="0" smtClean="0">
                <a:solidFill>
                  <a:schemeClr val="tx1"/>
                </a:solidFill>
              </a:rPr>
              <a:t>.</a:t>
            </a:r>
            <a:endParaRPr lang="en-US" sz="1200" dirty="0">
              <a:solidFill>
                <a:srgbClr val="00365B"/>
              </a:solidFill>
              <a:latin typeface="Verdana"/>
            </a:endParaRPr>
          </a:p>
          <a:p>
            <a:pPr marL="457200" lvl="2" algn="l">
              <a:tabLst>
                <a:tab pos="406400" algn="l"/>
              </a:tabLst>
            </a:pPr>
            <a:endParaRPr lang="en-US" sz="1200" dirty="0">
              <a:solidFill>
                <a:srgbClr val="00365B"/>
              </a:solidFill>
              <a:latin typeface="Verdana"/>
            </a:endParaRPr>
          </a:p>
        </p:txBody>
      </p:sp>
      <p:pic>
        <p:nvPicPr>
          <p:cNvPr id="6" name="Picture 5"/>
          <p:cNvPicPr>
            <a:picLocks noChangeAspect="1"/>
          </p:cNvPicPr>
          <p:nvPr/>
        </p:nvPicPr>
        <p:blipFill>
          <a:blip r:embed="rId8"/>
          <a:stretch>
            <a:fillRect/>
          </a:stretch>
        </p:blipFill>
        <p:spPr>
          <a:xfrm>
            <a:off x="4953001" y="1123950"/>
            <a:ext cx="4114799" cy="3657600"/>
          </a:xfrm>
          <a:prstGeom prst="rect">
            <a:avLst/>
          </a:prstGeom>
        </p:spPr>
      </p:pic>
      <p:sp>
        <p:nvSpPr>
          <p:cNvPr id="20" name="TextBox 19"/>
          <p:cNvSpPr txBox="1"/>
          <p:nvPr/>
        </p:nvSpPr>
        <p:spPr>
          <a:xfrm>
            <a:off x="4953000" y="1123950"/>
            <a:ext cx="4191000" cy="3785652"/>
          </a:xfrm>
          <a:prstGeom prst="rect">
            <a:avLst/>
          </a:prstGeom>
          <a:solidFill>
            <a:srgbClr val="69992E"/>
          </a:solidFill>
          <a:ln>
            <a:solidFill>
              <a:schemeClr val="tx1"/>
            </a:solidFill>
          </a:ln>
        </p:spPr>
        <p:txBody>
          <a:bodyPr wrap="square" rtlCol="0">
            <a:spAutoFit/>
          </a:bodyPr>
          <a:lstStyle/>
          <a:p>
            <a:pPr marL="285750" indent="-285750">
              <a:buFont typeface="Wingdings" charset="2"/>
              <a:buChar char="u"/>
            </a:pPr>
            <a:endParaRPr lang="en-US" sz="1500" dirty="0" smtClean="0">
              <a:solidFill>
                <a:schemeClr val="tx1"/>
              </a:solidFill>
            </a:endParaRPr>
          </a:p>
          <a:p>
            <a:pPr marL="285750" indent="-285750">
              <a:buFont typeface="Wingdings" charset="2"/>
              <a:buChar char="u"/>
            </a:pPr>
            <a:r>
              <a:rPr lang="en-US" sz="1500" dirty="0" smtClean="0">
                <a:solidFill>
                  <a:schemeClr val="tx1"/>
                </a:solidFill>
              </a:rPr>
              <a:t>Who is the senior leader that would suffer harm if the data is lost? </a:t>
            </a:r>
          </a:p>
          <a:p>
            <a:endParaRPr lang="en-US" sz="1500" dirty="0" smtClean="0">
              <a:solidFill>
                <a:schemeClr val="tx1"/>
              </a:solidFill>
            </a:endParaRPr>
          </a:p>
          <a:p>
            <a:pPr marL="285750" indent="-285750">
              <a:buFont typeface="Wingdings" charset="2"/>
              <a:buChar char="u"/>
            </a:pPr>
            <a:r>
              <a:rPr lang="en-US" sz="1500" dirty="0" smtClean="0">
                <a:solidFill>
                  <a:schemeClr val="tx1"/>
                </a:solidFill>
              </a:rPr>
              <a:t>Individual leaders must be actively engaged in the protection of their own mission critical data.</a:t>
            </a:r>
          </a:p>
          <a:p>
            <a:endParaRPr lang="en-US" sz="1500" dirty="0" smtClean="0">
              <a:solidFill>
                <a:schemeClr val="tx1"/>
              </a:solidFill>
            </a:endParaRPr>
          </a:p>
          <a:p>
            <a:pPr marL="285750" indent="-285750">
              <a:buFont typeface="Wingdings" charset="2"/>
              <a:buChar char="u"/>
            </a:pPr>
            <a:r>
              <a:rPr lang="en-US" sz="1500" dirty="0" smtClean="0">
                <a:solidFill>
                  <a:schemeClr val="tx1"/>
                </a:solidFill>
              </a:rPr>
              <a:t>Engagement will vary dependent upon how critical the Information Security function is – and that is not necessarily bad.  </a:t>
            </a:r>
          </a:p>
          <a:p>
            <a:endParaRPr lang="en-US" sz="1500" dirty="0" smtClean="0">
              <a:solidFill>
                <a:schemeClr val="tx1"/>
              </a:solidFill>
            </a:endParaRPr>
          </a:p>
          <a:p>
            <a:pPr marL="285750" indent="-285750">
              <a:buFont typeface="Wingdings" charset="2"/>
              <a:buChar char="u"/>
            </a:pPr>
            <a:r>
              <a:rPr lang="en-US" sz="1500" dirty="0" smtClean="0">
                <a:solidFill>
                  <a:schemeClr val="tx1"/>
                </a:solidFill>
              </a:rPr>
              <a:t>Formal Risk Management and War Games can help.</a:t>
            </a:r>
          </a:p>
        </p:txBody>
      </p:sp>
      <p:sp>
        <p:nvSpPr>
          <p:cNvPr id="5" name="Rectangle 4"/>
          <p:cNvSpPr/>
          <p:nvPr/>
        </p:nvSpPr>
        <p:spPr>
          <a:xfrm>
            <a:off x="4953000" y="971550"/>
            <a:ext cx="4191000" cy="3970318"/>
          </a:xfrm>
          <a:prstGeom prst="rect">
            <a:avLst/>
          </a:prstGeom>
          <a:solidFill>
            <a:srgbClr val="FF8C3A"/>
          </a:solidFill>
          <a:ln>
            <a:solidFill>
              <a:schemeClr val="tx1"/>
            </a:solidFill>
          </a:ln>
        </p:spPr>
        <p:txBody>
          <a:bodyPr wrap="square">
            <a:spAutoFit/>
          </a:bodyPr>
          <a:lstStyle/>
          <a:p>
            <a:r>
              <a:rPr lang="en-US" dirty="0">
                <a:solidFill>
                  <a:schemeClr val="tx1"/>
                </a:solidFill>
              </a:rPr>
              <a:t>The goal of </a:t>
            </a:r>
            <a:r>
              <a:rPr lang="en-US" dirty="0" smtClean="0">
                <a:solidFill>
                  <a:schemeClr val="tx1"/>
                </a:solidFill>
              </a:rPr>
              <a:t>a risk assessment:</a:t>
            </a:r>
          </a:p>
          <a:p>
            <a:pPr marL="342900" indent="-342900">
              <a:buAutoNum type="arabicParenR"/>
            </a:pPr>
            <a:r>
              <a:rPr lang="en-US" dirty="0">
                <a:solidFill>
                  <a:schemeClr val="tx1"/>
                </a:solidFill>
              </a:rPr>
              <a:t>E</a:t>
            </a:r>
            <a:r>
              <a:rPr lang="en-US" dirty="0" smtClean="0">
                <a:solidFill>
                  <a:schemeClr val="tx1"/>
                </a:solidFill>
              </a:rPr>
              <a:t>nsure </a:t>
            </a:r>
            <a:r>
              <a:rPr lang="en-US" dirty="0">
                <a:solidFill>
                  <a:schemeClr val="tx1"/>
                </a:solidFill>
              </a:rPr>
              <a:t>that necessary security controls are integrated into the design and implementation of a </a:t>
            </a:r>
            <a:r>
              <a:rPr lang="en-US" dirty="0" smtClean="0">
                <a:solidFill>
                  <a:schemeClr val="tx1"/>
                </a:solidFill>
              </a:rPr>
              <a:t>project or technology.</a:t>
            </a:r>
          </a:p>
          <a:p>
            <a:pPr marL="342900" indent="-342900">
              <a:buAutoNum type="arabicParenR"/>
            </a:pPr>
            <a:endParaRPr lang="en-US" dirty="0" smtClean="0">
              <a:solidFill>
                <a:schemeClr val="tx1"/>
              </a:solidFill>
            </a:endParaRPr>
          </a:p>
          <a:p>
            <a:pPr marL="342900" indent="-342900">
              <a:buAutoNum type="arabicParenR"/>
            </a:pPr>
            <a:r>
              <a:rPr lang="en-US" dirty="0">
                <a:solidFill>
                  <a:schemeClr val="tx1"/>
                </a:solidFill>
              </a:rPr>
              <a:t>P</a:t>
            </a:r>
            <a:r>
              <a:rPr lang="en-US" dirty="0" smtClean="0">
                <a:solidFill>
                  <a:schemeClr val="tx1"/>
                </a:solidFill>
              </a:rPr>
              <a:t>rovide </a:t>
            </a:r>
            <a:r>
              <a:rPr lang="en-US" dirty="0">
                <a:solidFill>
                  <a:schemeClr val="tx1"/>
                </a:solidFill>
              </a:rPr>
              <a:t>documentation outlining any security gaps between a project </a:t>
            </a:r>
            <a:r>
              <a:rPr lang="en-US" dirty="0" smtClean="0">
                <a:solidFill>
                  <a:schemeClr val="tx1"/>
                </a:solidFill>
              </a:rPr>
              <a:t>design, technology </a:t>
            </a:r>
            <a:r>
              <a:rPr lang="en-US" dirty="0">
                <a:solidFill>
                  <a:schemeClr val="tx1"/>
                </a:solidFill>
              </a:rPr>
              <a:t>and approved corporate security policies. </a:t>
            </a:r>
            <a:endParaRPr lang="en-US" dirty="0" smtClean="0">
              <a:solidFill>
                <a:schemeClr val="tx1"/>
              </a:solidFill>
            </a:endParaRPr>
          </a:p>
          <a:p>
            <a:pPr marL="342900" indent="-342900">
              <a:buAutoNum type="arabicParenR"/>
            </a:pPr>
            <a:endParaRPr lang="en-US" dirty="0" smtClean="0">
              <a:solidFill>
                <a:schemeClr val="tx1"/>
              </a:solidFill>
            </a:endParaRPr>
          </a:p>
          <a:p>
            <a:pPr marL="342900" indent="-342900">
              <a:buAutoNum type="arabicParenR"/>
            </a:pPr>
            <a:r>
              <a:rPr lang="en-US" dirty="0">
                <a:solidFill>
                  <a:schemeClr val="tx1"/>
                </a:solidFill>
              </a:rPr>
              <a:t>A</a:t>
            </a:r>
            <a:r>
              <a:rPr lang="en-US" dirty="0" smtClean="0">
                <a:solidFill>
                  <a:schemeClr val="tx1"/>
                </a:solidFill>
              </a:rPr>
              <a:t>ddress </a:t>
            </a:r>
            <a:r>
              <a:rPr lang="en-US" dirty="0">
                <a:solidFill>
                  <a:schemeClr val="tx1"/>
                </a:solidFill>
              </a:rPr>
              <a:t>security gaps in three ways: C</a:t>
            </a:r>
            <a:r>
              <a:rPr lang="en-US" dirty="0" smtClean="0">
                <a:solidFill>
                  <a:schemeClr val="tx1"/>
                </a:solidFill>
              </a:rPr>
              <a:t>ancel </a:t>
            </a:r>
            <a:r>
              <a:rPr lang="en-US" dirty="0">
                <a:solidFill>
                  <a:schemeClr val="tx1"/>
                </a:solidFill>
              </a:rPr>
              <a:t>the project, allocate the necessary resources to correct the security gaps, or accept the risk based on an informed risk / reward </a:t>
            </a:r>
            <a:r>
              <a:rPr lang="en-US" dirty="0" smtClean="0">
                <a:solidFill>
                  <a:schemeClr val="tx1"/>
                </a:solidFill>
              </a:rPr>
              <a:t>analysis</a:t>
            </a:r>
            <a:r>
              <a:rPr lang="en-US" dirty="0">
                <a:solidFill>
                  <a:schemeClr val="tx1"/>
                </a:solidFill>
              </a:rPr>
              <a:t>.</a:t>
            </a:r>
          </a:p>
          <a:p>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Graphic spid="21" grpId="1">
        <p:bldAsOne/>
      </p:bldGraphic>
      <p:bldP spid="19" grpId="0" animBg="1"/>
      <p:bldP spid="20"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1A04D"/>
                </a:solidFill>
              </a:rPr>
              <a:t/>
            </a:r>
            <a:br>
              <a:rPr lang="en-US" dirty="0" smtClean="0">
                <a:solidFill>
                  <a:srgbClr val="C1A04D"/>
                </a:solidFill>
              </a:rPr>
            </a:br>
            <a:r>
              <a:rPr lang="en-US" sz="2200" dirty="0" smtClean="0"/>
              <a:t>Metrics </a:t>
            </a:r>
          </a:p>
        </p:txBody>
      </p:sp>
      <p:sp>
        <p:nvSpPr>
          <p:cNvPr id="9" name="Rectangle 8"/>
          <p:cNvSpPr/>
          <p:nvPr/>
        </p:nvSpPr>
        <p:spPr>
          <a:xfrm>
            <a:off x="152400" y="38040"/>
            <a:ext cx="1873955" cy="400110"/>
          </a:xfrm>
          <a:prstGeom prst="rect">
            <a:avLst/>
          </a:prstGeom>
        </p:spPr>
        <p:txBody>
          <a:bodyPr wrap="none">
            <a:spAutoFit/>
          </a:bodyPr>
          <a:lstStyle/>
          <a:p>
            <a:r>
              <a:rPr lang="en-US" sz="2000" dirty="0" smtClean="0"/>
              <a:t>PROCESSES</a:t>
            </a:r>
            <a:endParaRPr lang="en-US" sz="2000" dirty="0"/>
          </a:p>
        </p:txBody>
      </p:sp>
      <p:pic>
        <p:nvPicPr>
          <p:cNvPr id="3" name="Picture 2"/>
          <p:cNvPicPr>
            <a:picLocks noChangeAspect="1"/>
          </p:cNvPicPr>
          <p:nvPr/>
        </p:nvPicPr>
        <p:blipFill>
          <a:blip r:embed="rId3"/>
          <a:stretch>
            <a:fillRect/>
          </a:stretch>
        </p:blipFill>
        <p:spPr>
          <a:xfrm>
            <a:off x="2362200" y="819150"/>
            <a:ext cx="4307840" cy="4038600"/>
          </a:xfrm>
          <a:prstGeom prst="rect">
            <a:avLst/>
          </a:prstGeom>
        </p:spPr>
      </p:pic>
      <p:pic>
        <p:nvPicPr>
          <p:cNvPr id="4" name="Picture 3"/>
          <p:cNvPicPr>
            <a:picLocks noChangeAspect="1"/>
          </p:cNvPicPr>
          <p:nvPr/>
        </p:nvPicPr>
        <p:blipFill>
          <a:blip r:embed="rId4"/>
          <a:stretch>
            <a:fillRect/>
          </a:stretch>
        </p:blipFill>
        <p:spPr>
          <a:xfrm>
            <a:off x="785878" y="819150"/>
            <a:ext cx="7443722" cy="4070350"/>
          </a:xfrm>
          <a:prstGeom prst="rect">
            <a:avLst/>
          </a:prstGeom>
        </p:spPr>
      </p:pic>
    </p:spTree>
    <p:extLst>
      <p:ext uri="{BB962C8B-B14F-4D97-AF65-F5344CB8AC3E}">
        <p14:creationId xmlns:p14="http://schemas.microsoft.com/office/powerpoint/2010/main" val="17319572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1A04D"/>
                </a:solidFill>
              </a:rPr>
              <a:t/>
            </a:r>
            <a:br>
              <a:rPr lang="en-US" dirty="0" smtClean="0">
                <a:solidFill>
                  <a:srgbClr val="C1A04D"/>
                </a:solidFill>
              </a:rPr>
            </a:br>
            <a:r>
              <a:rPr lang="en-US" sz="2200" dirty="0" smtClean="0"/>
              <a:t>Metrics – An Example, Security Risk Index </a:t>
            </a:r>
          </a:p>
        </p:txBody>
      </p:sp>
      <p:sp>
        <p:nvSpPr>
          <p:cNvPr id="10" name="TextBox 9"/>
          <p:cNvSpPr txBox="1"/>
          <p:nvPr/>
        </p:nvSpPr>
        <p:spPr>
          <a:xfrm rot="5400000">
            <a:off x="6772560" y="-979861"/>
            <a:ext cx="215444" cy="4038601"/>
          </a:xfrm>
          <a:prstGeom prst="rect">
            <a:avLst/>
          </a:prstGeom>
          <a:noFill/>
        </p:spPr>
        <p:txBody>
          <a:bodyPr vert="vert270" wrap="square" lIns="0" tIns="0" rIns="0" bIns="0" rtlCol="0" anchor="ctr">
            <a:spAutoFit/>
          </a:bodyPr>
          <a:lstStyle/>
          <a:p>
            <a:pPr algn="ctr"/>
            <a:r>
              <a:rPr lang="en-US" dirty="0" smtClean="0">
                <a:solidFill>
                  <a:srgbClr val="000000"/>
                </a:solidFill>
                <a:latin typeface="Arial"/>
              </a:rPr>
              <a:t> Security Risk Index</a:t>
            </a:r>
            <a:endParaRPr lang="en-US" dirty="0">
              <a:solidFill>
                <a:srgbClr val="000000"/>
              </a:solidFill>
              <a:latin typeface="Arial"/>
            </a:endParaRPr>
          </a:p>
        </p:txBody>
      </p:sp>
      <p:graphicFrame>
        <p:nvGraphicFramePr>
          <p:cNvPr id="14" name="Table 13"/>
          <p:cNvGraphicFramePr>
            <a:graphicFrameLocks noGrp="1"/>
          </p:cNvGraphicFramePr>
          <p:nvPr>
            <p:extLst>
              <p:ext uri="{D42A27DB-BD31-4B8C-83A1-F6EECF244321}">
                <p14:modId xmlns:p14="http://schemas.microsoft.com/office/powerpoint/2010/main" val="4045483623"/>
              </p:ext>
            </p:extLst>
          </p:nvPr>
        </p:nvGraphicFramePr>
        <p:xfrm>
          <a:off x="228600" y="869472"/>
          <a:ext cx="4114800" cy="2836975"/>
        </p:xfrm>
        <a:graphic>
          <a:graphicData uri="http://schemas.openxmlformats.org/drawingml/2006/table">
            <a:tbl>
              <a:tblPr firstRow="1" bandRow="1">
                <a:effectLst/>
                <a:tableStyleId>{5C22544A-7EE6-4342-B048-85BDC9FD1C3A}</a:tableStyleId>
              </a:tblPr>
              <a:tblGrid>
                <a:gridCol w="4114800"/>
              </a:tblGrid>
              <a:tr h="320040">
                <a:tc>
                  <a:txBody>
                    <a:bodyPr/>
                    <a:lstStyle/>
                    <a:p>
                      <a:pPr marL="169863" marR="0" lvl="1" indent="-169863" algn="l" defTabSz="914400" rtl="0" eaLnBrk="1" fontAlgn="auto" latinLnBrk="0" hangingPunct="1">
                        <a:lnSpc>
                          <a:spcPct val="89000"/>
                        </a:lnSpc>
                        <a:spcBef>
                          <a:spcPts val="0"/>
                        </a:spcBef>
                        <a:spcAft>
                          <a:spcPts val="100"/>
                        </a:spcAft>
                        <a:buClrTx/>
                        <a:buSzTx/>
                        <a:buFont typeface="Wingdings" pitchFamily="2" charset="2"/>
                        <a:buNone/>
                        <a:tabLst/>
                        <a:defRPr/>
                      </a:pPr>
                      <a:r>
                        <a:rPr lang="en-US" sz="1400" b="1" dirty="0" smtClean="0">
                          <a:solidFill>
                            <a:srgbClr val="00365B"/>
                          </a:solidFill>
                          <a:latin typeface="Arial" pitchFamily="34" charset="0"/>
                          <a:cs typeface="Arial" pitchFamily="34" charset="0"/>
                        </a:rPr>
                        <a:t>Definition / Calculation</a:t>
                      </a:r>
                      <a:endParaRPr lang="en-US" sz="1400" b="1" kern="1200" dirty="0" smtClean="0">
                        <a:solidFill>
                          <a:srgbClr val="00365B"/>
                        </a:solidFill>
                        <a:latin typeface="Arial" pitchFamily="34" charset="0"/>
                        <a:ea typeface="+mn-ea"/>
                        <a:cs typeface="Arial"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54480">
                <a:tc>
                  <a:txBody>
                    <a:bodyPr/>
                    <a:lstStyle/>
                    <a:p>
                      <a:pPr marL="0" indent="0">
                        <a:lnSpc>
                          <a:spcPct val="89000"/>
                        </a:lnSpc>
                        <a:spcBef>
                          <a:spcPts val="300"/>
                        </a:spcBef>
                        <a:spcAft>
                          <a:spcPts val="600"/>
                        </a:spcAft>
                        <a:buClr>
                          <a:srgbClr val="C1A04D"/>
                        </a:buClr>
                        <a:buFont typeface="Wingdings" pitchFamily="2" charset="2"/>
                        <a:buNone/>
                      </a:pPr>
                      <a:r>
                        <a:rPr lang="en-US" sz="1200" kern="1200" dirty="0" smtClean="0">
                          <a:solidFill>
                            <a:schemeClr val="dk1"/>
                          </a:solidFill>
                          <a:latin typeface="+mn-lt"/>
                          <a:ea typeface="+mn-ea"/>
                          <a:cs typeface="Arial" pitchFamily="34" charset="0"/>
                        </a:rPr>
                        <a:t>Measures company’s risk associated with</a:t>
                      </a:r>
                      <a:r>
                        <a:rPr lang="en-US" sz="1200" kern="1200" baseline="0" dirty="0" smtClean="0">
                          <a:solidFill>
                            <a:schemeClr val="dk1"/>
                          </a:solidFill>
                          <a:latin typeface="+mn-lt"/>
                          <a:ea typeface="+mn-ea"/>
                          <a:cs typeface="Arial" pitchFamily="34" charset="0"/>
                        </a:rPr>
                        <a:t> a specific number of </a:t>
                      </a:r>
                      <a:r>
                        <a:rPr lang="en-US" sz="1200" kern="1200" dirty="0" smtClean="0">
                          <a:solidFill>
                            <a:schemeClr val="dk1"/>
                          </a:solidFill>
                          <a:latin typeface="+mn-lt"/>
                          <a:ea typeface="+mn-ea"/>
                          <a:cs typeface="Arial" pitchFamily="34" charset="0"/>
                        </a:rPr>
                        <a:t>distinct information security threats that impact members/consumers and/or the enterprise to a significant degree</a:t>
                      </a:r>
                    </a:p>
                    <a:p>
                      <a:pPr marL="233363" marR="0" lvl="1" indent="-233363" algn="l" defTabSz="914400" rtl="0" eaLnBrk="1" fontAlgn="auto" latinLnBrk="0" hangingPunct="1">
                        <a:lnSpc>
                          <a:spcPct val="89000"/>
                        </a:lnSpc>
                        <a:spcBef>
                          <a:spcPts val="300"/>
                        </a:spcBef>
                        <a:spcAft>
                          <a:spcPts val="600"/>
                        </a:spcAft>
                        <a:buClr>
                          <a:srgbClr val="C1A04D"/>
                        </a:buClr>
                        <a:buSzTx/>
                        <a:buFont typeface="+mj-lt"/>
                        <a:buNone/>
                        <a:tabLst/>
                        <a:defRPr/>
                      </a:pPr>
                      <a:r>
                        <a:rPr lang="en-US" sz="1200" b="1" kern="1200" dirty="0" smtClean="0">
                          <a:solidFill>
                            <a:schemeClr val="accent4"/>
                          </a:solidFill>
                          <a:latin typeface="+mn-lt"/>
                          <a:ea typeface="+mn-ea"/>
                          <a:cs typeface="Arial" pitchFamily="34" charset="0"/>
                          <a:sym typeface="Symbol"/>
                        </a:rPr>
                        <a:t> index factors</a:t>
                      </a:r>
                    </a:p>
                    <a:p>
                      <a:pPr marL="339725" marR="0" lvl="1" indent="-222250" algn="l" defTabSz="914400" rtl="0" eaLnBrk="1" fontAlgn="auto" latinLnBrk="0" hangingPunct="1">
                        <a:lnSpc>
                          <a:spcPct val="89000"/>
                        </a:lnSpc>
                        <a:spcBef>
                          <a:spcPts val="0"/>
                        </a:spcBef>
                        <a:spcAft>
                          <a:spcPts val="0"/>
                        </a:spcAft>
                        <a:buClr>
                          <a:schemeClr val="accent4"/>
                        </a:buClr>
                        <a:buSzTx/>
                        <a:buFont typeface="+mj-lt"/>
                        <a:buAutoNum type="arabicPeriod"/>
                        <a:tabLst/>
                        <a:defRPr/>
                      </a:pPr>
                      <a:r>
                        <a:rPr lang="en-US" sz="1100" b="1" kern="1200" dirty="0" smtClean="0">
                          <a:solidFill>
                            <a:schemeClr val="dk1"/>
                          </a:solidFill>
                          <a:latin typeface="+mn-lt"/>
                          <a:ea typeface="+mn-ea"/>
                          <a:cs typeface="Arial" pitchFamily="34" charset="0"/>
                          <a:sym typeface="Symbol"/>
                        </a:rPr>
                        <a:t>Vulnerability management</a:t>
                      </a:r>
                    </a:p>
                    <a:p>
                      <a:pPr marL="339725" marR="0" lvl="1" indent="-222250" algn="l" defTabSz="914400" rtl="0" eaLnBrk="1" fontAlgn="auto" latinLnBrk="0" hangingPunct="1">
                        <a:lnSpc>
                          <a:spcPct val="89000"/>
                        </a:lnSpc>
                        <a:spcBef>
                          <a:spcPts val="200"/>
                        </a:spcBef>
                        <a:spcAft>
                          <a:spcPts val="0"/>
                        </a:spcAft>
                        <a:buClr>
                          <a:schemeClr val="accent4"/>
                        </a:buClr>
                        <a:buSzTx/>
                        <a:buFont typeface="+mj-lt"/>
                        <a:buAutoNum type="arabicPeriod"/>
                        <a:tabLst/>
                        <a:defRPr/>
                      </a:pPr>
                      <a:r>
                        <a:rPr lang="en-US" sz="1100" b="1" kern="1200" dirty="0" smtClean="0">
                          <a:solidFill>
                            <a:schemeClr val="dk1"/>
                          </a:solidFill>
                          <a:latin typeface="+mn-lt"/>
                          <a:ea typeface="+mn-ea"/>
                          <a:cs typeface="Arial" pitchFamily="34" charset="0"/>
                          <a:sym typeface="Symbol"/>
                        </a:rPr>
                        <a:t>Security events triage</a:t>
                      </a:r>
                    </a:p>
                    <a:p>
                      <a:pPr marL="339725" marR="0" lvl="1" indent="-222250" algn="l" defTabSz="914400" rtl="0" eaLnBrk="1" fontAlgn="auto" latinLnBrk="0" hangingPunct="1">
                        <a:lnSpc>
                          <a:spcPct val="89000"/>
                        </a:lnSpc>
                        <a:spcBef>
                          <a:spcPts val="200"/>
                        </a:spcBef>
                        <a:spcAft>
                          <a:spcPts val="0"/>
                        </a:spcAft>
                        <a:buClr>
                          <a:schemeClr val="accent4"/>
                        </a:buClr>
                        <a:buSzTx/>
                        <a:buFont typeface="+mj-lt"/>
                        <a:buAutoNum type="arabicPeriod"/>
                        <a:tabLst/>
                        <a:defRPr/>
                      </a:pPr>
                      <a:r>
                        <a:rPr lang="en-US" sz="1100" b="1" kern="1200" dirty="0" smtClean="0">
                          <a:solidFill>
                            <a:schemeClr val="dk1"/>
                          </a:solidFill>
                          <a:latin typeface="+mn-lt"/>
                          <a:ea typeface="+mn-ea"/>
                          <a:cs typeface="Arial" pitchFamily="34" charset="0"/>
                          <a:sym typeface="Symbol"/>
                        </a:rPr>
                        <a:t>Fraud</a:t>
                      </a:r>
                      <a:r>
                        <a:rPr lang="en-US" sz="1100" b="1" kern="1200" baseline="0" dirty="0" smtClean="0">
                          <a:solidFill>
                            <a:schemeClr val="dk1"/>
                          </a:solidFill>
                          <a:latin typeface="+mn-lt"/>
                          <a:ea typeface="+mn-ea"/>
                          <a:cs typeface="Arial" pitchFamily="34" charset="0"/>
                          <a:sym typeface="Symbol"/>
                        </a:rPr>
                        <a:t> event</a:t>
                      </a:r>
                      <a:endParaRPr lang="en-US" sz="1100" b="1" kern="1200" dirty="0" smtClean="0">
                        <a:solidFill>
                          <a:schemeClr val="dk1"/>
                        </a:solidFill>
                        <a:latin typeface="+mn-lt"/>
                        <a:ea typeface="+mn-ea"/>
                        <a:cs typeface="Arial" pitchFamily="34" charset="0"/>
                        <a:sym typeface="Symbol"/>
                      </a:endParaRPr>
                    </a:p>
                    <a:p>
                      <a:pPr marL="339725" marR="0" lvl="1" indent="-222250" algn="l" defTabSz="914400" rtl="0" eaLnBrk="1" fontAlgn="auto" latinLnBrk="0" hangingPunct="1">
                        <a:lnSpc>
                          <a:spcPct val="89000"/>
                        </a:lnSpc>
                        <a:spcBef>
                          <a:spcPts val="200"/>
                        </a:spcBef>
                        <a:spcAft>
                          <a:spcPts val="0"/>
                        </a:spcAft>
                        <a:buClr>
                          <a:schemeClr val="accent4"/>
                        </a:buClr>
                        <a:buSzTx/>
                        <a:buFont typeface="+mj-lt"/>
                        <a:buAutoNum type="arabicPeriod"/>
                        <a:tabLst/>
                        <a:defRPr/>
                      </a:pPr>
                      <a:r>
                        <a:rPr lang="en-US" sz="1100" b="1" kern="1200" dirty="0" smtClean="0">
                          <a:solidFill>
                            <a:schemeClr val="dk1"/>
                          </a:solidFill>
                          <a:latin typeface="+mn-lt"/>
                          <a:ea typeface="+mn-ea"/>
                          <a:cs typeface="Arial" pitchFamily="34" charset="0"/>
                          <a:sym typeface="Symbol"/>
                        </a:rPr>
                        <a:t>Data incidents</a:t>
                      </a:r>
                    </a:p>
                    <a:p>
                      <a:pPr marL="339725" marR="0" lvl="1" indent="-222250" algn="l" defTabSz="914400" rtl="0" eaLnBrk="1" fontAlgn="auto" latinLnBrk="0" hangingPunct="1">
                        <a:lnSpc>
                          <a:spcPct val="89000"/>
                        </a:lnSpc>
                        <a:spcBef>
                          <a:spcPts val="200"/>
                        </a:spcBef>
                        <a:spcAft>
                          <a:spcPts val="0"/>
                        </a:spcAft>
                        <a:buClr>
                          <a:schemeClr val="accent4"/>
                        </a:buClr>
                        <a:buSzTx/>
                        <a:buFont typeface="+mj-lt"/>
                        <a:buAutoNum type="arabicPeriod"/>
                        <a:tabLst/>
                        <a:defRPr/>
                      </a:pPr>
                      <a:r>
                        <a:rPr lang="en-US" sz="1100" b="1" kern="1200" dirty="0" smtClean="0">
                          <a:solidFill>
                            <a:schemeClr val="dk1"/>
                          </a:solidFill>
                          <a:latin typeface="+mn-lt"/>
                          <a:ea typeface="+mn-ea"/>
                          <a:cs typeface="Arial" pitchFamily="34" charset="0"/>
                          <a:sym typeface="Symbol"/>
                        </a:rPr>
                        <a:t>Phishing sites</a:t>
                      </a:r>
                    </a:p>
                    <a:p>
                      <a:pPr marL="339725" marR="0" lvl="1" indent="-222250" algn="l" defTabSz="914400" rtl="0" eaLnBrk="1" fontAlgn="auto" latinLnBrk="0" hangingPunct="1">
                        <a:lnSpc>
                          <a:spcPct val="89000"/>
                        </a:lnSpc>
                        <a:spcBef>
                          <a:spcPts val="200"/>
                        </a:spcBef>
                        <a:spcAft>
                          <a:spcPts val="0"/>
                        </a:spcAft>
                        <a:buClr>
                          <a:schemeClr val="accent4"/>
                        </a:buClr>
                        <a:buSzTx/>
                        <a:buFont typeface="+mj-lt"/>
                        <a:buAutoNum type="arabicPeriod"/>
                        <a:tabLst/>
                        <a:defRPr/>
                      </a:pPr>
                      <a:r>
                        <a:rPr lang="en-US" sz="1100" b="1" kern="1200" dirty="0" smtClean="0">
                          <a:solidFill>
                            <a:schemeClr val="dk1"/>
                          </a:solidFill>
                          <a:latin typeface="+mn-lt"/>
                          <a:ea typeface="+mn-ea"/>
                          <a:cs typeface="Arial" pitchFamily="34" charset="0"/>
                          <a:sym typeface="Symbol"/>
                        </a:rPr>
                        <a:t>Malware infections</a:t>
                      </a:r>
                    </a:p>
                    <a:p>
                      <a:pPr marL="339725" marR="0" lvl="1" indent="-222250" algn="l" defTabSz="914400" rtl="0" eaLnBrk="1" fontAlgn="auto" latinLnBrk="0" hangingPunct="1">
                        <a:lnSpc>
                          <a:spcPct val="89000"/>
                        </a:lnSpc>
                        <a:spcBef>
                          <a:spcPts val="200"/>
                        </a:spcBef>
                        <a:spcAft>
                          <a:spcPts val="0"/>
                        </a:spcAft>
                        <a:buClr>
                          <a:schemeClr val="accent4"/>
                        </a:buClr>
                        <a:buSzTx/>
                        <a:buFont typeface="+mj-lt"/>
                        <a:buAutoNum type="arabicPeriod"/>
                        <a:tabLst/>
                        <a:defRPr/>
                      </a:pPr>
                      <a:r>
                        <a:rPr lang="en-US" sz="1100" b="1" kern="1200" dirty="0" smtClean="0">
                          <a:solidFill>
                            <a:schemeClr val="dk1"/>
                          </a:solidFill>
                          <a:latin typeface="+mn-lt"/>
                          <a:ea typeface="+mn-ea"/>
                          <a:cs typeface="Arial" pitchFamily="34" charset="0"/>
                          <a:sym typeface="Symbol"/>
                        </a:rPr>
                        <a:t>Phishing</a:t>
                      </a:r>
                    </a:p>
                    <a:p>
                      <a:pPr marL="339725" marR="0" lvl="1" indent="-222250" algn="l" defTabSz="914400" rtl="0" eaLnBrk="1" fontAlgn="auto" latinLnBrk="0" hangingPunct="1">
                        <a:lnSpc>
                          <a:spcPct val="89000"/>
                        </a:lnSpc>
                        <a:spcBef>
                          <a:spcPts val="200"/>
                        </a:spcBef>
                        <a:spcAft>
                          <a:spcPts val="0"/>
                        </a:spcAft>
                        <a:buClr>
                          <a:schemeClr val="accent4"/>
                        </a:buClr>
                        <a:buSzTx/>
                        <a:buFont typeface="+mj-lt"/>
                        <a:buAutoNum type="arabicPeriod"/>
                        <a:tabLst/>
                        <a:defRPr/>
                      </a:pPr>
                      <a:r>
                        <a:rPr lang="en-US" sz="1100" b="1" kern="1200" dirty="0" smtClean="0">
                          <a:solidFill>
                            <a:schemeClr val="dk1"/>
                          </a:solidFill>
                          <a:latin typeface="+mn-lt"/>
                          <a:ea typeface="+mn-ea"/>
                          <a:cs typeface="Arial" pitchFamily="34" charset="0"/>
                          <a:sym typeface="Symbol"/>
                        </a:rPr>
                        <a:t>Supply chain data</a:t>
                      </a:r>
                      <a:endParaRPr lang="en-US" sz="1100" b="1" kern="1200" dirty="0" smtClean="0">
                        <a:solidFill>
                          <a:schemeClr val="dk1"/>
                        </a:solidFill>
                        <a:latin typeface="Arial" pitchFamily="34" charset="0"/>
                        <a:ea typeface="+mn-ea"/>
                        <a:cs typeface="Arial" pitchFamily="34" charset="0"/>
                      </a:endParaRPr>
                    </a:p>
                  </a:txBody>
                  <a:tcPr marT="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5" name="Table 14"/>
          <p:cNvGraphicFramePr>
            <a:graphicFrameLocks noGrp="1"/>
          </p:cNvGraphicFramePr>
          <p:nvPr/>
        </p:nvGraphicFramePr>
        <p:xfrm>
          <a:off x="228600" y="3874968"/>
          <a:ext cx="4159544" cy="924051"/>
        </p:xfrm>
        <a:graphic>
          <a:graphicData uri="http://schemas.openxmlformats.org/drawingml/2006/table">
            <a:tbl>
              <a:tblPr firstRow="1" bandRow="1">
                <a:effectLst/>
                <a:tableStyleId>{5C22544A-7EE6-4342-B048-85BDC9FD1C3A}</a:tableStyleId>
              </a:tblPr>
              <a:tblGrid>
                <a:gridCol w="4159544"/>
              </a:tblGrid>
              <a:tr h="236734">
                <a:tc>
                  <a:txBody>
                    <a:bodyPr/>
                    <a:lstStyle/>
                    <a:p>
                      <a:pPr marL="169863" marR="0" lvl="1" indent="-169863" algn="l" defTabSz="914400" rtl="0" eaLnBrk="1" fontAlgn="auto" latinLnBrk="0" hangingPunct="1">
                        <a:lnSpc>
                          <a:spcPct val="89000"/>
                        </a:lnSpc>
                        <a:spcBef>
                          <a:spcPts val="0"/>
                        </a:spcBef>
                        <a:spcAft>
                          <a:spcPts val="100"/>
                        </a:spcAft>
                        <a:buClrTx/>
                        <a:buSzTx/>
                        <a:buFont typeface="Wingdings" pitchFamily="2" charset="2"/>
                        <a:buNone/>
                        <a:tabLst/>
                        <a:defRPr/>
                      </a:pPr>
                      <a:r>
                        <a:rPr lang="en-US" sz="1200" b="1" kern="1200" dirty="0" smtClean="0">
                          <a:solidFill>
                            <a:srgbClr val="00365B"/>
                          </a:solidFill>
                          <a:latin typeface="Arial" pitchFamily="34" charset="0"/>
                          <a:ea typeface="+mn-ea"/>
                          <a:cs typeface="Arial" pitchFamily="34" charset="0"/>
                        </a:rPr>
                        <a:t>Significance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69848">
                <a:tc>
                  <a:txBody>
                    <a:bodyPr/>
                    <a:lstStyle/>
                    <a:p>
                      <a:pPr marL="0" indent="0">
                        <a:lnSpc>
                          <a:spcPct val="89000"/>
                        </a:lnSpc>
                        <a:spcBef>
                          <a:spcPts val="300"/>
                        </a:spcBef>
                        <a:spcAft>
                          <a:spcPts val="600"/>
                        </a:spcAft>
                        <a:buClr>
                          <a:srgbClr val="C1A04D"/>
                        </a:buClr>
                        <a:buFont typeface="Wingdings" pitchFamily="2" charset="2"/>
                        <a:buNone/>
                      </a:pPr>
                      <a:r>
                        <a:rPr lang="en-US" sz="1100" kern="1200" baseline="0" dirty="0" smtClean="0">
                          <a:solidFill>
                            <a:schemeClr val="dk1"/>
                          </a:solidFill>
                          <a:latin typeface="Arial" pitchFamily="34" charset="0"/>
                          <a:ea typeface="+mn-ea"/>
                          <a:cs typeface="Arial" pitchFamily="34" charset="0"/>
                        </a:rPr>
                        <a:t>Identification of emerging Information Security Risks. If breached, multiple business units and/or overall network(s) would be impacted.</a:t>
                      </a:r>
                    </a:p>
                  </a:txBody>
                  <a:tcPr marT="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Rectangle 17"/>
          <p:cNvSpPr/>
          <p:nvPr/>
        </p:nvSpPr>
        <p:spPr>
          <a:xfrm>
            <a:off x="2743200" y="2261252"/>
            <a:ext cx="1752600" cy="640175"/>
          </a:xfrm>
          <a:prstGeom prst="rect">
            <a:avLst/>
          </a:prstGeom>
          <a:gradFill>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a:solidFill>
              <a:schemeClr val="accent6">
                <a:shade val="95000"/>
                <a:satMod val="105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lIns="45720" tIns="45720" rIns="45720" bIns="45720">
            <a:spAutoFit/>
          </a:bodyPr>
          <a:lstStyle/>
          <a:p>
            <a:pPr marL="4763" lvl="0" fontAlgn="auto">
              <a:lnSpc>
                <a:spcPct val="89000"/>
              </a:lnSpc>
              <a:spcBef>
                <a:spcPts val="300"/>
              </a:spcBef>
              <a:spcAft>
                <a:spcPts val="600"/>
              </a:spcAft>
              <a:buClr>
                <a:srgbClr val="C1A04D"/>
              </a:buClr>
              <a:defRPr/>
            </a:pPr>
            <a:r>
              <a:rPr lang="en-US" sz="1000" b="0" dirty="0" smtClean="0">
                <a:solidFill>
                  <a:srgbClr val="000000"/>
                </a:solidFill>
                <a:latin typeface="Arial" pitchFamily="34" charset="0"/>
                <a:cs typeface="Arial" pitchFamily="34" charset="0"/>
                <a:sym typeface="Symbol"/>
              </a:rPr>
              <a:t>Final value is a % change from base value. Monthly Index is a three month normalized value.</a:t>
            </a:r>
            <a:endParaRPr lang="en-US" sz="1000" b="0" dirty="0" smtClean="0">
              <a:solidFill>
                <a:srgbClr val="FF0000"/>
              </a:solidFill>
              <a:latin typeface="Arial" pitchFamily="34" charset="0"/>
              <a:cs typeface="Arial" pitchFamily="34" charset="0"/>
            </a:endParaRPr>
          </a:p>
        </p:txBody>
      </p:sp>
      <p:graphicFrame>
        <p:nvGraphicFramePr>
          <p:cNvPr id="16" name="Information Security Index (2013)"/>
          <p:cNvGraphicFramePr/>
          <p:nvPr>
            <p:extLst>
              <p:ext uri="{D42A27DB-BD31-4B8C-83A1-F6EECF244321}">
                <p14:modId xmlns:p14="http://schemas.microsoft.com/office/powerpoint/2010/main" val="963221425"/>
              </p:ext>
            </p:extLst>
          </p:nvPr>
        </p:nvGraphicFramePr>
        <p:xfrm>
          <a:off x="4800600" y="1276350"/>
          <a:ext cx="4114800" cy="31242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152400" y="38040"/>
            <a:ext cx="1873955" cy="400110"/>
          </a:xfrm>
          <a:prstGeom prst="rect">
            <a:avLst/>
          </a:prstGeom>
        </p:spPr>
        <p:txBody>
          <a:bodyPr wrap="none">
            <a:spAutoFit/>
          </a:bodyPr>
          <a:lstStyle/>
          <a:p>
            <a:r>
              <a:rPr lang="en-US" sz="2000" dirty="0" smtClean="0"/>
              <a:t>PROCESSES</a:t>
            </a:r>
            <a:endParaRPr lang="en-US" sz="2000" dirty="0"/>
          </a:p>
        </p:txBody>
      </p:sp>
    </p:spTree>
    <p:extLst>
      <p:ext uri="{BB962C8B-B14F-4D97-AF65-F5344CB8AC3E}">
        <p14:creationId xmlns:p14="http://schemas.microsoft.com/office/powerpoint/2010/main" val="224221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1A04D"/>
                </a:solidFill>
              </a:rPr>
              <a:t> </a:t>
            </a:r>
            <a:r>
              <a:rPr lang="en-US" dirty="0" smtClean="0"/>
              <a:t/>
            </a:r>
            <a:br>
              <a:rPr lang="en-US" dirty="0" smtClean="0"/>
            </a:br>
            <a:r>
              <a:rPr lang="en-US" sz="2200" dirty="0" smtClean="0"/>
              <a:t>Metrics – An Example, Security Risk Index </a:t>
            </a:r>
            <a:endParaRPr lang="en-US" sz="2200" dirty="0"/>
          </a:p>
        </p:txBody>
      </p:sp>
      <p:sp>
        <p:nvSpPr>
          <p:cNvPr id="6" name="Rectangle 5"/>
          <p:cNvSpPr/>
          <p:nvPr/>
        </p:nvSpPr>
        <p:spPr>
          <a:xfrm>
            <a:off x="14630400" y="1047750"/>
            <a:ext cx="825759" cy="3625702"/>
          </a:xfrm>
          <a:prstGeom prst="rect">
            <a:avLst/>
          </a:pr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4291269959"/>
              </p:ext>
            </p:extLst>
          </p:nvPr>
        </p:nvGraphicFramePr>
        <p:xfrm>
          <a:off x="161026" y="895349"/>
          <a:ext cx="8814534" cy="3185748"/>
        </p:xfrm>
        <a:graphic>
          <a:graphicData uri="http://schemas.openxmlformats.org/drawingml/2006/table">
            <a:tbl>
              <a:tblPr firstRow="1" bandRow="1">
                <a:tableStyleId>{5C22544A-7EE6-4342-B048-85BDC9FD1C3A}</a:tableStyleId>
              </a:tblPr>
              <a:tblGrid>
                <a:gridCol w="1920240"/>
                <a:gridCol w="408338"/>
                <a:gridCol w="274320"/>
                <a:gridCol w="1920240"/>
                <a:gridCol w="408338"/>
                <a:gridCol w="274320"/>
                <a:gridCol w="1920240"/>
                <a:gridCol w="408338"/>
                <a:gridCol w="1280160"/>
              </a:tblGrid>
              <a:tr h="36044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cap="none" normalizeH="0" baseline="0" dirty="0" smtClean="0">
                          <a:ln>
                            <a:noFill/>
                          </a:ln>
                          <a:solidFill>
                            <a:schemeClr val="tx1"/>
                          </a:solidFill>
                          <a:effectLst/>
                          <a:latin typeface="Arial" charset="0"/>
                        </a:rPr>
                        <a:t>Information Security Threats:</a:t>
                      </a:r>
                    </a:p>
                  </a:txBody>
                  <a:tcPr marL="45720" marR="45720" anchor="b">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pPr algn="ctr"/>
                      <a:endParaRPr lang="en-US" sz="1100" b="1" dirty="0">
                        <a:solidFill>
                          <a:schemeClr val="bg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100" b="1" dirty="0">
                        <a:solidFill>
                          <a:schemeClr val="bg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hMerge="1">
                  <a:txBody>
                    <a:bodyPr/>
                    <a:lstStyle/>
                    <a:p>
                      <a:pPr algn="ctr"/>
                      <a:endParaRPr lang="en-US" sz="1100" b="1" dirty="0">
                        <a:solidFill>
                          <a:schemeClr val="bg1"/>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algn="ctr"/>
                      <a:endParaRPr lang="en-US" sz="1100" b="1" dirty="0">
                        <a:solidFill>
                          <a:schemeClr val="bg1"/>
                        </a:solidFill>
                      </a:endParaRPr>
                    </a:p>
                  </a:txBody>
                  <a:tcPr anchor="b">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algn="ctr"/>
                      <a:endParaRPr lang="en-US" sz="1100" b="1" dirty="0">
                        <a:solidFill>
                          <a:schemeClr val="bg1"/>
                        </a:solidFill>
                      </a:endParaRPr>
                    </a:p>
                  </a:txBody>
                  <a:tcPr marL="45720" marR="45720" anchor="b">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endParaRPr lang="en-US" sz="1100" b="1" dirty="0">
                        <a:solidFill>
                          <a:schemeClr val="bg1"/>
                        </a:solidFill>
                      </a:endParaRPr>
                    </a:p>
                  </a:txBody>
                  <a:tcPr marL="45720" marR="45720" anchor="b">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r h="307110">
                <a:tc>
                  <a:txBody>
                    <a:bodyPr/>
                    <a:lstStyle/>
                    <a:p>
                      <a:pPr algn="ctr">
                        <a:lnSpc>
                          <a:spcPct val="89000"/>
                        </a:lnSpc>
                        <a:spcBef>
                          <a:spcPts val="0"/>
                        </a:spcBef>
                      </a:pPr>
                      <a:r>
                        <a:rPr lang="en-US" sz="1400" b="1" dirty="0" smtClean="0">
                          <a:solidFill>
                            <a:schemeClr val="bg1"/>
                          </a:solidFill>
                        </a:rPr>
                        <a:t>Member/Consumer</a:t>
                      </a:r>
                      <a:endParaRPr lang="en-US" sz="1400" b="1" dirty="0">
                        <a:solidFill>
                          <a:schemeClr val="bg1"/>
                        </a:solidFill>
                      </a:endParaRPr>
                    </a:p>
                  </a:txBody>
                  <a:tcPr marL="45720" marR="45720" anchor="b">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algn="ctr">
                        <a:lnSpc>
                          <a:spcPct val="89000"/>
                        </a:lnSpc>
                        <a:spcBef>
                          <a:spcPts val="0"/>
                        </a:spcBef>
                      </a:pPr>
                      <a:endParaRPr lang="en-US" sz="1300" b="1" dirty="0">
                        <a:solidFill>
                          <a:schemeClr val="tx1"/>
                        </a:solidFill>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89000"/>
                        </a:lnSpc>
                        <a:spcBef>
                          <a:spcPts val="0"/>
                        </a:spcBef>
                      </a:pPr>
                      <a:endParaRPr lang="en-US" sz="1300" b="1" dirty="0">
                        <a:solidFill>
                          <a:schemeClr val="tx1"/>
                        </a:solidFill>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lnSpc>
                          <a:spcPct val="89000"/>
                        </a:lnSpc>
                        <a:spcBef>
                          <a:spcPts val="0"/>
                        </a:spcBef>
                      </a:pPr>
                      <a:r>
                        <a:rPr lang="en-US" sz="1400" b="1" dirty="0" smtClean="0">
                          <a:solidFill>
                            <a:schemeClr val="bg1"/>
                          </a:solidFill>
                        </a:rPr>
                        <a:t>Enterprise</a:t>
                      </a:r>
                      <a:endParaRPr lang="en-US" sz="1400" b="1" dirty="0">
                        <a:solidFill>
                          <a:schemeClr val="bg1"/>
                        </a:solidFill>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algn="ctr">
                        <a:lnSpc>
                          <a:spcPct val="89000"/>
                        </a:lnSpc>
                        <a:spcBef>
                          <a:spcPts val="0"/>
                        </a:spcBef>
                      </a:pPr>
                      <a:endParaRPr lang="en-US" sz="1300" b="1" dirty="0">
                        <a:solidFill>
                          <a:schemeClr val="bg1"/>
                        </a:solidFill>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89000"/>
                        </a:lnSpc>
                        <a:spcBef>
                          <a:spcPts val="0"/>
                        </a:spcBef>
                      </a:pPr>
                      <a:endParaRPr lang="en-US" sz="1300" b="1" dirty="0">
                        <a:solidFill>
                          <a:schemeClr val="bg1"/>
                        </a:solidFill>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lnSpc>
                          <a:spcPct val="89000"/>
                        </a:lnSpc>
                        <a:spcBef>
                          <a:spcPts val="0"/>
                        </a:spcBef>
                      </a:pPr>
                      <a:r>
                        <a:rPr lang="en-US" sz="1400" b="1" dirty="0" smtClean="0">
                          <a:solidFill>
                            <a:schemeClr val="bg1"/>
                          </a:solidFill>
                        </a:rPr>
                        <a:t>Supply Chain</a:t>
                      </a:r>
                      <a:endParaRPr lang="en-US" sz="1400" b="1" dirty="0">
                        <a:solidFill>
                          <a:schemeClr val="bg1"/>
                        </a:solidFill>
                      </a:endParaRPr>
                    </a:p>
                  </a:txBody>
                  <a:tcPr marL="45720" marR="45720" anchor="b">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algn="r">
                        <a:lnSpc>
                          <a:spcPct val="89000"/>
                        </a:lnSpc>
                        <a:spcBef>
                          <a:spcPts val="0"/>
                        </a:spcBef>
                      </a:pPr>
                      <a:endParaRPr lang="en-US" sz="1300" b="0" dirty="0">
                        <a:solidFill>
                          <a:schemeClr val="bg1"/>
                        </a:solidFill>
                      </a:endParaRPr>
                    </a:p>
                  </a:txBody>
                  <a:tcPr marL="45720" marR="45720" anchor="b">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rowSpan="4">
                  <a:txBody>
                    <a:bodyPr/>
                    <a:lstStyle/>
                    <a:p>
                      <a:pPr algn="ctr">
                        <a:lnSpc>
                          <a:spcPct val="89000"/>
                        </a:lnSpc>
                        <a:spcBef>
                          <a:spcPts val="0"/>
                        </a:spcBef>
                      </a:pPr>
                      <a:r>
                        <a:rPr kumimoji="0" lang="en-US" sz="1200" b="1" i="0" u="none" strike="noStrike" kern="1200" cap="none" normalizeH="0" baseline="0" dirty="0" smtClean="0">
                          <a:ln>
                            <a:noFill/>
                          </a:ln>
                          <a:solidFill>
                            <a:schemeClr val="bg1"/>
                          </a:solidFill>
                          <a:effectLst/>
                          <a:latin typeface="+mn-lt"/>
                          <a:ea typeface="+mn-ea"/>
                          <a:cs typeface="+mn-cs"/>
                        </a:rPr>
                        <a:t>Information Security </a:t>
                      </a:r>
                      <a:br>
                        <a:rPr kumimoji="0" lang="en-US" sz="1200" b="1" i="0" u="none" strike="noStrike" kern="1200" cap="none" normalizeH="0" baseline="0" dirty="0" smtClean="0">
                          <a:ln>
                            <a:noFill/>
                          </a:ln>
                          <a:solidFill>
                            <a:schemeClr val="bg1"/>
                          </a:solidFill>
                          <a:effectLst/>
                          <a:latin typeface="+mn-lt"/>
                          <a:ea typeface="+mn-ea"/>
                          <a:cs typeface="+mn-cs"/>
                        </a:rPr>
                      </a:br>
                      <a:r>
                        <a:rPr kumimoji="0" lang="en-US" sz="1200" b="1" i="0" u="none" strike="noStrike" kern="1200" cap="none" normalizeH="0" baseline="0" dirty="0" smtClean="0">
                          <a:ln>
                            <a:noFill/>
                          </a:ln>
                          <a:solidFill>
                            <a:schemeClr val="bg1"/>
                          </a:solidFill>
                          <a:effectLst/>
                          <a:latin typeface="+mn-lt"/>
                          <a:ea typeface="+mn-ea"/>
                          <a:cs typeface="+mn-cs"/>
                        </a:rPr>
                        <a:t>Risk Index</a:t>
                      </a:r>
                    </a:p>
                  </a:txBody>
                  <a:tcPr marL="45720" marR="45720" anchor="b">
                    <a:lnL w="12700" cap="flat" cmpd="sng" algn="ctr">
                      <a:noFill/>
                      <a:prstDash val="solid"/>
                      <a:round/>
                      <a:headEnd type="none" w="med" len="med"/>
                      <a:tailEnd type="none" w="med" len="med"/>
                    </a:lnL>
                    <a:lnR w="12700" cmpd="sng">
                      <a:noFill/>
                    </a:lnR>
                    <a:lnT w="12700" cmpd="sng">
                      <a:noFill/>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365B"/>
                    </a:solidFill>
                  </a:tcPr>
                </a:tc>
              </a:tr>
              <a:tr h="688965">
                <a:tc>
                  <a:txBody>
                    <a:bodyPr/>
                    <a:lstStyle/>
                    <a:p>
                      <a:pPr marL="0" lvl="0" indent="0" algn="l" defTabSz="914400" rtl="0" eaLnBrk="1" latinLnBrk="0" hangingPunct="1">
                        <a:lnSpc>
                          <a:spcPct val="89000"/>
                        </a:lnSpc>
                        <a:spcBef>
                          <a:spcPts val="0"/>
                        </a:spcBef>
                      </a:pPr>
                      <a:r>
                        <a:rPr lang="en-US" sz="1000" b="1" kern="1200" dirty="0" smtClean="0">
                          <a:solidFill>
                            <a:schemeClr val="tx1"/>
                          </a:solidFill>
                          <a:latin typeface="+mn-lt"/>
                          <a:ea typeface="+mn-ea"/>
                          <a:cs typeface="+mn-cs"/>
                        </a:rPr>
                        <a:t>Fraud</a:t>
                      </a:r>
                      <a:r>
                        <a:rPr lang="en-US" sz="1000" b="1" kern="1200" baseline="0" dirty="0" smtClean="0">
                          <a:solidFill>
                            <a:schemeClr val="tx1"/>
                          </a:solidFill>
                          <a:latin typeface="+mn-lt"/>
                          <a:ea typeface="+mn-ea"/>
                          <a:cs typeface="+mn-cs"/>
                        </a:rPr>
                        <a:t> Event</a:t>
                      </a:r>
                      <a:r>
                        <a:rPr lang="en-US" sz="1000" b="1" kern="1200" dirty="0" smtClean="0">
                          <a:solidFill>
                            <a:schemeClr val="tx1"/>
                          </a:solidFill>
                          <a:latin typeface="+mn-lt"/>
                          <a:ea typeface="+mn-ea"/>
                          <a:cs typeface="+mn-cs"/>
                        </a:rPr>
                        <a:t> per Unique User</a:t>
                      </a:r>
                    </a:p>
                    <a:p>
                      <a:pPr marL="0" lvl="0" indent="0">
                        <a:lnSpc>
                          <a:spcPct val="89000"/>
                        </a:lnSpc>
                        <a:spcBef>
                          <a:spcPts val="600"/>
                        </a:spcBef>
                      </a:pPr>
                      <a:r>
                        <a:rPr lang="en-US" sz="800" b="0" dirty="0" smtClean="0">
                          <a:solidFill>
                            <a:schemeClr val="tx1"/>
                          </a:solidFill>
                        </a:rPr>
                        <a:t>Fraudulent removal of funds</a:t>
                      </a:r>
                      <a:r>
                        <a:rPr lang="en-US" sz="800" b="0" baseline="0" dirty="0" smtClean="0">
                          <a:solidFill>
                            <a:schemeClr val="tx1"/>
                          </a:solidFill>
                        </a:rPr>
                        <a:t> from a members account</a:t>
                      </a:r>
                      <a:endParaRPr kumimoji="0" lang="en-US" sz="800" b="0" i="0" u="none" strike="noStrike" cap="none" normalizeH="0" baseline="0" dirty="0" smtClean="0">
                        <a:ln>
                          <a:noFill/>
                        </a:ln>
                        <a:solidFill>
                          <a:srgbClr val="00365B"/>
                        </a:solidFill>
                        <a:effectLst/>
                        <a:latin typeface="+mn-lt"/>
                      </a:endParaRPr>
                    </a:p>
                  </a:txBody>
                  <a:tcPr marL="45720" marR="45720">
                    <a:lnL w="12700" cmpd="sng">
                      <a:noFill/>
                    </a:lnL>
                    <a:lnR w="12700" cap="flat" cmpd="sng" algn="ctr">
                      <a:noFill/>
                      <a:prstDash val="solid"/>
                      <a:round/>
                      <a:headEnd type="none" w="med" len="med"/>
                      <a:tailEnd type="none" w="med" len="med"/>
                    </a:lnR>
                    <a:lnT w="381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9000"/>
                        </a:lnSpc>
                        <a:spcBef>
                          <a:spcPts val="0"/>
                        </a:spcBef>
                      </a:pPr>
                      <a:r>
                        <a:rPr lang="en-US" sz="1300" b="1" dirty="0" smtClean="0">
                          <a:solidFill>
                            <a:schemeClr val="tx1"/>
                          </a:solidFill>
                        </a:rPr>
                        <a:t>.24</a:t>
                      </a: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9000"/>
                        </a:lnSpc>
                        <a:spcBef>
                          <a:spcPts val="0"/>
                        </a:spcBef>
                      </a:pP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14400" rtl="0" eaLnBrk="1" latinLnBrk="0" hangingPunct="1">
                        <a:lnSpc>
                          <a:spcPct val="89000"/>
                        </a:lnSpc>
                        <a:spcBef>
                          <a:spcPts val="0"/>
                        </a:spcBef>
                      </a:pPr>
                      <a:r>
                        <a:rPr lang="en-US" sz="1000" b="1" kern="1200" dirty="0" smtClean="0">
                          <a:solidFill>
                            <a:schemeClr val="tx1"/>
                          </a:solidFill>
                          <a:latin typeface="+mn-lt"/>
                          <a:ea typeface="+mn-ea"/>
                          <a:cs typeface="+mn-cs"/>
                        </a:rPr>
                        <a:t>Vulnerability Management</a:t>
                      </a:r>
                      <a:br>
                        <a:rPr lang="en-US" sz="1000" b="1" kern="1200" dirty="0" smtClean="0">
                          <a:solidFill>
                            <a:schemeClr val="tx1"/>
                          </a:solidFill>
                          <a:latin typeface="+mn-lt"/>
                          <a:ea typeface="+mn-ea"/>
                          <a:cs typeface="+mn-cs"/>
                        </a:rPr>
                      </a:br>
                      <a:r>
                        <a:rPr lang="en-US" sz="800" b="0" kern="1200" dirty="0" smtClean="0">
                          <a:solidFill>
                            <a:schemeClr val="tx1"/>
                          </a:solidFill>
                          <a:latin typeface="+mn-lt"/>
                          <a:ea typeface="+mn-ea"/>
                          <a:cs typeface="+mn-cs"/>
                        </a:rPr>
                        <a:t>Avg. open per day</a:t>
                      </a:r>
                    </a:p>
                    <a:p>
                      <a:pPr marL="0" lvl="0" indent="0">
                        <a:lnSpc>
                          <a:spcPct val="89000"/>
                        </a:lnSpc>
                        <a:spcBef>
                          <a:spcPts val="600"/>
                        </a:spcBef>
                      </a:pPr>
                      <a:r>
                        <a:rPr lang="en-US" sz="800" b="0" dirty="0" smtClean="0">
                          <a:solidFill>
                            <a:schemeClr val="tx1"/>
                          </a:solidFill>
                        </a:rPr>
                        <a:t>The number of vulnerabilities that remain un-patched beyond the date </a:t>
                      </a:r>
                      <a:br>
                        <a:rPr lang="en-US" sz="800" b="0" dirty="0" smtClean="0">
                          <a:solidFill>
                            <a:schemeClr val="tx1"/>
                          </a:solidFill>
                        </a:rPr>
                      </a:br>
                      <a:r>
                        <a:rPr lang="en-US" sz="800" b="0" dirty="0" smtClean="0">
                          <a:solidFill>
                            <a:schemeClr val="tx1"/>
                          </a:solidFill>
                        </a:rPr>
                        <a:t>they should have been addressed. </a:t>
                      </a:r>
                      <a:endParaRPr kumimoji="0" lang="en-US" sz="800" b="0" i="0" u="none" strike="noStrike" cap="none" normalizeH="0" baseline="0" dirty="0" smtClean="0">
                        <a:ln>
                          <a:noFill/>
                        </a:ln>
                        <a:solidFill>
                          <a:srgbClr val="00365B"/>
                        </a:solidFill>
                        <a:effectLst/>
                        <a:latin typeface="+mn-lt"/>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9000"/>
                        </a:lnSpc>
                        <a:spcBef>
                          <a:spcPts val="0"/>
                        </a:spcBef>
                      </a:pPr>
                      <a:r>
                        <a:rPr lang="en-US" sz="1300" b="1" dirty="0" smtClean="0">
                          <a:solidFill>
                            <a:schemeClr val="tx1"/>
                          </a:solidFill>
                        </a:rPr>
                        <a:t>.27</a:t>
                      </a: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9000"/>
                        </a:lnSpc>
                        <a:spcBef>
                          <a:spcPts val="0"/>
                        </a:spcBef>
                      </a:pP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89000"/>
                        </a:lnSpc>
                        <a:spcBef>
                          <a:spcPts val="0"/>
                        </a:spcBef>
                        <a:spcAft>
                          <a:spcPct val="25000"/>
                        </a:spcAft>
                        <a:buClr>
                          <a:srgbClr val="C1A04D"/>
                        </a:buClr>
                        <a:buSzTx/>
                        <a:buFont typeface="Wingdings" pitchFamily="2" charset="2"/>
                        <a:buNone/>
                        <a:tabLst/>
                      </a:pPr>
                      <a:r>
                        <a:rPr lang="en-US" sz="1000" b="1" kern="1200" dirty="0" smtClean="0">
                          <a:solidFill>
                            <a:schemeClr val="tx1"/>
                          </a:solidFill>
                          <a:latin typeface="+mn-lt"/>
                          <a:ea typeface="+mn-ea"/>
                          <a:cs typeface="+mn-cs"/>
                        </a:rPr>
                        <a:t>Supply</a:t>
                      </a:r>
                      <a:r>
                        <a:rPr lang="en-US" sz="1000" b="1" kern="1200" baseline="0" dirty="0" smtClean="0">
                          <a:solidFill>
                            <a:schemeClr val="tx1"/>
                          </a:solidFill>
                          <a:latin typeface="+mn-lt"/>
                          <a:ea typeface="+mn-ea"/>
                          <a:cs typeface="+mn-cs"/>
                        </a:rPr>
                        <a:t> Chain </a:t>
                      </a:r>
                      <a:r>
                        <a:rPr lang="en-US" sz="800" b="1" kern="1200" baseline="0" dirty="0" smtClean="0">
                          <a:solidFill>
                            <a:schemeClr val="tx1"/>
                          </a:solidFill>
                          <a:latin typeface="+mn-lt"/>
                          <a:ea typeface="+mn-ea"/>
                          <a:cs typeface="+mn-cs"/>
                        </a:rPr>
                        <a:t/>
                      </a:r>
                      <a:br>
                        <a:rPr lang="en-US" sz="800" b="1" kern="1200" baseline="0" dirty="0" smtClean="0">
                          <a:solidFill>
                            <a:schemeClr val="tx1"/>
                          </a:solidFill>
                          <a:latin typeface="+mn-lt"/>
                          <a:ea typeface="+mn-ea"/>
                          <a:cs typeface="+mn-cs"/>
                        </a:rPr>
                      </a:br>
                      <a:r>
                        <a:rPr lang="en-US" sz="800" b="1" kern="1200" baseline="0" dirty="0" smtClean="0">
                          <a:solidFill>
                            <a:schemeClr val="tx1"/>
                          </a:solidFill>
                          <a:latin typeface="+mn-lt"/>
                          <a:ea typeface="+mn-ea"/>
                          <a:cs typeface="+mn-cs"/>
                        </a:rPr>
                        <a:t/>
                      </a:r>
                      <a:br>
                        <a:rPr lang="en-US" sz="800" b="1" kern="1200" baseline="0" dirty="0" smtClean="0">
                          <a:solidFill>
                            <a:schemeClr val="tx1"/>
                          </a:solidFill>
                          <a:latin typeface="+mn-lt"/>
                          <a:ea typeface="+mn-ea"/>
                          <a:cs typeface="+mn-cs"/>
                        </a:rPr>
                      </a:br>
                      <a:r>
                        <a:rPr lang="en-US" sz="800" kern="1200" dirty="0" smtClean="0">
                          <a:solidFill>
                            <a:schemeClr val="dk1"/>
                          </a:solidFill>
                          <a:latin typeface="+mn-lt"/>
                          <a:ea typeface="+mn-ea"/>
                          <a:cs typeface="+mn-cs"/>
                        </a:rPr>
                        <a:t>Risk assessment of the type and volume of</a:t>
                      </a:r>
                      <a:r>
                        <a:rPr lang="en-US" sz="800" kern="1200" baseline="0" dirty="0" smtClean="0">
                          <a:solidFill>
                            <a:schemeClr val="dk1"/>
                          </a:solidFill>
                          <a:latin typeface="+mn-lt"/>
                          <a:ea typeface="+mn-ea"/>
                          <a:cs typeface="+mn-cs"/>
                        </a:rPr>
                        <a:t> company</a:t>
                      </a:r>
                      <a:r>
                        <a:rPr lang="en-US" sz="800" kern="1200" dirty="0" smtClean="0">
                          <a:solidFill>
                            <a:schemeClr val="dk1"/>
                          </a:solidFill>
                          <a:latin typeface="+mn-lt"/>
                          <a:ea typeface="+mn-ea"/>
                          <a:cs typeface="+mn-cs"/>
                        </a:rPr>
                        <a:t> information being released into the supply chain.</a:t>
                      </a:r>
                      <a:endParaRPr lang="en-US" sz="800" kern="1200" dirty="0">
                        <a:solidFill>
                          <a:schemeClr val="dk1"/>
                        </a:solidFill>
                        <a:latin typeface="+mn-lt"/>
                        <a:ea typeface="+mn-ea"/>
                        <a:cs typeface="+mn-cs"/>
                      </a:endParaRPr>
                    </a:p>
                  </a:txBody>
                  <a:tcPr marL="45720" marR="45720">
                    <a:lnL w="12700" cap="flat" cmpd="sng" algn="ctr">
                      <a:noFill/>
                      <a:prstDash val="solid"/>
                      <a:round/>
                      <a:headEnd type="none" w="med" len="med"/>
                      <a:tailEnd type="none" w="med" len="med"/>
                    </a:lnL>
                    <a:lnR w="12700" cmpd="sng">
                      <a:noFill/>
                    </a:lnR>
                    <a:lnT w="381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ctr" defTabSz="914400" rtl="0" eaLnBrk="1" fontAlgn="base" latinLnBrk="0" hangingPunct="1">
                        <a:lnSpc>
                          <a:spcPct val="89000"/>
                        </a:lnSpc>
                        <a:spcBef>
                          <a:spcPts val="0"/>
                        </a:spcBef>
                        <a:spcAft>
                          <a:spcPct val="25000"/>
                        </a:spcAft>
                        <a:buClr>
                          <a:srgbClr val="C1A04D"/>
                        </a:buClr>
                        <a:buSzTx/>
                        <a:buFont typeface="Wingdings" pitchFamily="2" charset="2"/>
                        <a:buNone/>
                        <a:tabLst/>
                      </a:pPr>
                      <a:r>
                        <a:rPr lang="en-US" sz="1300" b="1" kern="1200" dirty="0" smtClean="0">
                          <a:solidFill>
                            <a:schemeClr val="tx1"/>
                          </a:solidFill>
                          <a:latin typeface="+mn-lt"/>
                          <a:ea typeface="+mn-ea"/>
                          <a:cs typeface="+mn-cs"/>
                        </a:rPr>
                        <a:t>.08</a:t>
                      </a:r>
                    </a:p>
                  </a:txBody>
                  <a:tcPr marL="45720" marR="45720">
                    <a:lnL w="12700" cap="flat" cmpd="sng" algn="ctr">
                      <a:noFill/>
                      <a:prstDash val="solid"/>
                      <a:round/>
                      <a:headEnd type="none" w="med" len="med"/>
                      <a:tailEnd type="none" w="med" len="med"/>
                    </a:lnL>
                    <a:lnR w="12700" cmpd="sng">
                      <a:noFill/>
                    </a:lnR>
                    <a:lnT w="381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marL="228600" marR="0" lvl="0" indent="-228600" algn="ctr" defTabSz="914400" rtl="0" eaLnBrk="1" fontAlgn="base" latinLnBrk="0" hangingPunct="1">
                        <a:lnSpc>
                          <a:spcPct val="89000"/>
                        </a:lnSpc>
                        <a:spcBef>
                          <a:spcPts val="0"/>
                        </a:spcBef>
                        <a:spcAft>
                          <a:spcPct val="25000"/>
                        </a:spcAft>
                        <a:buClr>
                          <a:srgbClr val="C1A04D"/>
                        </a:buClr>
                        <a:buSzTx/>
                        <a:buFont typeface="Wingdings" pitchFamily="2" charset="2"/>
                        <a:buNone/>
                        <a:tabLst/>
                      </a:pPr>
                      <a:endParaRPr lang="en-US" sz="1000" b="1" kern="1200" dirty="0" smtClean="0">
                        <a:solidFill>
                          <a:schemeClr val="tx1"/>
                        </a:solidFill>
                        <a:latin typeface="+mn-lt"/>
                        <a:ea typeface="+mn-ea"/>
                        <a:cs typeface="+mn-cs"/>
                      </a:endParaRPr>
                    </a:p>
                  </a:txBody>
                  <a:tcPr marL="45720" marR="45720" anchor="ctr">
                    <a:lnL w="12700" cap="flat" cmpd="sng" algn="ctr">
                      <a:no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65B"/>
                    </a:solidFill>
                  </a:tcPr>
                </a:tc>
              </a:tr>
              <a:tr h="688965">
                <a:tc>
                  <a:txBody>
                    <a:bodyPr/>
                    <a:lstStyle/>
                    <a:p>
                      <a:pPr marL="0" lvl="0" indent="0" algn="l" defTabSz="914400" rtl="0" eaLnBrk="1" latinLnBrk="0" hangingPunct="1">
                        <a:lnSpc>
                          <a:spcPct val="89000"/>
                        </a:lnSpc>
                        <a:spcBef>
                          <a:spcPts val="0"/>
                        </a:spcBef>
                      </a:pPr>
                      <a:r>
                        <a:rPr lang="en-US" sz="1000" b="1" kern="1200" dirty="0" smtClean="0">
                          <a:solidFill>
                            <a:schemeClr val="tx1"/>
                          </a:solidFill>
                          <a:latin typeface="+mn-lt"/>
                          <a:ea typeface="+mn-ea"/>
                          <a:cs typeface="+mn-cs"/>
                        </a:rPr>
                        <a:t>Data Incidents</a:t>
                      </a:r>
                      <a:br>
                        <a:rPr lang="en-US" sz="1000" b="1" kern="1200" dirty="0" smtClean="0">
                          <a:solidFill>
                            <a:schemeClr val="tx1"/>
                          </a:solidFill>
                          <a:latin typeface="+mn-lt"/>
                          <a:ea typeface="+mn-ea"/>
                          <a:cs typeface="+mn-cs"/>
                        </a:rPr>
                      </a:br>
                      <a:r>
                        <a:rPr lang="en-US" sz="800" b="0" kern="1200" dirty="0" smtClean="0">
                          <a:solidFill>
                            <a:schemeClr val="tx1"/>
                          </a:solidFill>
                          <a:latin typeface="+mn-lt"/>
                          <a:ea typeface="+mn-ea"/>
                          <a:cs typeface="+mn-cs"/>
                        </a:rPr>
                        <a:t>(% </a:t>
                      </a:r>
                      <a:r>
                        <a:rPr lang="en-US" sz="800" b="0" kern="1200" dirty="0" err="1" smtClean="0">
                          <a:solidFill>
                            <a:schemeClr val="tx1"/>
                          </a:solidFill>
                          <a:latin typeface="+mn-lt"/>
                          <a:ea typeface="+mn-ea"/>
                          <a:cs typeface="+mn-cs"/>
                        </a:rPr>
                        <a:t>Mbrs</a:t>
                      </a:r>
                      <a:r>
                        <a:rPr lang="en-US" sz="800" b="0" kern="1200" dirty="0" smtClean="0">
                          <a:solidFill>
                            <a:schemeClr val="tx1"/>
                          </a:solidFill>
                          <a:latin typeface="+mn-lt"/>
                          <a:ea typeface="+mn-ea"/>
                          <a:cs typeface="+mn-cs"/>
                        </a:rPr>
                        <a:t>) (Basis Points)</a:t>
                      </a:r>
                    </a:p>
                    <a:p>
                      <a:pPr marL="0" lvl="1" indent="0">
                        <a:lnSpc>
                          <a:spcPct val="89000"/>
                        </a:lnSpc>
                        <a:spcBef>
                          <a:spcPts val="600"/>
                        </a:spcBef>
                      </a:pPr>
                      <a:r>
                        <a:rPr lang="en-US" sz="800" b="0" dirty="0" smtClean="0">
                          <a:solidFill>
                            <a:schemeClr val="tx1"/>
                          </a:solidFill>
                        </a:rPr>
                        <a:t>Company or member data has left the building through the fault of a 3</a:t>
                      </a:r>
                      <a:r>
                        <a:rPr lang="en-US" sz="800" b="0" baseline="30000" dirty="0" smtClean="0">
                          <a:solidFill>
                            <a:schemeClr val="tx1"/>
                          </a:solidFill>
                        </a:rPr>
                        <a:t>rd</a:t>
                      </a:r>
                      <a:r>
                        <a:rPr lang="en-US" sz="800" b="0" dirty="0" smtClean="0">
                          <a:solidFill>
                            <a:schemeClr val="tx1"/>
                          </a:solidFill>
                        </a:rPr>
                        <a:t> Party</a:t>
                      </a:r>
                      <a:r>
                        <a:rPr lang="en-US" sz="800" b="0" baseline="0" dirty="0" smtClean="0">
                          <a:solidFill>
                            <a:schemeClr val="tx1"/>
                          </a:solidFill>
                        </a:rPr>
                        <a:t> or company.</a:t>
                      </a:r>
                      <a:endParaRPr kumimoji="0" lang="en-US" sz="800" b="0" i="0" u="none" strike="noStrike" cap="none" normalizeH="0" baseline="0" dirty="0" smtClean="0">
                        <a:ln>
                          <a:noFill/>
                        </a:ln>
                        <a:solidFill>
                          <a:srgbClr val="00365B"/>
                        </a:solidFill>
                        <a:effectLst/>
                        <a:latin typeface="+mn-lt"/>
                      </a:endParaRPr>
                    </a:p>
                  </a:txBody>
                  <a:tcPr marL="45720" marR="45720">
                    <a:lnL w="12700" cmpd="sng">
                      <a:noFill/>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9000"/>
                        </a:lnSpc>
                        <a:spcBef>
                          <a:spcPts val="0"/>
                        </a:spcBef>
                      </a:pPr>
                      <a:r>
                        <a:rPr lang="en-US" sz="1300" b="1" dirty="0" smtClean="0">
                          <a:solidFill>
                            <a:schemeClr val="tx1"/>
                          </a:solidFill>
                        </a:rPr>
                        <a:t>.10</a:t>
                      </a: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9000"/>
                        </a:lnSpc>
                        <a:spcBef>
                          <a:spcPts val="0"/>
                        </a:spcBef>
                      </a:pP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defTabSz="914400" rtl="0" eaLnBrk="1" latinLnBrk="0" hangingPunct="1">
                        <a:lnSpc>
                          <a:spcPct val="89000"/>
                        </a:lnSpc>
                        <a:spcBef>
                          <a:spcPts val="0"/>
                        </a:spcBef>
                      </a:pPr>
                      <a:r>
                        <a:rPr lang="en-US" sz="1000" b="1" kern="1200" dirty="0" smtClean="0">
                          <a:solidFill>
                            <a:schemeClr val="tx1"/>
                          </a:solidFill>
                          <a:latin typeface="+mn-lt"/>
                          <a:ea typeface="+mn-ea"/>
                          <a:cs typeface="+mn-cs"/>
                        </a:rPr>
                        <a:t>Security Events</a:t>
                      </a:r>
                      <a:r>
                        <a:rPr lang="en-US" sz="1000" b="1" kern="1200" baseline="0" dirty="0" smtClean="0">
                          <a:solidFill>
                            <a:schemeClr val="tx1"/>
                          </a:solidFill>
                          <a:latin typeface="+mn-lt"/>
                          <a:ea typeface="+mn-ea"/>
                          <a:cs typeface="+mn-cs"/>
                        </a:rPr>
                        <a:t> Triage</a:t>
                      </a:r>
                      <a:br>
                        <a:rPr lang="en-US" sz="1000" b="1" kern="1200" baseline="0" dirty="0" smtClean="0">
                          <a:solidFill>
                            <a:schemeClr val="tx1"/>
                          </a:solidFill>
                          <a:latin typeface="+mn-lt"/>
                          <a:ea typeface="+mn-ea"/>
                          <a:cs typeface="+mn-cs"/>
                        </a:rPr>
                      </a:br>
                      <a:r>
                        <a:rPr lang="en-US" sz="800" b="0" kern="1200" dirty="0" smtClean="0">
                          <a:solidFill>
                            <a:schemeClr val="tx1"/>
                          </a:solidFill>
                          <a:latin typeface="+mn-lt"/>
                          <a:ea typeface="+mn-ea"/>
                          <a:cs typeface="+mn-cs"/>
                        </a:rPr>
                        <a:t>Avg. handling time in days per month</a:t>
                      </a:r>
                    </a:p>
                    <a:p>
                      <a:pPr marL="0" marR="0" lvl="1" indent="0" algn="l" defTabSz="914400" rtl="0" eaLnBrk="1" fontAlgn="auto" latinLnBrk="0" hangingPunct="1">
                        <a:lnSpc>
                          <a:spcPct val="89000"/>
                        </a:lnSpc>
                        <a:spcBef>
                          <a:spcPts val="600"/>
                        </a:spcBef>
                        <a:spcAft>
                          <a:spcPts val="0"/>
                        </a:spcAft>
                        <a:buClrTx/>
                        <a:buSzTx/>
                        <a:buFontTx/>
                        <a:buNone/>
                        <a:tabLst/>
                        <a:defRPr/>
                      </a:pPr>
                      <a:r>
                        <a:rPr lang="en-US" sz="800" b="0" dirty="0" smtClean="0">
                          <a:solidFill>
                            <a:schemeClr val="tx1"/>
                          </a:solidFill>
                        </a:rPr>
                        <a:t>Time it</a:t>
                      </a:r>
                      <a:r>
                        <a:rPr lang="en-US" sz="800" b="0" baseline="0" dirty="0" smtClean="0">
                          <a:solidFill>
                            <a:schemeClr val="tx1"/>
                          </a:solidFill>
                        </a:rPr>
                        <a:t> takes for an </a:t>
                      </a:r>
                      <a:r>
                        <a:rPr lang="en-US" sz="800" b="0" dirty="0" smtClean="0">
                          <a:solidFill>
                            <a:schemeClr val="tx1"/>
                          </a:solidFill>
                        </a:rPr>
                        <a:t>analyst to review </a:t>
                      </a:r>
                      <a:r>
                        <a:rPr lang="en-US" sz="800" b="0" baseline="0" dirty="0" smtClean="0">
                          <a:solidFill>
                            <a:schemeClr val="tx1"/>
                          </a:solidFill>
                        </a:rPr>
                        <a:t>and assess </a:t>
                      </a:r>
                      <a:r>
                        <a:rPr lang="en-US" sz="800" b="0" dirty="0" smtClean="0">
                          <a:solidFill>
                            <a:schemeClr val="tx1"/>
                          </a:solidFill>
                        </a:rPr>
                        <a:t>a security event (from detection to resolution). </a:t>
                      </a:r>
                      <a:endParaRPr kumimoji="0" lang="en-US" sz="800" b="0" i="0" u="none" strike="noStrike" cap="none" normalizeH="0" baseline="0" dirty="0" smtClean="0">
                        <a:ln>
                          <a:noFill/>
                        </a:ln>
                        <a:solidFill>
                          <a:srgbClr val="00365B"/>
                        </a:solidFill>
                        <a:effectLst/>
                        <a:latin typeface="+mn-lt"/>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9000"/>
                        </a:lnSpc>
                        <a:spcBef>
                          <a:spcPts val="0"/>
                        </a:spcBef>
                      </a:pPr>
                      <a:r>
                        <a:rPr lang="en-US" sz="1300" b="1" dirty="0" smtClean="0">
                          <a:solidFill>
                            <a:schemeClr val="tx1"/>
                          </a:solidFill>
                        </a:rPr>
                        <a:t>.20</a:t>
                      </a: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9000"/>
                        </a:lnSpc>
                        <a:spcBef>
                          <a:spcPts val="0"/>
                        </a:spcBef>
                      </a:pP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89000"/>
                        </a:lnSpc>
                        <a:spcBef>
                          <a:spcPts val="0"/>
                        </a:spcBef>
                        <a:spcAft>
                          <a:spcPct val="25000"/>
                        </a:spcAft>
                        <a:buClr>
                          <a:srgbClr val="C1A04D"/>
                        </a:buClr>
                        <a:buSzTx/>
                        <a:buFont typeface="Wingdings" pitchFamily="2" charset="2"/>
                        <a:buNone/>
                        <a:tabLst/>
                      </a:pPr>
                      <a:r>
                        <a:rPr lang="en-US" sz="1000" b="1" kern="1200" dirty="0" smtClean="0">
                          <a:solidFill>
                            <a:schemeClr val="tx1"/>
                          </a:solidFill>
                          <a:latin typeface="+mn-lt"/>
                          <a:ea typeface="+mn-ea"/>
                          <a:cs typeface="+mn-cs"/>
                        </a:rPr>
                        <a:t> </a:t>
                      </a:r>
                      <a:r>
                        <a:rPr lang="en-US" sz="800" b="0" kern="1200" baseline="0" dirty="0" smtClean="0">
                          <a:solidFill>
                            <a:schemeClr val="tx1"/>
                          </a:solidFill>
                          <a:latin typeface="+mn-lt"/>
                          <a:ea typeface="+mn-ea"/>
                          <a:cs typeface="+mn-cs"/>
                        </a:rPr>
                        <a:t/>
                      </a:r>
                      <a:br>
                        <a:rPr lang="en-US" sz="800" b="0" kern="1200" baseline="0" dirty="0" smtClean="0">
                          <a:solidFill>
                            <a:schemeClr val="tx1"/>
                          </a:solidFill>
                          <a:latin typeface="+mn-lt"/>
                          <a:ea typeface="+mn-ea"/>
                          <a:cs typeface="+mn-cs"/>
                        </a:rPr>
                      </a:br>
                      <a:r>
                        <a:rPr lang="en-US" sz="800" b="0" kern="1200" baseline="0" dirty="0" smtClean="0">
                          <a:solidFill>
                            <a:schemeClr val="tx1"/>
                          </a:solidFill>
                          <a:latin typeface="+mn-lt"/>
                          <a:ea typeface="+mn-ea"/>
                          <a:cs typeface="+mn-cs"/>
                        </a:rPr>
                        <a:t> </a:t>
                      </a:r>
                      <a:endParaRPr lang="en-US" sz="800" b="0" kern="1200" dirty="0" smtClean="0">
                        <a:solidFill>
                          <a:schemeClr val="tx1"/>
                        </a:solidFill>
                        <a:latin typeface="+mn-lt"/>
                        <a:ea typeface="+mn-ea"/>
                        <a:cs typeface="+mn-cs"/>
                      </a:endParaRPr>
                    </a:p>
                  </a:txBody>
                  <a:tcPr marL="45720" marR="45720">
                    <a:lnL w="1270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ctr" defTabSz="914400" rtl="0" eaLnBrk="1" fontAlgn="base" latinLnBrk="0" hangingPunct="1">
                        <a:lnSpc>
                          <a:spcPct val="89000"/>
                        </a:lnSpc>
                        <a:spcBef>
                          <a:spcPts val="0"/>
                        </a:spcBef>
                        <a:spcAft>
                          <a:spcPct val="25000"/>
                        </a:spcAft>
                        <a:buClr>
                          <a:srgbClr val="C1A04D"/>
                        </a:buClr>
                        <a:buSzTx/>
                        <a:buFont typeface="Wingdings" pitchFamily="2" charset="2"/>
                        <a:buNone/>
                        <a:tabLst/>
                      </a:pPr>
                      <a:endParaRPr lang="en-US" sz="1300" b="1" kern="1200" dirty="0" smtClean="0">
                        <a:solidFill>
                          <a:schemeClr val="tx1"/>
                        </a:solidFill>
                        <a:latin typeface="+mn-lt"/>
                        <a:ea typeface="+mn-ea"/>
                        <a:cs typeface="+mn-cs"/>
                      </a:endParaRPr>
                    </a:p>
                  </a:txBody>
                  <a:tcPr marL="45720" marR="45720">
                    <a:lnL w="1270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marL="228600" marR="0" lvl="0" indent="-228600" algn="ctr" defTabSz="914400" rtl="0" eaLnBrk="1" fontAlgn="base" latinLnBrk="0" hangingPunct="1">
                        <a:lnSpc>
                          <a:spcPct val="89000"/>
                        </a:lnSpc>
                        <a:spcBef>
                          <a:spcPts val="0"/>
                        </a:spcBef>
                        <a:spcAft>
                          <a:spcPct val="25000"/>
                        </a:spcAft>
                        <a:buClr>
                          <a:srgbClr val="C1A04D"/>
                        </a:buClr>
                        <a:buSzTx/>
                        <a:buFont typeface="Wingdings" pitchFamily="2" charset="2"/>
                        <a:buNone/>
                        <a:tabLst/>
                      </a:pPr>
                      <a:endParaRPr lang="en-US" sz="1000" b="1" kern="1200" dirty="0" smtClean="0">
                        <a:solidFill>
                          <a:schemeClr val="tx1"/>
                        </a:solidFill>
                        <a:latin typeface="+mn-lt"/>
                        <a:ea typeface="+mn-ea"/>
                        <a:cs typeface="+mn-cs"/>
                      </a:endParaRPr>
                    </a:p>
                  </a:txBody>
                  <a:tcPr marL="45720" marR="4572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65B"/>
                    </a:solidFill>
                  </a:tcPr>
                </a:tc>
              </a:tr>
              <a:tr h="717445">
                <a:tc>
                  <a:txBody>
                    <a:bodyPr/>
                    <a:lstStyle/>
                    <a:p>
                      <a:pPr marL="0" lvl="0" indent="0">
                        <a:lnSpc>
                          <a:spcPct val="89000"/>
                        </a:lnSpc>
                        <a:spcBef>
                          <a:spcPts val="0"/>
                        </a:spcBef>
                      </a:pPr>
                      <a:r>
                        <a:rPr kumimoji="0" lang="en-US" sz="1000" b="1" i="0" u="none" strike="noStrike" cap="none" normalizeH="0" baseline="0" dirty="0" smtClean="0">
                          <a:ln>
                            <a:noFill/>
                          </a:ln>
                          <a:solidFill>
                            <a:schemeClr val="tx1"/>
                          </a:solidFill>
                          <a:effectLst/>
                          <a:latin typeface="+mn-lt"/>
                        </a:rPr>
                        <a:t>Phishing Sites</a:t>
                      </a:r>
                      <a:br>
                        <a:rPr kumimoji="0" lang="en-US" sz="1000" b="1" i="0" u="none" strike="noStrike" cap="none" normalizeH="0" baseline="0" dirty="0" smtClean="0">
                          <a:ln>
                            <a:noFill/>
                          </a:ln>
                          <a:solidFill>
                            <a:schemeClr val="tx1"/>
                          </a:solidFill>
                          <a:effectLst/>
                          <a:latin typeface="+mn-lt"/>
                        </a:rPr>
                      </a:br>
                      <a:r>
                        <a:rPr kumimoji="0" lang="en-US" sz="800" b="0" i="0" u="none" strike="noStrike" cap="none" normalizeH="0" baseline="0" dirty="0" smtClean="0">
                          <a:ln>
                            <a:noFill/>
                          </a:ln>
                          <a:solidFill>
                            <a:schemeClr val="tx1"/>
                          </a:solidFill>
                          <a:effectLst/>
                          <a:latin typeface="+mn-lt"/>
                        </a:rPr>
                        <a:t>Avg. site open in hrs open per day</a:t>
                      </a:r>
                    </a:p>
                    <a:p>
                      <a:pPr marL="0" lvl="1" indent="0">
                        <a:lnSpc>
                          <a:spcPct val="89000"/>
                        </a:lnSpc>
                        <a:spcBef>
                          <a:spcPts val="600"/>
                        </a:spcBef>
                      </a:pPr>
                      <a:r>
                        <a:rPr lang="en-US" sz="800" b="0" dirty="0" smtClean="0">
                          <a:solidFill>
                            <a:schemeClr val="tx1"/>
                          </a:solidFill>
                        </a:rPr>
                        <a:t>The average number of hours per day that Phishing sites (attacking company) were up and running</a:t>
                      </a:r>
                      <a:endParaRPr kumimoji="0" lang="en-US" sz="800" b="0" i="0" u="none" strike="noStrike" cap="none" normalizeH="0" baseline="0" dirty="0" smtClean="0">
                        <a:ln>
                          <a:noFill/>
                        </a:ln>
                        <a:solidFill>
                          <a:srgbClr val="00365B"/>
                        </a:solidFill>
                        <a:effectLst/>
                        <a:latin typeface="+mn-lt"/>
                      </a:endParaRPr>
                    </a:p>
                  </a:txBody>
                  <a:tcPr marL="45720" marR="45720">
                    <a:lnL w="12700" cmpd="sng">
                      <a:noFill/>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9000"/>
                        </a:lnSpc>
                        <a:spcBef>
                          <a:spcPts val="0"/>
                        </a:spcBef>
                      </a:pPr>
                      <a:r>
                        <a:rPr lang="en-US" sz="1300" b="1" dirty="0" smtClean="0">
                          <a:solidFill>
                            <a:schemeClr val="tx1"/>
                          </a:solidFill>
                        </a:rPr>
                        <a:t>.05</a:t>
                      </a: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9000"/>
                        </a:lnSpc>
                        <a:spcBef>
                          <a:spcPts val="0"/>
                        </a:spcBef>
                      </a:pP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nSpc>
                          <a:spcPct val="89000"/>
                        </a:lnSpc>
                        <a:spcBef>
                          <a:spcPts val="0"/>
                        </a:spcBef>
                      </a:pPr>
                      <a:r>
                        <a:rPr kumimoji="0" lang="en-US" sz="1000" b="1" i="0" u="none" strike="noStrike" kern="1200" cap="none" normalizeH="0" baseline="0" dirty="0" smtClean="0">
                          <a:ln>
                            <a:noFill/>
                          </a:ln>
                          <a:solidFill>
                            <a:schemeClr val="tx1"/>
                          </a:solidFill>
                          <a:effectLst/>
                          <a:latin typeface="+mn-lt"/>
                          <a:ea typeface="+mn-ea"/>
                          <a:cs typeface="+mn-cs"/>
                        </a:rPr>
                        <a:t>Malware Infections</a:t>
                      </a:r>
                    </a:p>
                    <a:p>
                      <a:pPr marL="0" lvl="1" indent="0" algn="l" defTabSz="914400" rtl="0" eaLnBrk="1" latinLnBrk="0" hangingPunct="1">
                        <a:lnSpc>
                          <a:spcPct val="89000"/>
                        </a:lnSpc>
                        <a:spcBef>
                          <a:spcPts val="600"/>
                        </a:spcBef>
                      </a:pPr>
                      <a:r>
                        <a:rPr lang="en-US" sz="800" b="0" kern="1200" dirty="0" smtClean="0">
                          <a:solidFill>
                            <a:schemeClr val="tx1"/>
                          </a:solidFill>
                          <a:latin typeface="+mn-lt"/>
                          <a:ea typeface="+mn-ea"/>
                          <a:cs typeface="+mn-cs"/>
                        </a:rPr>
                        <a:t>Basis point calculation of number of machines which were infected</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9000"/>
                        </a:lnSpc>
                        <a:spcBef>
                          <a:spcPts val="0"/>
                        </a:spcBef>
                      </a:pPr>
                      <a:r>
                        <a:rPr lang="en-US" sz="1300" b="1" dirty="0" smtClean="0">
                          <a:solidFill>
                            <a:schemeClr val="tx1"/>
                          </a:solidFill>
                        </a:rPr>
                        <a:t>.06 </a:t>
                      </a: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9000"/>
                        </a:lnSpc>
                        <a:spcBef>
                          <a:spcPts val="0"/>
                        </a:spcBef>
                      </a:pPr>
                      <a:endParaRPr lang="en-US" sz="13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89000"/>
                        </a:lnSpc>
                        <a:spcBef>
                          <a:spcPts val="0"/>
                        </a:spcBef>
                      </a:pPr>
                      <a:endParaRPr lang="en-US" sz="800" dirty="0">
                        <a:solidFill>
                          <a:schemeClr val="tx1"/>
                        </a:solidFill>
                      </a:endParaRPr>
                    </a:p>
                  </a:txBody>
                  <a:tcPr marL="45720" marR="45720">
                    <a:lnL w="1270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89000"/>
                        </a:lnSpc>
                        <a:spcBef>
                          <a:spcPts val="0"/>
                        </a:spcBef>
                      </a:pPr>
                      <a:endParaRPr lang="en-US" sz="1300" b="1" dirty="0">
                        <a:solidFill>
                          <a:schemeClr val="tx1"/>
                        </a:solidFill>
                      </a:endParaRPr>
                    </a:p>
                  </a:txBody>
                  <a:tcPr marL="45720" marR="45720">
                    <a:lnL w="1270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algn="ctr">
                        <a:lnSpc>
                          <a:spcPct val="89000"/>
                        </a:lnSpc>
                        <a:spcBef>
                          <a:spcPts val="0"/>
                        </a:spcBef>
                      </a:pPr>
                      <a:endParaRPr lang="en-US" sz="1000" b="1" dirty="0">
                        <a:solidFill>
                          <a:schemeClr val="tx1"/>
                        </a:solidFill>
                      </a:endParaRPr>
                    </a:p>
                  </a:txBody>
                  <a:tcPr marL="45720" marR="4572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365B"/>
                    </a:solidFill>
                  </a:tcPr>
                </a:tc>
              </a:tr>
              <a:tr h="307110">
                <a:tc>
                  <a:txBody>
                    <a:bodyPr/>
                    <a:lstStyle/>
                    <a:p>
                      <a:pPr>
                        <a:lnSpc>
                          <a:spcPct val="89000"/>
                        </a:lnSpc>
                        <a:spcBef>
                          <a:spcPts val="0"/>
                        </a:spcBef>
                      </a:pPr>
                      <a:r>
                        <a:rPr kumimoji="0" lang="en-US" sz="1300" b="1" i="0" u="none" strike="noStrike" kern="1200" cap="none" normalizeH="0" baseline="0" dirty="0" smtClean="0">
                          <a:ln>
                            <a:noFill/>
                          </a:ln>
                          <a:solidFill>
                            <a:schemeClr val="tx1"/>
                          </a:solidFill>
                          <a:effectLst/>
                          <a:latin typeface="+mn-lt"/>
                          <a:ea typeface="+mn-ea"/>
                          <a:cs typeface="+mn-cs"/>
                        </a:rPr>
                        <a:t>Index value:</a:t>
                      </a:r>
                    </a:p>
                  </a:txBody>
                  <a:tcPr marL="45720" marR="45720" anchor="b">
                    <a:lnL w="12700" cmpd="sng">
                      <a:noFill/>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9000"/>
                        </a:lnSpc>
                        <a:spcBef>
                          <a:spcPts val="0"/>
                        </a:spcBef>
                      </a:pPr>
                      <a:r>
                        <a:rPr lang="en-US" sz="1300" b="1" dirty="0" smtClean="0">
                          <a:solidFill>
                            <a:schemeClr val="bg1"/>
                          </a:solidFill>
                        </a:rPr>
                        <a:t>.39</a:t>
                      </a:r>
                      <a:endParaRPr lang="en-US" sz="1300" b="1" dirty="0">
                        <a:solidFill>
                          <a:schemeClr val="bg1"/>
                        </a:solidFill>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558BA5"/>
                    </a:solidFill>
                  </a:tcPr>
                </a:tc>
                <a:tc>
                  <a:txBody>
                    <a:bodyPr/>
                    <a:lstStyle/>
                    <a:p>
                      <a:pPr algn="ctr">
                        <a:lnSpc>
                          <a:spcPct val="89000"/>
                        </a:lnSpc>
                        <a:spcBef>
                          <a:spcPts val="0"/>
                        </a:spcBef>
                      </a:pPr>
                      <a:endParaRPr lang="en-US" sz="1300" b="1" dirty="0">
                        <a:solidFill>
                          <a:schemeClr val="bg1"/>
                        </a:solidFill>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9000"/>
                        </a:lnSpc>
                        <a:spcBef>
                          <a:spcPts val="0"/>
                        </a:spcBef>
                      </a:pPr>
                      <a:endParaRPr lang="en-US" sz="1000" b="1" dirty="0">
                        <a:solidFill>
                          <a:schemeClr val="bg1"/>
                        </a:solidFill>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9000"/>
                        </a:lnSpc>
                        <a:spcBef>
                          <a:spcPts val="0"/>
                        </a:spcBef>
                      </a:pPr>
                      <a:r>
                        <a:rPr lang="en-US" sz="1300" b="1" dirty="0" smtClean="0">
                          <a:solidFill>
                            <a:schemeClr val="bg1"/>
                          </a:solidFill>
                        </a:rPr>
                        <a:t>.53</a:t>
                      </a:r>
                      <a:endParaRPr lang="en-US" sz="1300" b="1" dirty="0">
                        <a:solidFill>
                          <a:schemeClr val="bg1"/>
                        </a:solidFill>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558BA5"/>
                    </a:solidFill>
                  </a:tcPr>
                </a:tc>
                <a:tc>
                  <a:txBody>
                    <a:bodyPr/>
                    <a:lstStyle/>
                    <a:p>
                      <a:pPr algn="ctr">
                        <a:lnSpc>
                          <a:spcPct val="89000"/>
                        </a:lnSpc>
                        <a:spcBef>
                          <a:spcPts val="0"/>
                        </a:spcBef>
                      </a:pPr>
                      <a:endParaRPr lang="en-US" sz="1300" b="1" dirty="0">
                        <a:solidFill>
                          <a:schemeClr val="bg1"/>
                        </a:solidFill>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9000"/>
                        </a:lnSpc>
                        <a:spcBef>
                          <a:spcPts val="0"/>
                        </a:spcBef>
                      </a:pPr>
                      <a:endParaRPr lang="en-US" sz="1000" b="1" dirty="0">
                        <a:solidFill>
                          <a:schemeClr val="bg1"/>
                        </a:solidFill>
                      </a:endParaRPr>
                    </a:p>
                  </a:txBody>
                  <a:tcPr marL="45720" marR="45720" anchor="b">
                    <a:lnL w="1270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9000"/>
                        </a:lnSpc>
                        <a:spcBef>
                          <a:spcPts val="0"/>
                        </a:spcBef>
                      </a:pPr>
                      <a:r>
                        <a:rPr lang="en-US" sz="1300" b="1" dirty="0" smtClean="0">
                          <a:solidFill>
                            <a:schemeClr val="bg1"/>
                          </a:solidFill>
                        </a:rPr>
                        <a:t>.08</a:t>
                      </a:r>
                      <a:endParaRPr lang="en-US" sz="1300" b="1" dirty="0">
                        <a:solidFill>
                          <a:schemeClr val="bg1"/>
                        </a:solidFill>
                      </a:endParaRPr>
                    </a:p>
                  </a:txBody>
                  <a:tcPr marL="45720" marR="45720" anchor="b">
                    <a:lnL w="12700" cap="flat" cmpd="sng" algn="ctr">
                      <a:no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558BA5"/>
                    </a:solidFill>
                  </a:tcPr>
                </a:tc>
                <a:tc>
                  <a:txBody>
                    <a:bodyPr/>
                    <a:lstStyle/>
                    <a:p>
                      <a:pPr algn="ctr">
                        <a:lnSpc>
                          <a:spcPct val="89000"/>
                        </a:lnSpc>
                        <a:spcBef>
                          <a:spcPts val="0"/>
                        </a:spcBef>
                      </a:pPr>
                      <a:r>
                        <a:rPr lang="en-US" sz="1300" b="1" dirty="0" smtClean="0">
                          <a:solidFill>
                            <a:schemeClr val="bg1"/>
                          </a:solidFill>
                        </a:rPr>
                        <a:t>= 1.00</a:t>
                      </a:r>
                      <a:endParaRPr lang="en-US" sz="1300" b="1" dirty="0">
                        <a:solidFill>
                          <a:schemeClr val="bg1"/>
                        </a:solidFill>
                      </a:endParaRPr>
                    </a:p>
                  </a:txBody>
                  <a:tcPr marL="45720" marR="45720" anchor="b">
                    <a:lnL w="12700" cap="flat" cmpd="sng" algn="ctr">
                      <a:noFill/>
                      <a:prstDash val="solid"/>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00365B"/>
                    </a:solidFill>
                  </a:tcPr>
                </a:tc>
              </a:tr>
            </a:tbl>
          </a:graphicData>
        </a:graphic>
      </p:graphicFrame>
      <p:sp>
        <p:nvSpPr>
          <p:cNvPr id="7" name="Rectangle 6"/>
          <p:cNvSpPr/>
          <p:nvPr/>
        </p:nvSpPr>
        <p:spPr>
          <a:xfrm>
            <a:off x="152400" y="38040"/>
            <a:ext cx="1873955" cy="400110"/>
          </a:xfrm>
          <a:prstGeom prst="rect">
            <a:avLst/>
          </a:prstGeom>
        </p:spPr>
        <p:txBody>
          <a:bodyPr wrap="none">
            <a:spAutoFit/>
          </a:bodyPr>
          <a:lstStyle/>
          <a:p>
            <a:r>
              <a:rPr lang="en-US" sz="2000" dirty="0" smtClean="0"/>
              <a:t>PROCESSES</a:t>
            </a:r>
            <a:endParaRPr lang="en-US" sz="2000" dirty="0"/>
          </a:p>
        </p:txBody>
      </p:sp>
    </p:spTree>
    <p:extLst>
      <p:ext uri="{BB962C8B-B14F-4D97-AF65-F5344CB8AC3E}">
        <p14:creationId xmlns:p14="http://schemas.microsoft.com/office/powerpoint/2010/main" val="17549840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1A04D"/>
                </a:solidFill>
              </a:rPr>
              <a:t/>
            </a:r>
            <a:br>
              <a:rPr lang="en-US" dirty="0" smtClean="0">
                <a:solidFill>
                  <a:srgbClr val="C1A04D"/>
                </a:solidFill>
              </a:rPr>
            </a:br>
            <a:r>
              <a:rPr lang="en-US" sz="2200" dirty="0" smtClean="0"/>
              <a:t>Supply Chain – Do you know where your data is going? </a:t>
            </a:r>
          </a:p>
        </p:txBody>
      </p:sp>
      <p:sp>
        <p:nvSpPr>
          <p:cNvPr id="9" name="Rectangle 8"/>
          <p:cNvSpPr/>
          <p:nvPr/>
        </p:nvSpPr>
        <p:spPr>
          <a:xfrm>
            <a:off x="152400" y="38040"/>
            <a:ext cx="1873955" cy="400110"/>
          </a:xfrm>
          <a:prstGeom prst="rect">
            <a:avLst/>
          </a:prstGeom>
        </p:spPr>
        <p:txBody>
          <a:bodyPr wrap="none">
            <a:spAutoFit/>
          </a:bodyPr>
          <a:lstStyle/>
          <a:p>
            <a:r>
              <a:rPr lang="en-US" sz="2000" dirty="0" smtClean="0"/>
              <a:t>PROCESSES</a:t>
            </a:r>
            <a:endParaRPr lang="en-US" sz="2000" dirty="0"/>
          </a:p>
        </p:txBody>
      </p:sp>
      <p:pic>
        <p:nvPicPr>
          <p:cNvPr id="5" name="Picture 4"/>
          <p:cNvPicPr>
            <a:picLocks noChangeAspect="1"/>
          </p:cNvPicPr>
          <p:nvPr/>
        </p:nvPicPr>
        <p:blipFill>
          <a:blip r:embed="rId3"/>
          <a:stretch>
            <a:fillRect/>
          </a:stretch>
        </p:blipFill>
        <p:spPr>
          <a:xfrm>
            <a:off x="1295400" y="819150"/>
            <a:ext cx="6669502" cy="4048741"/>
          </a:xfrm>
          <a:prstGeom prst="rect">
            <a:avLst/>
          </a:prstGeom>
        </p:spPr>
      </p:pic>
    </p:spTree>
    <p:extLst>
      <p:ext uri="{BB962C8B-B14F-4D97-AF65-F5344CB8AC3E}">
        <p14:creationId xmlns:p14="http://schemas.microsoft.com/office/powerpoint/2010/main" val="31970783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1A04D"/>
                </a:solidFill>
              </a:rPr>
              <a:t/>
            </a:r>
            <a:br>
              <a:rPr lang="en-US" dirty="0" smtClean="0">
                <a:solidFill>
                  <a:srgbClr val="C1A04D"/>
                </a:solidFill>
              </a:rPr>
            </a:br>
            <a:r>
              <a:rPr lang="en-US" sz="2200" dirty="0" smtClean="0"/>
              <a:t>Supply Chain </a:t>
            </a:r>
            <a:r>
              <a:rPr lang="en-US" dirty="0" smtClean="0"/>
              <a:t>- </a:t>
            </a:r>
            <a:r>
              <a:rPr lang="en-US" sz="2200" dirty="0" smtClean="0"/>
              <a:t>Risks and Mitigation Strategies</a:t>
            </a:r>
            <a:endParaRPr lang="en-US" dirty="0"/>
          </a:p>
        </p:txBody>
      </p:sp>
      <p:sp>
        <p:nvSpPr>
          <p:cNvPr id="9" name="Text Placeholder 8"/>
          <p:cNvSpPr>
            <a:spLocks noGrp="1"/>
          </p:cNvSpPr>
          <p:nvPr>
            <p:ph type="body" sz="quarter" idx="12"/>
          </p:nvPr>
        </p:nvSpPr>
        <p:spPr/>
        <p:txBody>
          <a:bodyPr/>
          <a:lstStyle/>
          <a:p>
            <a:r>
              <a:rPr lang="en-US" dirty="0" smtClean="0"/>
              <a:t>Primary risk: Company data breach or loss within the Supply Chain</a:t>
            </a:r>
            <a:endParaRPr lang="en-US" dirty="0"/>
          </a:p>
        </p:txBody>
      </p:sp>
      <p:graphicFrame>
        <p:nvGraphicFramePr>
          <p:cNvPr id="6" name="Content Placeholder 11"/>
          <p:cNvGraphicFramePr>
            <a:graphicFrameLocks/>
          </p:cNvGraphicFramePr>
          <p:nvPr>
            <p:extLst>
              <p:ext uri="{D42A27DB-BD31-4B8C-83A1-F6EECF244321}">
                <p14:modId xmlns:p14="http://schemas.microsoft.com/office/powerpoint/2010/main" val="1763362048"/>
              </p:ext>
            </p:extLst>
          </p:nvPr>
        </p:nvGraphicFramePr>
        <p:xfrm>
          <a:off x="0" y="1357161"/>
          <a:ext cx="9144000" cy="3407343"/>
        </p:xfrm>
        <a:graphic>
          <a:graphicData uri="http://schemas.openxmlformats.org/drawingml/2006/table">
            <a:tbl>
              <a:tblPr firstRow="1" bandRow="1">
                <a:tableStyleId>{5C22544A-7EE6-4342-B048-85BDC9FD1C3A}</a:tableStyleId>
              </a:tblPr>
              <a:tblGrid>
                <a:gridCol w="4759891"/>
                <a:gridCol w="4384109"/>
              </a:tblGrid>
              <a:tr h="432250">
                <a:tc>
                  <a:txBody>
                    <a:bodyPr/>
                    <a:lstStyle/>
                    <a:p>
                      <a:r>
                        <a:rPr lang="en-US" sz="2000" b="1" dirty="0" smtClean="0">
                          <a:solidFill>
                            <a:schemeClr val="tx1"/>
                          </a:solidFill>
                        </a:rPr>
                        <a:t> What are the issues?</a:t>
                      </a:r>
                      <a:endParaRPr lang="en-US" sz="2000" b="1" dirty="0">
                        <a:solidFill>
                          <a:schemeClr val="tx1"/>
                        </a:solidFill>
                      </a:endParaRPr>
                    </a:p>
                  </a:txBody>
                  <a:tcPr marL="182880" anchor="ctr">
                    <a:solidFill>
                      <a:srgbClr val="C1A04D"/>
                    </a:solidFill>
                  </a:tcPr>
                </a:tc>
                <a:tc>
                  <a:txBody>
                    <a:bodyPr/>
                    <a:lstStyle/>
                    <a:p>
                      <a:r>
                        <a:rPr lang="en-US" sz="2000" b="1" dirty="0" smtClean="0">
                          <a:solidFill>
                            <a:schemeClr val="tx1"/>
                          </a:solidFill>
                        </a:rPr>
                        <a:t> What are you doing about it?</a:t>
                      </a:r>
                      <a:endParaRPr lang="en-US" sz="2000" b="1" dirty="0">
                        <a:solidFill>
                          <a:schemeClr val="tx1"/>
                        </a:solidFill>
                      </a:endParaRPr>
                    </a:p>
                  </a:txBody>
                  <a:tcPr anchor="ctr">
                    <a:solidFill>
                      <a:srgbClr val="C1A04D"/>
                    </a:solidFill>
                  </a:tcPr>
                </a:tc>
              </a:tr>
              <a:tr h="2975093">
                <a:tc>
                  <a:txBody>
                    <a:bodyPr/>
                    <a:lstStyle/>
                    <a:p>
                      <a:pPr marL="177800" marR="0" indent="-177800" algn="l" defTabSz="914400" rtl="0" eaLnBrk="1" fontAlgn="auto" latinLnBrk="0" hangingPunct="1">
                        <a:lnSpc>
                          <a:spcPct val="100000"/>
                        </a:lnSpc>
                        <a:spcBef>
                          <a:spcPts val="400"/>
                        </a:spcBef>
                        <a:spcAft>
                          <a:spcPts val="400"/>
                        </a:spcAft>
                        <a:buClr>
                          <a:srgbClr val="C1A04D"/>
                        </a:buClr>
                        <a:buSzTx/>
                        <a:buFont typeface="Wingdings" pitchFamily="2" charset="2"/>
                        <a:buChar char="§"/>
                        <a:tabLst/>
                        <a:defRPr/>
                      </a:pPr>
                      <a:r>
                        <a:rPr lang="en-US" sz="1800" dirty="0" smtClean="0"/>
                        <a:t>Releasing sensitive</a:t>
                      </a:r>
                      <a:r>
                        <a:rPr lang="en-US" sz="1800" baseline="0" dirty="0" smtClean="0"/>
                        <a:t> member information to 3</a:t>
                      </a:r>
                      <a:r>
                        <a:rPr lang="en-US" sz="1800" baseline="30000" dirty="0" smtClean="0"/>
                        <a:t>rd</a:t>
                      </a:r>
                      <a:r>
                        <a:rPr lang="en-US" sz="1800" baseline="0" dirty="0" smtClean="0"/>
                        <a:t> party suppliers</a:t>
                      </a:r>
                      <a:endParaRPr lang="en-US" sz="1800" dirty="0" smtClean="0"/>
                    </a:p>
                    <a:p>
                      <a:pPr marL="177800" marR="0" indent="-177800" algn="l" defTabSz="914400" rtl="0" eaLnBrk="1" fontAlgn="auto" latinLnBrk="0" hangingPunct="1">
                        <a:lnSpc>
                          <a:spcPct val="100000"/>
                        </a:lnSpc>
                        <a:spcBef>
                          <a:spcPts val="400"/>
                        </a:spcBef>
                        <a:spcAft>
                          <a:spcPts val="400"/>
                        </a:spcAft>
                        <a:buClr>
                          <a:srgbClr val="C1A04D"/>
                        </a:buClr>
                        <a:buSzTx/>
                        <a:buFont typeface="Wingdings" pitchFamily="2" charset="2"/>
                        <a:buChar char="§"/>
                        <a:tabLst/>
                        <a:defRPr/>
                      </a:pPr>
                      <a:r>
                        <a:rPr lang="en-US" sz="1800" dirty="0" smtClean="0"/>
                        <a:t>Limited control</a:t>
                      </a:r>
                      <a:r>
                        <a:rPr lang="en-US" sz="1800" baseline="0" dirty="0" smtClean="0"/>
                        <a:t> over the a</a:t>
                      </a:r>
                      <a:r>
                        <a:rPr lang="en-US" sz="1800" dirty="0" smtClean="0"/>
                        <a:t>ctions of supplier employees</a:t>
                      </a:r>
                    </a:p>
                    <a:p>
                      <a:pPr marL="177800" indent="-177800">
                        <a:spcBef>
                          <a:spcPts val="400"/>
                        </a:spcBef>
                        <a:spcAft>
                          <a:spcPts val="400"/>
                        </a:spcAft>
                        <a:buClr>
                          <a:srgbClr val="C1A04D"/>
                        </a:buClr>
                        <a:buFont typeface="Wingdings" pitchFamily="2" charset="2"/>
                        <a:buChar char="§"/>
                      </a:pPr>
                      <a:r>
                        <a:rPr lang="en-US" sz="1800" dirty="0" smtClean="0"/>
                        <a:t>Supplier networks connected to company network</a:t>
                      </a:r>
                    </a:p>
                    <a:p>
                      <a:pPr marL="177800" indent="-177800">
                        <a:spcBef>
                          <a:spcPts val="400"/>
                        </a:spcBef>
                        <a:spcAft>
                          <a:spcPts val="400"/>
                        </a:spcAft>
                        <a:buClr>
                          <a:srgbClr val="C1A04D"/>
                        </a:buClr>
                        <a:buFont typeface="Wingdings" pitchFamily="2" charset="2"/>
                        <a:buChar char="§"/>
                      </a:pPr>
                      <a:r>
                        <a:rPr lang="en-US" sz="1800" dirty="0" smtClean="0"/>
                        <a:t>3</a:t>
                      </a:r>
                      <a:r>
                        <a:rPr lang="en-US" sz="1800" baseline="30000" dirty="0" smtClean="0"/>
                        <a:t>rd</a:t>
                      </a:r>
                      <a:r>
                        <a:rPr lang="en-US" sz="1800" dirty="0" smtClean="0"/>
                        <a:t> Party suppliers performing more sensitive business proces</a:t>
                      </a:r>
                      <a:r>
                        <a:rPr lang="en-US" sz="1800" dirty="0" smtClean="0">
                          <a:solidFill>
                            <a:schemeClr val="tx1"/>
                          </a:solidFill>
                        </a:rPr>
                        <a:t>ses</a:t>
                      </a:r>
                      <a:r>
                        <a:rPr lang="en-US" sz="1800" baseline="0" dirty="0" smtClean="0">
                          <a:solidFill>
                            <a:srgbClr val="FF0000"/>
                          </a:solidFill>
                        </a:rPr>
                        <a:t> </a:t>
                      </a:r>
                      <a:r>
                        <a:rPr lang="en-US" sz="1800" baseline="0" dirty="0" smtClean="0"/>
                        <a:t>both on and off shore</a:t>
                      </a:r>
                      <a:endParaRPr lang="en-US" sz="1800" dirty="0"/>
                    </a:p>
                  </a:txBody>
                  <a:tcPr marL="182880" marR="274320">
                    <a:solidFill>
                      <a:schemeClr val="bg2">
                        <a:lumMod val="20000"/>
                        <a:lumOff val="80000"/>
                      </a:schemeClr>
                    </a:solidFill>
                  </a:tcPr>
                </a:tc>
                <a:tc>
                  <a:txBody>
                    <a:bodyPr/>
                    <a:lstStyle/>
                    <a:p>
                      <a:pPr marL="177800" indent="-177800">
                        <a:spcBef>
                          <a:spcPts val="400"/>
                        </a:spcBef>
                        <a:spcAft>
                          <a:spcPts val="400"/>
                        </a:spcAft>
                        <a:buClr>
                          <a:srgbClr val="C1A04D"/>
                        </a:buClr>
                        <a:buFont typeface="Wingdings" pitchFamily="2" charset="2"/>
                        <a:buChar char="§"/>
                      </a:pPr>
                      <a:r>
                        <a:rPr lang="en-US" sz="1800" dirty="0" smtClean="0"/>
                        <a:t>Contract Language</a:t>
                      </a:r>
                    </a:p>
                    <a:p>
                      <a:pPr marL="177800" indent="-177800">
                        <a:spcBef>
                          <a:spcPts val="400"/>
                        </a:spcBef>
                        <a:spcAft>
                          <a:spcPts val="400"/>
                        </a:spcAft>
                        <a:buClr>
                          <a:srgbClr val="C1A04D"/>
                        </a:buClr>
                        <a:buFont typeface="Wingdings" pitchFamily="2" charset="2"/>
                        <a:buChar char="§"/>
                      </a:pPr>
                      <a:r>
                        <a:rPr lang="en-US" sz="1800" dirty="0" smtClean="0"/>
                        <a:t>On-</a:t>
                      </a:r>
                      <a:r>
                        <a:rPr lang="en-US" sz="1800" baseline="0" dirty="0" smtClean="0"/>
                        <a:t>Site Security Assessments</a:t>
                      </a:r>
                    </a:p>
                    <a:p>
                      <a:pPr marL="177800" indent="-177800">
                        <a:spcBef>
                          <a:spcPts val="400"/>
                        </a:spcBef>
                        <a:spcAft>
                          <a:spcPts val="400"/>
                        </a:spcAft>
                        <a:buClr>
                          <a:srgbClr val="C1A04D"/>
                        </a:buClr>
                        <a:buFont typeface="Wingdings" pitchFamily="2" charset="2"/>
                        <a:buChar char="§"/>
                      </a:pPr>
                      <a:r>
                        <a:rPr lang="en-US" sz="1800" dirty="0" smtClean="0"/>
                        <a:t>Secure</a:t>
                      </a:r>
                      <a:r>
                        <a:rPr lang="en-US" sz="1800" baseline="0" dirty="0" smtClean="0"/>
                        <a:t> Room Requirements</a:t>
                      </a:r>
                    </a:p>
                    <a:p>
                      <a:pPr marL="177800" indent="-177800">
                        <a:spcBef>
                          <a:spcPts val="400"/>
                        </a:spcBef>
                        <a:spcAft>
                          <a:spcPts val="400"/>
                        </a:spcAft>
                        <a:buClr>
                          <a:srgbClr val="C1A04D"/>
                        </a:buClr>
                        <a:buFont typeface="Wingdings" pitchFamily="2" charset="2"/>
                        <a:buChar char="§"/>
                      </a:pPr>
                      <a:r>
                        <a:rPr lang="en-US" sz="1800" dirty="0" smtClean="0"/>
                        <a:t>Background Investigations</a:t>
                      </a:r>
                    </a:p>
                    <a:p>
                      <a:pPr marL="177800" indent="-177800">
                        <a:spcBef>
                          <a:spcPts val="400"/>
                        </a:spcBef>
                        <a:spcAft>
                          <a:spcPts val="400"/>
                        </a:spcAft>
                        <a:buClr>
                          <a:srgbClr val="C1A04D"/>
                        </a:buClr>
                        <a:buFont typeface="Wingdings" pitchFamily="2" charset="2"/>
                        <a:buChar char="§"/>
                      </a:pPr>
                      <a:r>
                        <a:rPr lang="en-US" sz="1800" dirty="0" smtClean="0"/>
                        <a:t>Registering Information Releases</a:t>
                      </a:r>
                    </a:p>
                  </a:txBody>
                  <a:tcPr marL="182880">
                    <a:solidFill>
                      <a:schemeClr val="bg2">
                        <a:lumMod val="20000"/>
                        <a:lumOff val="80000"/>
                      </a:schemeClr>
                    </a:solidFill>
                  </a:tcPr>
                </a:tc>
              </a:tr>
            </a:tbl>
          </a:graphicData>
        </a:graphic>
      </p:graphicFrame>
      <p:sp>
        <p:nvSpPr>
          <p:cNvPr id="5" name="Rectangle 4"/>
          <p:cNvSpPr/>
          <p:nvPr/>
        </p:nvSpPr>
        <p:spPr>
          <a:xfrm>
            <a:off x="152400" y="38040"/>
            <a:ext cx="1873955" cy="400110"/>
          </a:xfrm>
          <a:prstGeom prst="rect">
            <a:avLst/>
          </a:prstGeom>
        </p:spPr>
        <p:txBody>
          <a:bodyPr wrap="none">
            <a:spAutoFit/>
          </a:bodyPr>
          <a:lstStyle/>
          <a:p>
            <a:r>
              <a:rPr lang="en-US" sz="2000" dirty="0" smtClean="0"/>
              <a:t>PROCESSES</a:t>
            </a:r>
            <a:endParaRPr lang="en-US" sz="2000" dirty="0"/>
          </a:p>
        </p:txBody>
      </p:sp>
    </p:spTree>
    <p:extLst>
      <p:ext uri="{BB962C8B-B14F-4D97-AF65-F5344CB8AC3E}">
        <p14:creationId xmlns:p14="http://schemas.microsoft.com/office/powerpoint/2010/main" val="33307567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3" cstate="print">
            <a:lum bright="17000"/>
          </a:blip>
          <a:srcRect t="4895"/>
          <a:stretch>
            <a:fillRect/>
          </a:stretch>
        </p:blipFill>
        <p:spPr bwMode="auto">
          <a:xfrm>
            <a:off x="297508" y="1289788"/>
            <a:ext cx="8567355" cy="3486747"/>
          </a:xfrm>
          <a:prstGeom prst="rect">
            <a:avLst/>
          </a:prstGeom>
          <a:noFill/>
          <a:ln w="9525">
            <a:solidFill>
              <a:srgbClr val="FFC000"/>
            </a:solidFill>
            <a:miter lim="800000"/>
            <a:headEnd/>
            <a:tailEnd/>
          </a:ln>
          <a:effectLst/>
        </p:spPr>
      </p:pic>
      <p:sp>
        <p:nvSpPr>
          <p:cNvPr id="2" name="Title 1"/>
          <p:cNvSpPr>
            <a:spLocks noGrp="1"/>
          </p:cNvSpPr>
          <p:nvPr>
            <p:ph type="title"/>
          </p:nvPr>
        </p:nvSpPr>
        <p:spPr/>
        <p:txBody>
          <a:bodyPr>
            <a:normAutofit fontScale="90000"/>
          </a:bodyPr>
          <a:lstStyle/>
          <a:p>
            <a:r>
              <a:rPr lang="en-US" dirty="0" smtClean="0"/>
              <a:t/>
            </a:r>
            <a:br>
              <a:rPr lang="en-US" dirty="0" smtClean="0"/>
            </a:br>
            <a:r>
              <a:rPr lang="en-US" sz="2200" dirty="0" smtClean="0"/>
              <a:t>Supply Chain </a:t>
            </a:r>
            <a:r>
              <a:rPr lang="en-US" dirty="0" smtClean="0"/>
              <a:t>– An Example, </a:t>
            </a:r>
            <a:r>
              <a:rPr lang="en-US" sz="2200" dirty="0" smtClean="0"/>
              <a:t>Profile by Country</a:t>
            </a:r>
            <a:endParaRPr lang="en-US" dirty="0"/>
          </a:p>
        </p:txBody>
      </p:sp>
      <p:sp>
        <p:nvSpPr>
          <p:cNvPr id="25" name="Text Placeholder 24"/>
          <p:cNvSpPr>
            <a:spLocks noGrp="1"/>
          </p:cNvSpPr>
          <p:nvPr>
            <p:ph type="body" sz="quarter" idx="12"/>
          </p:nvPr>
        </p:nvSpPr>
        <p:spPr/>
        <p:txBody>
          <a:bodyPr/>
          <a:lstStyle/>
          <a:p>
            <a:r>
              <a:rPr lang="en-US" dirty="0" smtClean="0"/>
              <a:t>X% of Company data access occurs at offshore locations</a:t>
            </a:r>
            <a:endParaRPr lang="en-US" dirty="0"/>
          </a:p>
        </p:txBody>
      </p:sp>
      <p:sp>
        <p:nvSpPr>
          <p:cNvPr id="20" name="TextBox 19"/>
          <p:cNvSpPr txBox="1"/>
          <p:nvPr/>
        </p:nvSpPr>
        <p:spPr>
          <a:xfrm>
            <a:off x="5630779" y="2040563"/>
            <a:ext cx="2194560" cy="1015663"/>
          </a:xfrm>
          <a:prstGeom prst="rect">
            <a:avLst/>
          </a:prstGeom>
          <a:solidFill>
            <a:srgbClr val="FFFFFF">
              <a:alpha val="80000"/>
            </a:srgbClr>
          </a:solidFill>
          <a:ln w="28575">
            <a:solidFill>
              <a:srgbClr val="C1A04D"/>
            </a:solidFill>
          </a:ln>
        </p:spPr>
        <p:txBody>
          <a:bodyPr wrap="square" rtlCol="0">
            <a:spAutoFit/>
          </a:bodyPr>
          <a:lstStyle/>
          <a:p>
            <a:r>
              <a:rPr lang="en-US" sz="1200" u="sng" dirty="0" smtClean="0">
                <a:solidFill>
                  <a:srgbClr val="00365B"/>
                </a:solidFill>
                <a:latin typeface="+mn-lt"/>
              </a:rPr>
              <a:t>India</a:t>
            </a:r>
            <a:r>
              <a:rPr lang="en-US" sz="1200" dirty="0" smtClean="0">
                <a:solidFill>
                  <a:srgbClr val="00365B"/>
                </a:solidFill>
                <a:latin typeface="+mn-lt"/>
              </a:rPr>
              <a:t> – 50% of Offshore</a:t>
            </a:r>
            <a:endParaRPr lang="en-US" sz="1200" u="sng" dirty="0" smtClean="0">
              <a:solidFill>
                <a:srgbClr val="00365B"/>
              </a:solidFill>
              <a:latin typeface="+mn-lt"/>
            </a:endParaRPr>
          </a:p>
          <a:p>
            <a:pPr marL="173038" indent="-173038">
              <a:buClr>
                <a:srgbClr val="C1A04D"/>
              </a:buClr>
              <a:buFont typeface="Wingdings" pitchFamily="2" charset="2"/>
              <a:buChar char="§"/>
            </a:pPr>
            <a:r>
              <a:rPr lang="en-US" sz="1200" b="0" dirty="0" smtClean="0">
                <a:solidFill>
                  <a:srgbClr val="00365B"/>
                </a:solidFill>
                <a:latin typeface="+mn-lt"/>
              </a:rPr>
              <a:t>10 cities</a:t>
            </a:r>
          </a:p>
          <a:p>
            <a:pPr marL="173038" indent="-173038">
              <a:buClr>
                <a:srgbClr val="C1A04D"/>
              </a:buClr>
              <a:buFont typeface="Wingdings" pitchFamily="2" charset="2"/>
              <a:buChar char="§"/>
            </a:pPr>
            <a:r>
              <a:rPr lang="en-US" sz="1200" b="0" dirty="0" smtClean="0">
                <a:solidFill>
                  <a:srgbClr val="00365B"/>
                </a:solidFill>
                <a:latin typeface="+mn-lt"/>
              </a:rPr>
              <a:t>23 companies</a:t>
            </a:r>
          </a:p>
          <a:p>
            <a:pPr marL="173038" indent="-173038">
              <a:buClr>
                <a:srgbClr val="C1A04D"/>
              </a:buClr>
              <a:buFont typeface="Wingdings" pitchFamily="2" charset="2"/>
              <a:buChar char="§"/>
            </a:pPr>
            <a:r>
              <a:rPr lang="en-US" sz="1200" b="0" dirty="0" smtClean="0">
                <a:solidFill>
                  <a:srgbClr val="00365B"/>
                </a:solidFill>
                <a:latin typeface="+mn-lt"/>
              </a:rPr>
              <a:t>1200 workers have access</a:t>
            </a:r>
          </a:p>
          <a:p>
            <a:pPr marL="173038" indent="-173038">
              <a:buClr>
                <a:srgbClr val="C1A04D"/>
              </a:buClr>
              <a:buFont typeface="Wingdings" pitchFamily="2" charset="2"/>
              <a:buChar char="§"/>
            </a:pPr>
            <a:r>
              <a:rPr lang="en-US" sz="1200" b="0" dirty="0" smtClean="0">
                <a:solidFill>
                  <a:srgbClr val="00365B"/>
                </a:solidFill>
              </a:rPr>
              <a:t>PII Volume: High</a:t>
            </a:r>
            <a:endParaRPr lang="en-US" sz="1200" b="0" dirty="0">
              <a:solidFill>
                <a:srgbClr val="00365B"/>
              </a:solidFill>
              <a:latin typeface="+mn-lt"/>
            </a:endParaRPr>
          </a:p>
        </p:txBody>
      </p:sp>
      <p:sp>
        <p:nvSpPr>
          <p:cNvPr id="21" name="TextBox 20"/>
          <p:cNvSpPr txBox="1"/>
          <p:nvPr/>
        </p:nvSpPr>
        <p:spPr>
          <a:xfrm>
            <a:off x="558263" y="2808970"/>
            <a:ext cx="2194560" cy="1015663"/>
          </a:xfrm>
          <a:prstGeom prst="rect">
            <a:avLst/>
          </a:prstGeom>
          <a:solidFill>
            <a:srgbClr val="FFFFFF">
              <a:alpha val="80000"/>
            </a:srgbClr>
          </a:solidFill>
          <a:ln w="28575">
            <a:solidFill>
              <a:srgbClr val="C1A04D"/>
            </a:solidFill>
          </a:ln>
        </p:spPr>
        <p:txBody>
          <a:bodyPr wrap="square" rtlCol="0">
            <a:spAutoFit/>
          </a:bodyPr>
          <a:lstStyle/>
          <a:p>
            <a:r>
              <a:rPr lang="en-US" sz="1200" u="sng" dirty="0" smtClean="0">
                <a:solidFill>
                  <a:srgbClr val="00365B"/>
                </a:solidFill>
                <a:latin typeface="+mn-lt"/>
              </a:rPr>
              <a:t>Mexico</a:t>
            </a:r>
            <a:r>
              <a:rPr lang="en-US" sz="1200" dirty="0" smtClean="0">
                <a:solidFill>
                  <a:srgbClr val="00365B"/>
                </a:solidFill>
                <a:latin typeface="+mn-lt"/>
              </a:rPr>
              <a:t> – 5% of Offshore</a:t>
            </a:r>
            <a:endParaRPr lang="en-US" sz="1200" u="sng" dirty="0" smtClean="0">
              <a:solidFill>
                <a:srgbClr val="00365B"/>
              </a:solidFill>
              <a:latin typeface="+mn-lt"/>
            </a:endParaRPr>
          </a:p>
          <a:p>
            <a:pPr marL="173038" indent="-173038">
              <a:buClr>
                <a:srgbClr val="C1A04D"/>
              </a:buClr>
              <a:buFont typeface="Wingdings" pitchFamily="2" charset="2"/>
              <a:buChar char="§"/>
            </a:pPr>
            <a:r>
              <a:rPr lang="en-US" sz="1200" b="0" dirty="0" smtClean="0">
                <a:solidFill>
                  <a:srgbClr val="00365B"/>
                </a:solidFill>
                <a:latin typeface="+mn-lt"/>
              </a:rPr>
              <a:t>4 Cities</a:t>
            </a:r>
          </a:p>
          <a:p>
            <a:pPr marL="173038" indent="-173038">
              <a:buClr>
                <a:srgbClr val="C1A04D"/>
              </a:buClr>
              <a:buFont typeface="Wingdings" pitchFamily="2" charset="2"/>
              <a:buChar char="§"/>
            </a:pPr>
            <a:r>
              <a:rPr lang="en-US" sz="1200" b="0" dirty="0">
                <a:solidFill>
                  <a:srgbClr val="00365B"/>
                </a:solidFill>
                <a:latin typeface="+mn-lt"/>
              </a:rPr>
              <a:t>8</a:t>
            </a:r>
            <a:r>
              <a:rPr lang="en-US" sz="1200" b="0" dirty="0" smtClean="0">
                <a:solidFill>
                  <a:srgbClr val="00365B"/>
                </a:solidFill>
                <a:latin typeface="+mn-lt"/>
              </a:rPr>
              <a:t> Companies</a:t>
            </a:r>
          </a:p>
          <a:p>
            <a:pPr marL="173038" indent="-173038">
              <a:buClr>
                <a:srgbClr val="C1A04D"/>
              </a:buClr>
              <a:buFont typeface="Wingdings" pitchFamily="2" charset="2"/>
              <a:buChar char="§"/>
            </a:pPr>
            <a:r>
              <a:rPr lang="en-US" sz="1200" b="0" dirty="0" smtClean="0">
                <a:solidFill>
                  <a:srgbClr val="00365B"/>
                </a:solidFill>
                <a:latin typeface="+mn-lt"/>
              </a:rPr>
              <a:t>550 workers have access</a:t>
            </a:r>
          </a:p>
          <a:p>
            <a:pPr marL="173038" indent="-173038">
              <a:buClr>
                <a:srgbClr val="C1A04D"/>
              </a:buClr>
              <a:buFont typeface="Wingdings" pitchFamily="2" charset="2"/>
              <a:buChar char="§"/>
            </a:pPr>
            <a:r>
              <a:rPr lang="en-US" sz="1200" b="0" dirty="0" smtClean="0">
                <a:solidFill>
                  <a:srgbClr val="00365B"/>
                </a:solidFill>
              </a:rPr>
              <a:t>PII Volume: Low</a:t>
            </a:r>
            <a:endParaRPr lang="en-US" sz="1200" b="0" dirty="0" smtClean="0">
              <a:solidFill>
                <a:srgbClr val="00365B"/>
              </a:solidFill>
              <a:latin typeface="+mn-lt"/>
            </a:endParaRPr>
          </a:p>
        </p:txBody>
      </p:sp>
      <p:sp>
        <p:nvSpPr>
          <p:cNvPr id="22" name="TextBox 21"/>
          <p:cNvSpPr txBox="1"/>
          <p:nvPr/>
        </p:nvSpPr>
        <p:spPr>
          <a:xfrm>
            <a:off x="518161" y="1546498"/>
            <a:ext cx="2194560" cy="1015663"/>
          </a:xfrm>
          <a:prstGeom prst="rect">
            <a:avLst/>
          </a:prstGeom>
          <a:solidFill>
            <a:srgbClr val="FFFFFF">
              <a:alpha val="80000"/>
            </a:srgbClr>
          </a:solidFill>
          <a:ln w="28575">
            <a:solidFill>
              <a:srgbClr val="C1A04D"/>
            </a:solidFill>
          </a:ln>
        </p:spPr>
        <p:txBody>
          <a:bodyPr wrap="square" rtlCol="0">
            <a:spAutoFit/>
          </a:bodyPr>
          <a:lstStyle/>
          <a:p>
            <a:r>
              <a:rPr lang="en-US" sz="1200" u="sng" dirty="0" smtClean="0">
                <a:solidFill>
                  <a:srgbClr val="00365B"/>
                </a:solidFill>
                <a:latin typeface="+mn-lt"/>
              </a:rPr>
              <a:t>Canada</a:t>
            </a:r>
            <a:r>
              <a:rPr lang="en-US" sz="1200" dirty="0" smtClean="0">
                <a:solidFill>
                  <a:srgbClr val="00365B"/>
                </a:solidFill>
                <a:latin typeface="+mn-lt"/>
              </a:rPr>
              <a:t> – 20% of Offshore</a:t>
            </a:r>
            <a:endParaRPr lang="en-US" sz="1200" u="sng" dirty="0" smtClean="0">
              <a:solidFill>
                <a:srgbClr val="00365B"/>
              </a:solidFill>
              <a:latin typeface="+mn-lt"/>
            </a:endParaRPr>
          </a:p>
          <a:p>
            <a:pPr marL="173038" indent="-173038">
              <a:buClr>
                <a:srgbClr val="C1A04D"/>
              </a:buClr>
              <a:buFont typeface="Wingdings" pitchFamily="2" charset="2"/>
              <a:buChar char="§"/>
            </a:pPr>
            <a:r>
              <a:rPr lang="en-US" sz="1200" b="0" dirty="0" smtClean="0">
                <a:solidFill>
                  <a:srgbClr val="00365B"/>
                </a:solidFill>
                <a:latin typeface="+mn-lt"/>
              </a:rPr>
              <a:t>11 Cities</a:t>
            </a:r>
          </a:p>
          <a:p>
            <a:pPr marL="173038" indent="-173038">
              <a:buClr>
                <a:srgbClr val="C1A04D"/>
              </a:buClr>
              <a:buFont typeface="Wingdings" pitchFamily="2" charset="2"/>
              <a:buChar char="§"/>
            </a:pPr>
            <a:r>
              <a:rPr lang="en-US" sz="1200" b="0" dirty="0" smtClean="0">
                <a:solidFill>
                  <a:srgbClr val="00365B"/>
                </a:solidFill>
                <a:latin typeface="+mn-lt"/>
              </a:rPr>
              <a:t>38 Companies</a:t>
            </a:r>
          </a:p>
          <a:p>
            <a:pPr marL="173038" indent="-173038">
              <a:buClr>
                <a:srgbClr val="C1A04D"/>
              </a:buClr>
              <a:buFont typeface="Wingdings" pitchFamily="2" charset="2"/>
              <a:buChar char="§"/>
            </a:pPr>
            <a:r>
              <a:rPr lang="en-US" sz="1200" b="0" dirty="0" smtClean="0">
                <a:solidFill>
                  <a:srgbClr val="00365B"/>
                </a:solidFill>
                <a:latin typeface="+mn-lt"/>
              </a:rPr>
              <a:t>989 workers have access</a:t>
            </a:r>
          </a:p>
          <a:p>
            <a:pPr marL="173038" indent="-173038">
              <a:buClr>
                <a:srgbClr val="C1A04D"/>
              </a:buClr>
              <a:buFont typeface="Wingdings" pitchFamily="2" charset="2"/>
              <a:buChar char="§"/>
            </a:pPr>
            <a:r>
              <a:rPr lang="en-US" sz="1200" b="0" dirty="0" smtClean="0">
                <a:solidFill>
                  <a:srgbClr val="00365B"/>
                </a:solidFill>
                <a:latin typeface="+mn-lt"/>
              </a:rPr>
              <a:t>PII Volume: High</a:t>
            </a:r>
          </a:p>
        </p:txBody>
      </p:sp>
      <p:sp>
        <p:nvSpPr>
          <p:cNvPr id="23" name="TextBox 22"/>
          <p:cNvSpPr txBox="1"/>
          <p:nvPr/>
        </p:nvSpPr>
        <p:spPr>
          <a:xfrm>
            <a:off x="6418451" y="3251723"/>
            <a:ext cx="2286000" cy="1015663"/>
          </a:xfrm>
          <a:prstGeom prst="rect">
            <a:avLst/>
          </a:prstGeom>
          <a:solidFill>
            <a:srgbClr val="FFFFFF">
              <a:alpha val="80000"/>
            </a:srgbClr>
          </a:solidFill>
          <a:ln w="28575">
            <a:solidFill>
              <a:srgbClr val="C1A04D"/>
            </a:solidFill>
          </a:ln>
        </p:spPr>
        <p:txBody>
          <a:bodyPr wrap="square" rtlCol="0">
            <a:spAutoFit/>
          </a:bodyPr>
          <a:lstStyle/>
          <a:p>
            <a:r>
              <a:rPr lang="en-US" sz="1200" u="sng" dirty="0" smtClean="0">
                <a:solidFill>
                  <a:srgbClr val="00365B"/>
                </a:solidFill>
                <a:latin typeface="+mn-lt"/>
              </a:rPr>
              <a:t>Philippines</a:t>
            </a:r>
            <a:r>
              <a:rPr lang="en-US" sz="1200" dirty="0" smtClean="0">
                <a:solidFill>
                  <a:srgbClr val="00365B"/>
                </a:solidFill>
                <a:latin typeface="+mn-lt"/>
              </a:rPr>
              <a:t> – 5% of Offshore</a:t>
            </a:r>
            <a:endParaRPr lang="en-US" sz="1200" u="sng" dirty="0" smtClean="0">
              <a:solidFill>
                <a:srgbClr val="00365B"/>
              </a:solidFill>
              <a:latin typeface="+mn-lt"/>
            </a:endParaRPr>
          </a:p>
          <a:p>
            <a:pPr marL="173038" indent="-173038">
              <a:buClr>
                <a:srgbClr val="C1A04D"/>
              </a:buClr>
              <a:buFont typeface="Wingdings" pitchFamily="2" charset="2"/>
              <a:buChar char="§"/>
            </a:pPr>
            <a:r>
              <a:rPr lang="en-US" sz="1200" b="0" dirty="0">
                <a:solidFill>
                  <a:srgbClr val="00365B"/>
                </a:solidFill>
                <a:latin typeface="+mn-lt"/>
              </a:rPr>
              <a:t>5</a:t>
            </a:r>
            <a:r>
              <a:rPr lang="en-US" sz="1200" b="0" dirty="0" smtClean="0">
                <a:solidFill>
                  <a:srgbClr val="00365B"/>
                </a:solidFill>
                <a:latin typeface="+mn-lt"/>
              </a:rPr>
              <a:t> Cities</a:t>
            </a:r>
          </a:p>
          <a:p>
            <a:pPr marL="173038" indent="-173038">
              <a:buClr>
                <a:srgbClr val="C1A04D"/>
              </a:buClr>
              <a:buFont typeface="Wingdings" pitchFamily="2" charset="2"/>
              <a:buChar char="§"/>
            </a:pPr>
            <a:r>
              <a:rPr lang="en-US" sz="1200" b="0" dirty="0">
                <a:solidFill>
                  <a:srgbClr val="00365B"/>
                </a:solidFill>
                <a:latin typeface="+mn-lt"/>
              </a:rPr>
              <a:t>5</a:t>
            </a:r>
            <a:r>
              <a:rPr lang="en-US" sz="1200" b="0" dirty="0" smtClean="0">
                <a:solidFill>
                  <a:srgbClr val="00365B"/>
                </a:solidFill>
                <a:latin typeface="+mn-lt"/>
              </a:rPr>
              <a:t> companies</a:t>
            </a:r>
          </a:p>
          <a:p>
            <a:pPr marL="173038" indent="-173038">
              <a:buClr>
                <a:srgbClr val="C1A04D"/>
              </a:buClr>
              <a:buFont typeface="Wingdings" pitchFamily="2" charset="2"/>
              <a:buChar char="§"/>
            </a:pPr>
            <a:r>
              <a:rPr lang="en-US" sz="1200" b="0" dirty="0" smtClean="0">
                <a:solidFill>
                  <a:srgbClr val="00365B"/>
                </a:solidFill>
                <a:latin typeface="+mn-lt"/>
              </a:rPr>
              <a:t>123 workers have access</a:t>
            </a:r>
          </a:p>
          <a:p>
            <a:pPr marL="173038" indent="-173038">
              <a:buClr>
                <a:srgbClr val="C1A04D"/>
              </a:buClr>
              <a:buFont typeface="Wingdings" pitchFamily="2" charset="2"/>
              <a:buChar char="§"/>
            </a:pPr>
            <a:r>
              <a:rPr lang="en-US" sz="1200" b="0" dirty="0" smtClean="0">
                <a:solidFill>
                  <a:srgbClr val="00365B"/>
                </a:solidFill>
              </a:rPr>
              <a:t>PII Volume: Low</a:t>
            </a:r>
            <a:endParaRPr lang="en-US" sz="1200" b="0" dirty="0" smtClean="0">
              <a:solidFill>
                <a:srgbClr val="00365B"/>
              </a:solidFill>
              <a:latin typeface="+mn-lt"/>
            </a:endParaRPr>
          </a:p>
        </p:txBody>
      </p:sp>
      <p:sp>
        <p:nvSpPr>
          <p:cNvPr id="26" name="TextBox 25"/>
          <p:cNvSpPr txBox="1"/>
          <p:nvPr/>
        </p:nvSpPr>
        <p:spPr>
          <a:xfrm>
            <a:off x="229161" y="4761398"/>
            <a:ext cx="2669320" cy="246221"/>
          </a:xfrm>
          <a:prstGeom prst="rect">
            <a:avLst/>
          </a:prstGeom>
          <a:noFill/>
        </p:spPr>
        <p:txBody>
          <a:bodyPr wrap="none" rtlCol="0">
            <a:spAutoFit/>
          </a:bodyPr>
          <a:lstStyle/>
          <a:p>
            <a:r>
              <a:rPr lang="en-US" sz="1000" dirty="0" smtClean="0">
                <a:solidFill>
                  <a:schemeClr val="tx1"/>
                </a:solidFill>
                <a:latin typeface="+mn-lt"/>
              </a:rPr>
              <a:t>* PII - Personally Identifiable Information </a:t>
            </a:r>
            <a:endParaRPr lang="en-US" sz="1000" dirty="0">
              <a:solidFill>
                <a:schemeClr val="tx1"/>
              </a:solidFill>
              <a:latin typeface="+mn-lt"/>
            </a:endParaRPr>
          </a:p>
        </p:txBody>
      </p:sp>
      <p:sp>
        <p:nvSpPr>
          <p:cNvPr id="10" name="TextBox 9"/>
          <p:cNvSpPr txBox="1"/>
          <p:nvPr/>
        </p:nvSpPr>
        <p:spPr>
          <a:xfrm>
            <a:off x="3471515" y="3933503"/>
            <a:ext cx="2194560" cy="646331"/>
          </a:xfrm>
          <a:prstGeom prst="rect">
            <a:avLst/>
          </a:prstGeom>
          <a:solidFill>
            <a:srgbClr val="FFFFFF">
              <a:alpha val="80000"/>
            </a:srgbClr>
          </a:solidFill>
          <a:ln w="28575">
            <a:solidFill>
              <a:srgbClr val="C1A04D"/>
            </a:solidFill>
          </a:ln>
        </p:spPr>
        <p:txBody>
          <a:bodyPr wrap="square" rtlCol="0">
            <a:spAutoFit/>
          </a:bodyPr>
          <a:lstStyle/>
          <a:p>
            <a:r>
              <a:rPr lang="en-US" sz="1200" u="sng" dirty="0" smtClean="0">
                <a:solidFill>
                  <a:srgbClr val="00365B"/>
                </a:solidFill>
                <a:latin typeface="+mn-lt"/>
              </a:rPr>
              <a:t>Other </a:t>
            </a:r>
            <a:r>
              <a:rPr lang="en-US" sz="1200" dirty="0" smtClean="0">
                <a:solidFill>
                  <a:srgbClr val="00365B"/>
                </a:solidFill>
                <a:latin typeface="+mn-lt"/>
              </a:rPr>
              <a:t>–  20% of Offshore</a:t>
            </a:r>
            <a:endParaRPr lang="en-US" sz="1200" u="sng" dirty="0" smtClean="0">
              <a:solidFill>
                <a:srgbClr val="00365B"/>
              </a:solidFill>
              <a:latin typeface="+mn-lt"/>
            </a:endParaRPr>
          </a:p>
          <a:p>
            <a:pPr marL="173038" indent="-173038">
              <a:buClr>
                <a:srgbClr val="C1A04D"/>
              </a:buClr>
              <a:buFont typeface="Wingdings" pitchFamily="2" charset="2"/>
              <a:buChar char="§"/>
            </a:pPr>
            <a:r>
              <a:rPr lang="en-US" sz="1200" b="0" dirty="0" smtClean="0">
                <a:solidFill>
                  <a:srgbClr val="00365B"/>
                </a:solidFill>
                <a:latin typeface="+mn-lt"/>
              </a:rPr>
              <a:t>22 Countries</a:t>
            </a:r>
          </a:p>
          <a:p>
            <a:pPr marL="173038" indent="-173038">
              <a:buClr>
                <a:srgbClr val="C1A04D"/>
              </a:buClr>
              <a:buFont typeface="Wingdings" pitchFamily="2" charset="2"/>
              <a:buChar char="§"/>
            </a:pPr>
            <a:r>
              <a:rPr lang="en-US" sz="1200" b="0" dirty="0" smtClean="0">
                <a:solidFill>
                  <a:srgbClr val="00365B"/>
                </a:solidFill>
                <a:latin typeface="+mn-lt"/>
              </a:rPr>
              <a:t>345 workers have access</a:t>
            </a:r>
          </a:p>
        </p:txBody>
      </p:sp>
      <p:sp>
        <p:nvSpPr>
          <p:cNvPr id="12" name="Rectangle 11"/>
          <p:cNvSpPr/>
          <p:nvPr/>
        </p:nvSpPr>
        <p:spPr>
          <a:xfrm>
            <a:off x="152400" y="38040"/>
            <a:ext cx="1873955" cy="400110"/>
          </a:xfrm>
          <a:prstGeom prst="rect">
            <a:avLst/>
          </a:prstGeom>
        </p:spPr>
        <p:txBody>
          <a:bodyPr wrap="none">
            <a:spAutoFit/>
          </a:bodyPr>
          <a:lstStyle/>
          <a:p>
            <a:r>
              <a:rPr lang="en-US" sz="2000" dirty="0" smtClean="0"/>
              <a:t>PROCESSES</a:t>
            </a:r>
            <a:endParaRPr lang="en-US" sz="2000" dirty="0"/>
          </a:p>
        </p:txBody>
      </p:sp>
    </p:spTree>
    <p:extLst>
      <p:ext uri="{BB962C8B-B14F-4D97-AF65-F5344CB8AC3E}">
        <p14:creationId xmlns:p14="http://schemas.microsoft.com/office/powerpoint/2010/main" val="30528044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9400" y="742950"/>
            <a:ext cx="6020296" cy="4038600"/>
          </a:xfrm>
          <a:prstGeom prst="rect">
            <a:avLst/>
          </a:prstGeom>
        </p:spPr>
      </p:pic>
      <p:sp>
        <p:nvSpPr>
          <p:cNvPr id="3" name="TextBox 2"/>
          <p:cNvSpPr txBox="1"/>
          <p:nvPr/>
        </p:nvSpPr>
        <p:spPr>
          <a:xfrm>
            <a:off x="2743200" y="81974"/>
            <a:ext cx="3657600" cy="584776"/>
          </a:xfrm>
          <a:prstGeom prst="rect">
            <a:avLst/>
          </a:prstGeom>
          <a:noFill/>
        </p:spPr>
        <p:txBody>
          <a:bodyPr wrap="square" rtlCol="0">
            <a:spAutoFit/>
          </a:bodyPr>
          <a:lstStyle/>
          <a:p>
            <a:r>
              <a:rPr lang="en-US" sz="3200" dirty="0" smtClean="0">
                <a:solidFill>
                  <a:schemeClr val="bg1"/>
                </a:solidFill>
              </a:rPr>
              <a:t>TECHNOLOGY</a:t>
            </a:r>
            <a:endParaRPr lang="en-US" sz="3200" dirty="0">
              <a:solidFill>
                <a:schemeClr val="bg1"/>
              </a:solidFill>
            </a:endParaRPr>
          </a:p>
        </p:txBody>
      </p:sp>
    </p:spTree>
    <p:extLst>
      <p:ext uri="{BB962C8B-B14F-4D97-AF65-F5344CB8AC3E}">
        <p14:creationId xmlns:p14="http://schemas.microsoft.com/office/powerpoint/2010/main" val="33967665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oup 547"/>
          <p:cNvGraphicFramePr>
            <a:graphicFrameLocks/>
          </p:cNvGraphicFramePr>
          <p:nvPr>
            <p:extLst>
              <p:ext uri="{D42A27DB-BD31-4B8C-83A1-F6EECF244321}">
                <p14:modId xmlns:p14="http://schemas.microsoft.com/office/powerpoint/2010/main" val="4269229163"/>
              </p:ext>
            </p:extLst>
          </p:nvPr>
        </p:nvGraphicFramePr>
        <p:xfrm>
          <a:off x="152400" y="1428750"/>
          <a:ext cx="4800600" cy="844347"/>
        </p:xfrm>
        <a:graphic>
          <a:graphicData uri="http://schemas.openxmlformats.org/drawingml/2006/table">
            <a:tbl>
              <a:tblPr/>
              <a:tblGrid>
                <a:gridCol w="4800600"/>
              </a:tblGrid>
              <a:tr h="844347">
                <a:tc>
                  <a:txBody>
                    <a:bodyPr/>
                    <a:lstStyle/>
                    <a:p>
                      <a:pPr marL="342900" indent="-342900">
                        <a:spcBef>
                          <a:spcPts val="1200"/>
                        </a:spcBef>
                        <a:spcAft>
                          <a:spcPts val="1200"/>
                        </a:spcAft>
                        <a:buClr>
                          <a:srgbClr val="C1A04D"/>
                        </a:buClr>
                        <a:buFontTx/>
                        <a:buNone/>
                        <a:defRPr/>
                      </a:pPr>
                      <a:r>
                        <a:rPr lang="en-US" sz="1800" b="0" kern="0" dirty="0" smtClean="0">
                          <a:solidFill>
                            <a:srgbClr val="004D82"/>
                          </a:solidFill>
                          <a:latin typeface="+mn-lt"/>
                          <a:sym typeface="Wingdings 3"/>
                        </a:rPr>
                        <a:t>  </a:t>
                      </a:r>
                      <a:r>
                        <a:rPr lang="en-US" sz="1800" b="0" kern="0" dirty="0" smtClean="0">
                          <a:solidFill>
                            <a:schemeClr val="tx1"/>
                          </a:solidFill>
                          <a:latin typeface="+mn-lt"/>
                        </a:rPr>
                        <a:t>Focus</a:t>
                      </a:r>
                      <a:r>
                        <a:rPr lang="en-US" sz="1800" b="0" kern="0" baseline="0" dirty="0" smtClean="0">
                          <a:solidFill>
                            <a:schemeClr val="tx1"/>
                          </a:solidFill>
                          <a:latin typeface="+mn-lt"/>
                        </a:rPr>
                        <a:t> on</a:t>
                      </a:r>
                      <a:r>
                        <a:rPr lang="en-US" sz="1800" b="0" kern="0" dirty="0" smtClean="0">
                          <a:solidFill>
                            <a:schemeClr val="tx1"/>
                          </a:solidFill>
                          <a:latin typeface="+mn-lt"/>
                        </a:rPr>
                        <a:t> innovation</a:t>
                      </a: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sp>
        <p:nvSpPr>
          <p:cNvPr id="4" name="Title 3"/>
          <p:cNvSpPr>
            <a:spLocks noGrp="1"/>
          </p:cNvSpPr>
          <p:nvPr>
            <p:ph type="title"/>
          </p:nvPr>
        </p:nvSpPr>
        <p:spPr/>
        <p:txBody>
          <a:bodyPr>
            <a:normAutofit fontScale="90000"/>
          </a:bodyPr>
          <a:lstStyle/>
          <a:p>
            <a:pPr lvl="0"/>
            <a:r>
              <a:rPr lang="en-US" dirty="0" smtClean="0"/>
              <a:t/>
            </a:r>
            <a:br>
              <a:rPr lang="en-US" dirty="0" smtClean="0"/>
            </a:br>
            <a:r>
              <a:rPr lang="en-US" dirty="0" smtClean="0"/>
              <a:t>Innovation – Buying or building solutions</a:t>
            </a:r>
            <a:endParaRPr lang="en-US" dirty="0"/>
          </a:p>
        </p:txBody>
      </p:sp>
      <p:sp>
        <p:nvSpPr>
          <p:cNvPr id="31746" name="AutoShape 2" descr="data:image/jpeg;base64,/9j/4AAQSkZJRgABAQAAAQABAAD/2wCEAAkGBxAPEBUUEBIQEBQXGRYVFxUXFBgVFhgXFRYaGBYVFhgbHSggGBolHBgWITIhJSktLi4uFyAzODMuNygtLisBCgoKDg0OGxAQGiwkICQsLC42LCssLCsuMS8sLCwsLC0uLC8sKy0sLCwsLCwsLCwsMiwsLiwsLCwsLCwsLCwsLP/AABEIALoBDgMBEQACEQEDEQH/xAAcAAEAAgMBAQEAAAAAAAAAAAAAAQQDBQYIAgf/xABKEAACAQIDAwUKDQMEAQMFAAABAgMAEQQSIQUTMSJBUZHRBhQWM1JTYWKSkwcyVHFydIGUorGz0uIjQqEVJEOygmPB4SU0RIPC/8QAGQEBAQEBAQEAAAAAAAAAAAAAAAECAwQF/8QAOhEAAgECBAMFBwIGAAcAAAAAAAECAxESITFRBEFxE2GBkaEUIjKxwdHwM1IjQmJy4fEFU5KiwtLi/9oADAMBAAIRAxEAPwD9kweFj3achPir/aOgeigM3ekXm4/ZHZQDvSLzcfsjsoCO9YvNx+yOygHekfm4/ZHZQDvSLzcfsjsoQd6x+bj9kdlAR3rH5uP2R2UA71j83H7I7KAd6x+bj9kdlAO9Y/Nx+yOyqCO9Y/Nx+yOygHesfm4/ZHZQDvWPzcfsjsoB3rH5uP2R2UBHesfm4/ZHZQDvWPzcfsjsoB3rH5uP2R2UBHesfm4/ZHZQDvWPzcfsjsoB3rH5uP2R2UBHesfm4/ZHZQDvWPzcfsjsoB3rH5uP2R2UBHesfkJ7I7KAd6x+QnsjsoB3rH5CeyOygI71j8hPZHZQDvWPyE9kdlAO9Y/IT2R2UBHe0fkJ7I7KAd6x+QnsjsoB3tH5CeyOygPP/wANUpaPC31yz7QQehVkiCr8wqFPROC8Un0V/IUBmoCKAUAoQ13dBM8eGdkJVhlsRYHV1Gl+HGsVG1HI7cPFSqJP8yNIvdA8CqrnO5lkUq5UMqLKqWzXAZgGB0BJBHz1y7Vxye/1PV7NGbbWSstN7X+n5oE7pJlADLFI5kxCmzLGBuZQqxHOwAcqbjntY2N7gqz9X6PQPhYN3TaVo9+q1yWn5c2O0tstFOIwqHxOjEh5N7IUO6HPkAueP2ca3Ko4yt09fscadBThivv0VlfPr+XKmDxcww0cjOWd8RyrEm67xlyKDwFltYW671It4U+83OEHUcUslH6FOHukkLNJeNgYsNyVe6RNK8ubOWKgMLKpuRc5eFc1Wd79y9bnWXCxso56y5ZuyWmv18S/Dt2ZmX+nEoJhU8vMc0yXBBXklQbcDqDzc/RVG+W3qcZcPBJ5vny2ZrU7opzEj54s2TCtIf8AjXe4kxSXH9pUDU30seFq5qrK1+nzszu+FhjcbPWVt8o3XnyN7gtoSTSyQsuTIGDspP8Ae39EoSLapdjxsbV2jJybj+dx5J0owipp3v8Ajv45GmgxeIURssrSEvjARI3JKwM4UckdCj865KUsnfm/S56ZQpu6atlHTvsTtDumlMc+7RY8sLyBiy5h/txMHClrsLnLotri9+ICVaTTtt9LinwkcUcTveSXP91rfXUv7PxcymeMlJGiRTGl2LsTEGBJYkkFri9dIyea2ONSEHhlom83y1+xXg2wqRxlcQkzSFRI8rgJEcjscyqBuySpXKbdY1yqiSVnfryNyoNyacbJaJLN5rnz3uIe6CeQpliiXOYkszNcNLAZb6DUC1uYm/NRVZO2W3yuHw0I3u3lf0dvz6nzh+6dnMfJiGYYc5M5Mh3+jFBbUJqSegHhRVm7eHr9iy4RK+byxZ2yy36/lythO6RljhQ/1GaLlMTZw3e7yhtTdhyLXy2ueN9KzGs7Jd30ubnwicpS0s//ACS+u/hzLJ2/NwVE+MYVJJLZ+8++QxHAjQrbnuK12suXT0uY9mhq3yv4Y8Jn2ft7MYxI0NmhWXOpBuf7rgG6AacRYk6HmrUat7X2OdThrJuKeTtZ/mZW2vtGWPHBFkyrbCnJdbneTSrJljIvJdVUGxGUC9ZqTanZPb5vkdKNKEqGJrP3s+iTWfL66F3DbTkmSe+SAxKULnVVmGbMSDxRRu2vzh60puSfK3zOUqMYOOrvnbdZerzXga/B7bdTGC6lP64kZm3odo0R/wCjIoGcWLaWvcMLaViNV5ePf5HafDp3ss8rcrJtrNcv9Ewd0cjsmkYXPIhAIJkIhWVFQhiAxzEWudR9lFWbf5tckuEjFPXRPpm075aG12FtJsShZlQaixV1YEFQdcrGxBNteOhsL2rrTniVzz8RRVOVk/T/AEbKuhwIoBVAoBQh53+GXxeG+sbS/VirJo9F4PxafRX8hQGagFCEUAoBQEUKLCqBQhFALUAoCLUBiw+GSPNlFi7F2NySWPOSfQAAOAAAFZUUtDUpuVr8sjLWjJFqAUBFqAmgMSYdFdnAszZcxudcoIGnAaE8Klle5pybSWxkqmRQHw8asLEAjQ2I6DcdRANSyKm1ofVueqQw4bDpEuVBYXJ4kkljckk6kk85qKKWhqU3J3ZltVMigIoBVAoCKEFAKA88fDL4vDfWNpfqxVk0ei8H4pPor+QoQzUBFAV5sdEhYM4BUKW9UNezN0Dktrw0NAfWHxKSXKMGsbG3MbA/kQftoDLeqBegIvQC9AL0BF6AXoBegIvQC9AL0BF6AXoBegF6Ai9AL0BF6AXoBQCgIqgUBFCCgFARQCgPPPwy+Lw31jaX6sVZNHorB+LT6K/kKEM1AKAo4vZqyMzZ3QsI1bLlsViZ2CkFToS5uOcADhe9BgGASHdhSzAyL8axsFiZVUacAAOOvpqA2O7XoHUKoG7XoHUKAbtegdQoCN2vQOoUA3a9A6hQDdr0DqFAN2vQOoUBG7XoHUKAbtegdQoBu16B1CgI3a9A6hQDdr0DqFAN2vQOoUBG7XoHUKAbtegdQoBu16B1CgI3a9A6hQEFF6F6hQAIvMF6hQH1VAoBQEUIKAigFAKAUB55+GXxeG+sbS/VirJo9FYPxafRX/qKENNjtoSLj44t4FjKocgKXJJe+fMpIByjLYi9m42oDfVQa3FPiBI+S+T/AGxXkg/GlYTi/wBAKfReoCvhpZ2yb4WO9W1xl13RzqNNVDXAbn6TxoDb3boXrPZVBF26F6z2UA5XQvWeygF26F6z2UBF26F6z2UA5XQvWeygF26F6z2UBF26F6z2UA5XQvWeygF26F6z2UBF26F6z2UAu3QvWeygF26F6z2UBHK6F6z2UAu3QvWeygF26F6z2UBF26F6z2UBzHd3jpd3FhICFnxkghUixKRDlYiWx4hYwR87CgOiw0G6RUUAKoAGpJsPsoDPVBFCCgIoBQCgFARQCgPPXwy+Lw31jaX6sVZNHorB+LT6K/8AUVSHM48MdpR3UkLksd0QrgliOV3wFcx8bmNiCeTxqA6qqCnitqQxEiR8pUKTyW4MHIOg1Fo5CSOAQ3oDFJjI5DGUa4EoBNiP+NiCL8QQQQRob0Be3q+UvWKAb1fKXrFARvV8pesUA3q+UvWKAb1fKXrFARvl8pesUA3q+UvWKAb1fKXrFARvV8pesUA3q+UvWKAgToeDKbceUNKAb1fKXrFAN6vlL1igG9Xyl6xQEb1fKXrFAN6vlL1igG9Xyl6xVB+fYWY7Qx2JnRrKA2Bw7A2yRqf91iF5rs/IU+pXj4ivJTjSp/E/Rc2/kj1UKMXGVSp8K9XyS+Z3eFVY0VA+bKAt2YFjbnJ5zXrPKZ6pCvjklaNhC6xyH4rMmdQbi91uL6X563ScFNOorrZO3rmH3GkTA7Wza43CEaad5n7f+WvZ2vBXf8KVuXv/APyZtLc2O0MNM0gMb5UynMMzDlLfJYDmOclj/wCmo1ua+ebKSx48sAXFwty2gXOYwBYZBezlzrcWC8DQFrCw4tZeW6NFmN9bsV3YVdMoCnMt9NDmbQc4GzqkFAKA89fDL4vDfWNpfqxVk0eicH4tPor/ANRVIcxtXDL/AKjC8oivmQIyowbKSciM+88rXRbcOkioDrKoKON2VFMSXDXICmzEckCRbfas0gP0ukAgDH3mkJjCX1kHE3sBGyqo6AAAKA2N6AXoBQC9ARQCgF6AigF6A0Hdf3QHBQ2iUS4mS6wxcxI4yP0RrcEn0gcSK41q8KMMc3l+ZI60qM6ssMUcpsTZG18GyTh2xBYHfpI3jgzs5cKL7pwWNrC1rAjnrg+JqqMZ9k7PXS68DsuHpuTj2iuvJ+J3OA23h5wDHKpvzE2Pzen7K3S42hUeFSs9nk/JmanB1oK7jdbrNehfr1HmF6AiqBegNF3abQkhwjCAkTy/0Yj5LPxk/wDBczekqBz1w4ivGjTc5f7fJeJ1oUZVZqC/0tye5HYKYDDJEvEKAemw5vzJ9JNcuEoSgnOp8cs33bJdyOvFVoyahD4Y6d+78Td3r2HkIoBQCgFARQCgFARQCgPPXwy+Lw31jaP6kVZNHorB+LT6K/8AUVSHJ90Ms67RiMAgY5YgM7SIFzNIGV3XCyKM4sFzODcaDXUDsaA1+2++N1/tiBJfQG2vJYAEkEAZspPoBHPQFXDmc5d9e+9FrhfNNmC5eKZr2vrQG2s3SvsntoBZulfZPbQEWbpX2T20AIbpX2T20BTbakIkEZmizkXy9fPe19Dpxrn2tP8Actba89upvsp/te+nIt2bpX2T210MCzdK+ye2gFm6V9k9tAabb/dHBgkZpJIyy/2DVrn4oIBJ15ha55ga83EcSqVkleT0S5/Zbs9FDh3Uu27RWr/NWRsfAO575xCBZnAsrC5jUfFTjowuSRrYk+knnR4WTl2tZ3ly2j0++purxCUeyo5R9X1+xubN0r7J7a9p5Dje6LuckhmbG4GOORz/APcYUrZMQB/euvInHMw48Dx151KNOqrTin1OlOtOm7wbXQt9zxG53uBZmjeztBKCroWUGwvqrWtodD0mvNUhWpNSo5xSthey2e/U7050qicauTbvi67rbob3B40TA5WAYfGQqQynoIvXahxMKy93Vap5NdUcq3DzpP3tHo1o+jLFm6V9k9teg4nzI+UEsyKBqSRYD8VRtLUJN5I0OzsWuOxTOhV48PyFa2hkazHS/EAKf/JDXgjCVevjmrRg8k+b5y+i8z2ylGjRwRd5S1ey2+5tto4xcPE0kjoqrzkWFybAceckCvpQhKbwxV2eOMXJ2RmhdmUHQX5ipv8AnWTJloCttBphExw6xvL/AGrIxRCbi+ZlBI0vzUBpBids6f7bZvp/3MvD0f0tfttUKX9pPilkvCudMqcnk3zZmLEEkcwUW9e4OlAVhicfxMScG0AFhyY8v/IC123g4iwNze2oH1icTjtQsSa7zlCwyjlCPixu1wpvaxvawoDdGqQUAoDz18Mvi8N9Y2j+pFWTR6Jwfi0+iv8A1FUhz67OxB2iZpEw0seoQs67yJQBlaNRAG55b5pG+NdSuoIHS0BWx2OjgUNIcoJyjQnWxNtPQD8/DiQKArPjY5d2UOgkAJII4xsQRfiCCLGgL2+Xyl6xQFfHbRigQs7i3MBqxPQo5zXOrVhSjim7I6U6U6ksMFdnLSxbQx8mYy94wcAiSMs1ulip1Y6cLAcxbifPCrVrwk4Jw2bWfe8Pyv1O86dOjJKTxa3S9M/mbPCdzWFS28eSc9MkrOetiW6zWPYIy/VnKXV2XkrGvbZR/SjGPRZ+bLM2wsC/GGG/DOOS4HQHBDAanS9ej2ajgwYFbayOD4irix4nfe5RfYTxa4TGPF6klpE+YWKn7SWrz+wRj+lKUOjuvJ3O/tspfqxUuqs/NFObFbaUlVTAv0NvgoPCxJKXB46Zftrp2fEYMONXvrh5dL6mFPh8eLA7W0vz67FA4fbsnx/9OPobFzhfZjiH51hcE5fq1JS8cK8lY37Yo/pwivC782ZtjdyJbEx4nH96GSIEpHAzmHeX0mIk5RdV0BJIubgA16qdKFOKjFWSPNUqyqScpPNnZzYqNFLM6qoFySRYAVttJXZhK7sjkdjd3IkxEkeJRcPGxvhpLj+pGCVLSco5TmB6PT0nONqKm4tRfPlfkntdaHR0pZ25HX75fKXrFdDkcztzubDS984CZcHiwAC3GGZQb7vERjRgbnlDlC99bVAV9nbeixUu4xanZ+PXgMwyyAa58PJwmQ+TxGo5r15q/CxqvEvdktJLX/K7meijxMqaw6xeqen+H3l+TEyww58fjcPh1HxmQqq+jlv/AHHoAqVKNacv1LLuSv5/ZFhWpQX6d33t28jnVxsu0NNnwf0jocdjs2UggawQGzSaHRmCrpWI8BRTvJOT3k2/8GpcbVatFqK2irHX7A2ZDgoBDGy2Bdib8WdixJuxPPbjwAr2nkOf23tWKSV5ZCWwmBu5VbEz4lRcIgvysnR5R6BXvbXDULv4p+kfvL5HpSdOGXxS9F/n5HUbO2gs8McoDR51V8j2V1zC+V1vow5xXhPKWqAUAoBQEUAoBQEUAoDz38Mvi8N9Y2j+pFWTR6Iwfi0+iv8A1FUhxs+G/wDqwO5k1lV7hOUSIgN9vO9dIxwI344Ec+7MB3FUFXH4GOdcsgLC5PEjipU8DzqzD7aArthEiMYQWvKDxJ4RsABfgAAAANKAxd0O1ZcME3MDYh3OUAG1jpa/Nz85A041zqY8LwWvyvobp4cSx6dw2ds1773FMJZeYDVI/QlxqfTYf+581Lg1i7Sq8UvRdFy66noqcV7uCksMfV9WbWvaeQXoCKAXoCL0AvQGPEYhI0Z5GVEUFmZjZQBxJJ4CtQhKclGKu3yJc/N9pbWxG2pxhsLmjgFmZiCDkB8Y45if7U4851+L6KdCm/4lTOEX4TkuS3jHm9G9LrX30oKlHtJ+C/PU6LancLhJYEjiUQvGLJKBdieP9TywSSTzi5tausOPqYpdp70ZaxehxjxMrtyzT5fbY1OxNq4rAP3vOrPlF91e75R/yYZj42PjyPjL9hNeXiOG7FdrQ96n6x7vzw2OlSnGaxRfj9Hs+/RnY7J2vh8ZGZMPKkqglSVPxWABKMOKsLjQ9Nclmro8bVnZmLb2w8Pj4t3iEzAHMjA5ZI2HB43GqMOkUBq8J3Gwb0TYt5MdKthGZ2Lxx5QADHGSVDG1yxubknSgOlvVIc53b90AwUACtlllOSM8St/jSW4nKDp6SK9vBcOqsnOfwxV3fJZd/wA+470Kak8T0XrsvEpdyWyDIkckqlYYx/t4W11OpxEvM0jG5v6dOavFWqviarqvTl9//Vcl3mqtR3e71+yOvvQ8woDFiZGVCVQyEcFBAJ+YkgVG7IzJtK6V+41qbVxBYg4GcAWs28hsb8f7+asYn+35HLtp5fw35x+5lx+CaSQNG4RgADxuVzXyjnS+ozLY8eNhboegp4vZUrJaXEckAjMSyXLRuhLWax1YED1agM+I2XI1iHXMvxXYMzLaQutjcE8myk3uRfjeqCth9lT3Yrii1zY6kkMoIFyDymF1Jvx3YGgZrgXMHgJY3BMzFACMty1zmBBJe/rDTpA0y6iGyoDz38Mni8N9Y2j+pFWTR6Iwfi0+iv5CqQ5PGYPD9/iVN4ZN+gYtCFjEm7C5Ridwz/FI5GcKScmYA5agOxqgq7Qid0yoWUkryg2UqL8pvTZb2HTbmoDX4ZJxk3xObera5Da7o5ytjoha5AOo9HCgLmP2lFh8u/nghznKmchMzdAu2pqNpK7KlfQx/wCs4b5VhfeJ++sdrD9y8zXZz2fkY5dvYRCFbGYNWa+UGVATbjYZ7mr2kbXuiYJXtYwzd02DTjiYT9EFurKTWFxFJuykjXYz2Oax3wk7vECNMFipY8ube5QgOttAWtb5yD6K9VNUZNYqqS3tKye3w+quu8y6c72t6oyQ/CTE3/4mOJ4WWONz7Imzf4r2Q4OjUdocVSfWTXzRlxnHWL8i0e72LNlXC7TdwASowTggE2uczgAekmpHgG6rpupTVle7ksPg1fPuM4stGVsV3dzDRMIFP/rYmCM/aqu7f4o6PA0/1OKj0ipS+xpQqPSLOP2p3QY/auLOEKRgKUaOOMPkYsL7yV3AzqlidAAD0kA1aShLGqT/AIfObVpYecYrk5PK+uHqemhSSblUyUfzzP1Dub2EuBhEaEMx5UjldXfnPHgOAHMPtrzV63aNWVorJLkkc61V1JX9Da2bpX2T21xOJQ2xsmPFx5JbaEMrqCrow4PG1+SwrrQrzoyxR8uTWzOlOpKm7o5Gbudx2DkEuCWJmNjKyMFaZ/72ljIVGuddDfU631q4YSvJSwv9ru4tdc2n3265HaDpSTUsvzc2+E7sIhyMZ/s5hoVdGyfOGvYA+m328axRpuu2qazWscr/AOV3r00Mezzecc+hsMT3RYOM2fF4UHQ2zAnUXGga/Ag/bXSnwtaorwg2uhmNGpLOMWzWYju+2etws4ka17LE5v8AabCu7/4bxMY45Rst20b9mqJZq3ijT7H2W21cW2MxBjeFSVhCnPGyqSAFPBl4knnJI6a8lWv2lNUIK0Fm/wCqXf8A0rbdZ6G5VYwpqMdfz8Xcd9ZulfZPbWDyizdK+ye2hD6oBQCgNdtDZpmLWfKGVFYWOu7cuNQw0OYgjnHRQpUk7n82a8znMWPC+W9tV10bki55/n1oDJJsds6sj6B87Xv5aucoH9xC5L3+KxGt6EPnEbCDkkSFScwFl+KGINkJN11GbQ/G1sBoQM+ztlLA5ZWJBBAXUAAkHQA25r8L3ZzpmIoDY0B58+GTxeG+sbR/UirJo9D4PxafRX8hVIcdLEh2uGEuCMgkUWJh3oXdAbvJ3vvM5B0O+GjX4cggdtQFbHY6OAAyEDM2Uaga2LHUkAAKrG5PAUBV7+Sbdlc1hIvEakNEzKwAvoQfn+agMm0ocLIA2JjhcRnMrSxhgh52UuOSfSKKGN4Ur35C9szmMRt3AyEpgMCu0X4XjgQQKfXnZco+y9fRj/wfAsXEuNNbPOXhFZ+didtL+VtlN+4iTGSpLjGw+FCZrQ4PDhTlbmOIZc97WBygc9uNYlPhKE4vhoXtrjSab/tWStqte8Ypy+JnT7H7ncDg9YMOqt5wqzye8a7fZeudfjK1bKcstlkvJWQsbfe/S9luyvKU0W2do7MU5cT3uz+QYxJJ9igFq7Q4GdZXULrdrLzeR2pwqvON/kjnl2RhpJDNhdltna8f+4aWFMi2IfdWKkE8La6HhU9joQlgqtWWfu+9ntyRu+Gfvz5cs/A2eF2DiT8aaDCDnXCYUKfeyAn7bV2jLhKX6dK/9z+it8xKtDkm/wC5/RG52ZsyLD6gzSvYrvJbvIQTcgvluRcDT0CuNSq5tvS/JZLyOEpuT27loX94PW9luyuZgbwet7LdlAN4PW9luygI3g9b2W7KA1u29kYfGJlmU3HxXCnMvzG3D0VlxzUk7NaNao6QqOOhyeB7gHkjA2hinnIvpHGUUgaLm5NmIAGrKT6a7w4riYK1Oph/tST87XXhYKcUtL9W/kb/AAHcjs+EWXDhublqzA/Otsv+K884do8VRuT3k3J+ty9rLRZdMjc4WKKJAkSCJF0VEjyqo6AoFhWzkZd4PW9luygG8HreyeygPqgPiaUIpZjYDjoT+VYnOMIuUtEbhBzlhjqUU21h2YqHNxa/Ifn4c1cPbKFk8Wvc/sd/Y612sOnevufO0dsJBIEZWJIDC1udrEaniFDv9GNq9R5Qm3IDwZjqBcKSLsWCgHgc2U2tx06RQGKHuiw7IGJK8lWOhYKGtxI6GbL84NAX8HiRKpIBWzMtjx5JtQGegIoDz78MnisN9Y2j+pFWTR6Hwfi0+iv5CqQ1uI2qYsWIcsWR1Ri2ZlcMzbvlDIVa/wDTAuwPHmFAbegMGLwscy5ZFDDjbUcQQeHMQSCOcEg6GgK0mGSMxhFy3lueJ13bDn4AAAAcABpQGPbWwMLjt331EswibOgYnKGtbVb2YW5jcVuE5QkpQdmuaDLjvFBHcmOGNB6ERQP8AU9+pLm2/FhRbdkaaLb0uJDHAwmRRYLLLeKJyTqUPxiAOfLqT9td58OqUkqrtfVLNrr1OzpYGlN+WbRHe21ZPj4jB4f0RQvKbfPIwF/srePhI6RlLq0vkvqXFRWib6ux9N3OmRcuJxWJxAJBPK3INgRltHYZdb243A10rHtOGeOnFRy6+Od8zPa2liikvX5mw2dsnDYYWghii9KqAx+duJ+01zq16lX45NmZ1Jz+J3LlcjmKAUBFAKAUBFAKAUAoCKAUAoCKAUAvQGN4lbiqn5wD0j/3PWemgMfecelkUAEMABYXW5UkDjYm4vz68aAlMLGvCOMcOCgcLW5vQOqgPqKJUFkVVHQoAHUKA+6AUB59+GTxWG+sbR/UirJo9DYPxafRX8hVIaEbPxH+ob6WOCWPVY2ZkDxAAZTGBEGN7yXDO2tiuXUUB0dAU9qRSMloycwIIsxUGwOjkEHJe17G+nPwoClhoJUyCViSZRY5s3CIhmF/igsCQvNfm4UBZ2pLOif0E3rnQBiFUG4HKIQ6ak83CtwUXJYnZFilfPQ1cPc0ZmEm0JTinGojAAw6H1YyOUfWavXLi8Cw0FhW/wDM+r5dEdnXwq1NWW/Pz+xvwnrHqXsrxHAZT5Tfh7KAZD5Tfh7KEGU+U34eygIynym/D2UAynym/D2UAynym/D2UBGU+U34eygGU+U34eygGU+U34eygIynym/D2UKMh8pvw9lCDKfKb8PZQEZT5Tfh7KAZT5Tfh7KAZT5Tfh7KAZT5Tf47KA+qAxzTKilnZUUcWYgAfOToKsYuTsldlSbdkVBtrCfKcP71O2uvYVdML8ma7Oez8j7xe0I4mCyHICpbMbBQFKqbm/G7oLesPTXEwP8AU4L23sfEj4w4g2P+SB8+lAQu1MORcSxkdOYW4MT1BWPoymgPvD46KQ2SRHNr2DAm3zfaPmuOmgM9AKA8/fDJ4rDfWNo/qRVk0ehsJ4tPor+QqkOa2hDn2mmaKN8ohZZAuJdkAZyS2UbpCbFQxYGxa9wbUB1NAU9qbSjw0eeQ2FwoGlyTrYXIGgBPzKaArLtBZshUMAJF4gahomZWFidCD89AbLeD1vZbsoCN4PW9luyqBvB63st2UA3g9b2W7KEI3g9b2W7KAbwet7LdlAN4PW9luygI3g9b2W7KAbwet7LdlAN4PW9luygI3g9b2W7KAbwet7LdlAN4PW9luygI3g9b2W7KAbwet7LdlAN4PW9k9lAN4PW9luygK+0NoRYeJ5ZSUjjUuzZW0Ci50tqfRQXJwWOjnjSSMsyOodTlYXVhcHUUBYoD4liV1Kuqsp4ggEH5weNVSad0VNrQrDZWG+T4f3Sdlb7ap+5+bNY5bsyYrBRy23ihrXA1Itcqxtb0ovVXMwYm2XAb3jU3Fje9iM+8ta/DOL0B8NsfDkWMdxYCxZjoCSAbnXViftoDNhsDFESUUKTa5uTewA1udTYAX9AoCxQCgPP3wyeKw31jaP6kVZNHoXCeLT6K/kKpDmNrYYjaeHfdPLwG93cJCatZA3e7SAAFjfeJbpudQOsoD4kjDghgGB4gi4NAVJoEjMeRVW8uY2FrkxtqeodVAXaoIoQUBFAKAUAoBQp8yOFF2IUdJNh11CNpamrn7osIpyiUSN5MYMh/CDWHVhueaXGUU7Yrvuz+RWw/dTEWYTRYnCqDZXmiKI9+cHm+2jqRWuRZcVTik53V90/XY3UMyuoZGV1PAqQQftFbTvod4yUleLuj7qlFARQCgPmSQKCzEKACSSbAAcSTUI2krvQ0WHQ49xI4Iwym8SHTesP+Vx5PQOfjXJLtHd6fPvPFBPiZY5L3Fot+992yN9XY9woCKAm1AYHxUatkLKGsDlvrYtlBt0X0oCJcVGoBZ0F+Go159OmgJbEICAWFyM32a6k8w0Op42oCZJ0UElgAASdeYcaALMptZhra2vSLigPugPP/AMMnisN9Y2j+pFWTR6Ewni0+iv5CqQ5HbGDybTjeCHDmTkObRIGJYuHaWQYd2UlQMrbxdVPHW4HZ1QU9q4d5YyqEBrggkkWI1voCeqx6CDrUBSw2EkiyiRrkygghi17REFjmGhYgkgaC9AbXKfKb8PZVIMp8pvw9lAMp8pvw9lAafEbbBYx4YPipBxCZRGv05LWHzC5rk6i0jmzyy4pXw0lifdour0K67DxUsglnxs8Zy5d1AQkQF763BzNr8a1VRk1m/I0qdWULTlZ3/l5d2epZ/wBCbnxmO96o/wD4qdn/AFMx7K/+ZPzX2K47l/6pkON2ibqFyd8EKLc4AA1q4MrXZt8PeGFylre98/PYseDsR+NJi2+fESdtTslu/NmfY4c3L/qZgh7kMEsjSZGdmtfeOZBpoNGuKvZxtZo2+GpNKMle2+evU3EGGWMWSyDoVVUdQWtpJaHaMYxVoqx9tHcWJJHQQvZQpqpO52HMWiMmHfyomCD7VAynqrm6UdVl0PLLg6d7wvF/05emhVw8e04M28eLGrmJFgsMgXmHDKx7arxrTM1N1oWwpSVt7O++xYi2/DfLM0uGfyZlCX+ZrZT107WOjy6mY8ZTvad4v+rL10L4xURFxMhHTmS3XW7o9DnFasxS7Tw6DlYmJbdMkdTHHcw69JayXmjVRt/qZurE4NTx0/rsp5tPFg9ZHVzac3Z6L1/weecZV5uMlaC/7n9l6nQBLcCR9i9ldj2jKfKb/HZQH1QGLFYdJUKSDMraEdPPzVGlJWZU2ndGqTuVwKsWECgm1zmf+3h/dWOxhsb7We5bx+yYpzeTNeyjQ20XNp8xzm/zDoroczGNixDyiSxZjyeUSGvfk2tyibC3VpQH2dmLayvIgyhDlK6hbleKmxGY8Lem4oDBH3PwKABnAAC8RrZSikm3EBmGluOt7CwEjYMIy2MgylDoRyt2brm011oDaUB5/wDhk8VhvrG0f1IqyaPQmE8Wn0V/IVSHNbTlRdqRXPKZIwFNiSA0usYzhiBc5yFIUFSeewHU1SGDHYgxIWC57W5N7E30AXTVibADnJ4igKEePE+QhSLSLbW91aJmU+g2Oo5qhT72ttpMLuw8c7mRsqiOPOb+mx0+ejdkYnLDFu1+mpWbHY6TxWGSEeVM4J9hNR9prnim9FbqebtOIn8MFHvk/ovuV5tgSzurYrFYiRVveGMLDC4I4OAczAfPVwNq0nf0NqhKUXGrLFfwN5h4kjULHHkUcAoAH51tJJWR2jCMFaKsjJn9Vv8AHbVNEZz5Lf47aAZ/Vb/HbQDP6rf47aAjP6rf47aAZ/Vb/HbQDP6p/wAdtARn9Vv8dtAM/qn/AB20B8SgOMrpmB4hgpHUaWvqSUVJWkro1eF7nMDEuVMJEBqbZQePzk1h04t3aOU+HpTd5RTfQtLsvDDhhoR/+qOrgjsI8PSjpBeSLEEaxqFjjEajQKqqqgdAA0FaOxkz+q3+O2gGf0H/AB20BNAKAUAoCKAUAoCKAUB+AfDH4rDfWNo/qRVk0eg8J4tPor+QrRCg2z59745dzvN6VyNvb8d2JM9smbX4vDk+moDaVSGKfDpILOiOAbgMoYX6bHn1PXQGDERKhjyqq3lzGwAuSj3JtxJ6ahS3eqQi9AKAi9ATQEXoBQEXoCaAi9AKAi9AKAA0AoCAb0AoCAb0AJoBQCgIoBQCgIoBQCgFUH4B8MfisN9Y2j+pFWDR6Dwni0+iv5CqQyVSCgK+Ow+8UAWFnjf2JFY/4BH20BU2fsvIpEhvygwKswNwoUuSLHM2pPz8/GoU+cRiYo3KHvi9r+Ma2quw1LjiI5PYN7XFwLMMKSKrAy2IDC8j3sw0/u6DVIUcbtCCDOZDiFCAkneNYkWOVeXqxBBHNrxqFNj3ovlSe9fn/wDKqQ18mMiVyp74BBK33jAaZbm5fRQGQ3NvjC16FL/ea34y+9f91CGuXHwZgpOIVmNgDIw/uKE/H0AcZT6SLXuKA2Bwi8by+9fm/wDKgKMGKicgAYjVsovIRzEhvj3tZW9PJOnCgLj4ZVBN5joTYSPc2HAcrjpQFHD46GR1QGcM2ovI3ApnBPL511+0XsdKAuTwpGpYmWw1NpHOnOfjcw1+ygKmGxkMkm7BnV7E2aRtMpsRo56OI09N9KAtyYdVFxvm9Ake+p9LUBXwk0UpspnGgYEyPY3CsR8biA63+fS+tAZMUiRIW/rsFBNlke9lUnnYdFvnIoCYURywBmGUgayPrdQwI5XCzc/QaA+cSiRLc78gAk2kfQD52HN+VATEiOXX+sChym8ja3AItZjoQRx114UBcoBQCgIoBQCgFUEUAoD8B+GPxWG+sbR/UirBo9BYTxafRX8hVIZapBQCgIoDDLhkY5mUFgLA89tef7T1npoDIiBQAoAAAAA0AA4ACgMUuEjcksiMSpQkgG6nip9FAZqAwPg4mJJRSTa5txtoL9OgHUKAzUBXOCiLZjGma4a9he41B69fn1oCxQGGPDRqbqiqSWNwLG7WzH7bDqoDLQFeLAwoQVjRSOBCgW0I/IkegEigM5F+OtAYYcLGlsqKtgQLDgCcxA+c6nptQGY0BhiwyIbqqqSALgW0AAA6gB9g6KAyOgYEEAgggg8CDxBoCFQC9gBfj6bCw/wBQB0DAhgCDoQeBB5qA+YYVS+UBbksbc5Y3J+cnWgPugFARQCgFUEUAoBQCgPwH4Y/FYb6xtH9SKsGj9m8J44rI0GLuoCm0VxcC2hzairchHhdD5jG+5/lS4sPC6HzGN9z/KlxYeF0PmMb7n+VLiw8LofMY33P8qXFh4XQ+Yxvuf5UuLEeF0PmMb7n+VLiw8LofMY33P8AKlxYeF0PmMb7n+VLiw8LYfMY33P8qXFh4Ww+Yxvuf5UuLEeFsXmMZ7n+VLiw8LYfMYz3P8qtxYeFsPmMZ7n+VS4sPC2LzGM9z/KlxYjwsi8xjPc/yq3Fh4WReYxnuf5UuSw8LIvMYz3P8qly2HhZF5jGe5/lVuLDwsi8xjPc/wAqXJYjwsi8xjPc/wAqXFh4VxeYxnuf5UuLDwri8xjPc/ypcWHhXF5jGe5/lS4sPCuLzGM9z/KlxYjwri8xjPc/ypcWHhXF5jGe5/8AmlxYeFUXmMZ7n+VLiw8K4vMYz3P8qXFiPCqLzGM9z/KlxYeFUXmMZ7n+VLiw8KovMYz3P8qXFh4VReYxnuf5UuLH5B8MQbcYNirJnmx7gMLGzPCwuObQ1k0cR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CltDaeIxJBxE005UWUySM5APMMxNhQH/2Q=="/>
          <p:cNvSpPr>
            <a:spLocks noChangeAspect="1" noChangeArrowheads="1"/>
          </p:cNvSpPr>
          <p:nvPr/>
        </p:nvSpPr>
        <p:spPr bwMode="auto">
          <a:xfrm>
            <a:off x="1016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52400" y="38040"/>
            <a:ext cx="2148720" cy="400110"/>
          </a:xfrm>
          <a:prstGeom prst="rect">
            <a:avLst/>
          </a:prstGeom>
        </p:spPr>
        <p:txBody>
          <a:bodyPr wrap="none">
            <a:spAutoFit/>
          </a:bodyPr>
          <a:lstStyle/>
          <a:p>
            <a:r>
              <a:rPr lang="en-US" sz="2000" dirty="0" smtClean="0"/>
              <a:t>TECHNOLOGY</a:t>
            </a:r>
            <a:endParaRPr lang="en-US" sz="2000" dirty="0"/>
          </a:p>
        </p:txBody>
      </p:sp>
      <p:sp>
        <p:nvSpPr>
          <p:cNvPr id="12" name="Slide Number Placeholder 4"/>
          <p:cNvSpPr txBox="1">
            <a:spLocks/>
          </p:cNvSpPr>
          <p:nvPr/>
        </p:nvSpPr>
        <p:spPr>
          <a:xfrm>
            <a:off x="8173292" y="4897438"/>
            <a:ext cx="1371600" cy="274637"/>
          </a:xfrm>
          <a:prstGeom prst="rect">
            <a:avLst/>
          </a:prstGeom>
        </p:spPr>
        <p:txBody>
          <a:bodyPr/>
          <a:lstStyle>
            <a:defPPr>
              <a:defRPr lang="en-US"/>
            </a:defPPr>
            <a:lvl1pPr algn="l" rtl="0" fontAlgn="base">
              <a:spcBef>
                <a:spcPct val="0"/>
              </a:spcBef>
              <a:spcAft>
                <a:spcPct val="0"/>
              </a:spcAft>
              <a:defRPr sz="1400" b="1" kern="1200">
                <a:solidFill>
                  <a:srgbClr val="C1A04D"/>
                </a:solidFill>
                <a:latin typeface="Verdana" pitchFamily="34" charset="0"/>
                <a:ea typeface="+mn-ea"/>
                <a:cs typeface="+mn-cs"/>
              </a:defRPr>
            </a:lvl1pPr>
            <a:lvl2pPr marL="457200" algn="l" rtl="0" fontAlgn="base">
              <a:spcBef>
                <a:spcPct val="0"/>
              </a:spcBef>
              <a:spcAft>
                <a:spcPct val="0"/>
              </a:spcAft>
              <a:defRPr sz="1400" b="1" kern="1200">
                <a:solidFill>
                  <a:srgbClr val="C1A04D"/>
                </a:solidFill>
                <a:latin typeface="Verdana" pitchFamily="34" charset="0"/>
                <a:ea typeface="+mn-ea"/>
                <a:cs typeface="+mn-cs"/>
              </a:defRPr>
            </a:lvl2pPr>
            <a:lvl3pPr marL="914400" algn="l" rtl="0" fontAlgn="base">
              <a:spcBef>
                <a:spcPct val="0"/>
              </a:spcBef>
              <a:spcAft>
                <a:spcPct val="0"/>
              </a:spcAft>
              <a:defRPr sz="1400" b="1" kern="1200">
                <a:solidFill>
                  <a:srgbClr val="C1A04D"/>
                </a:solidFill>
                <a:latin typeface="Verdana" pitchFamily="34" charset="0"/>
                <a:ea typeface="+mn-ea"/>
                <a:cs typeface="+mn-cs"/>
              </a:defRPr>
            </a:lvl3pPr>
            <a:lvl4pPr marL="1371600" algn="l" rtl="0" fontAlgn="base">
              <a:spcBef>
                <a:spcPct val="0"/>
              </a:spcBef>
              <a:spcAft>
                <a:spcPct val="0"/>
              </a:spcAft>
              <a:defRPr sz="1400" b="1" kern="1200">
                <a:solidFill>
                  <a:srgbClr val="C1A04D"/>
                </a:solidFill>
                <a:latin typeface="Verdana" pitchFamily="34" charset="0"/>
                <a:ea typeface="+mn-ea"/>
                <a:cs typeface="+mn-cs"/>
              </a:defRPr>
            </a:lvl4pPr>
            <a:lvl5pPr marL="1828800" algn="l" rtl="0" fontAlgn="base">
              <a:spcBef>
                <a:spcPct val="0"/>
              </a:spcBef>
              <a:spcAft>
                <a:spcPct val="0"/>
              </a:spcAft>
              <a:defRPr sz="1400" b="1" kern="1200">
                <a:solidFill>
                  <a:srgbClr val="C1A04D"/>
                </a:solidFill>
                <a:latin typeface="Verdana" pitchFamily="34" charset="0"/>
                <a:ea typeface="+mn-ea"/>
                <a:cs typeface="+mn-cs"/>
              </a:defRPr>
            </a:lvl5pPr>
            <a:lvl6pPr marL="2286000" algn="l" defTabSz="914400" rtl="0" eaLnBrk="1" latinLnBrk="0" hangingPunct="1">
              <a:defRPr sz="1400" b="1" kern="1200">
                <a:solidFill>
                  <a:srgbClr val="C1A04D"/>
                </a:solidFill>
                <a:latin typeface="Verdana" pitchFamily="34" charset="0"/>
                <a:ea typeface="+mn-ea"/>
                <a:cs typeface="+mn-cs"/>
              </a:defRPr>
            </a:lvl6pPr>
            <a:lvl7pPr marL="2743200" algn="l" defTabSz="914400" rtl="0" eaLnBrk="1" latinLnBrk="0" hangingPunct="1">
              <a:defRPr sz="1400" b="1" kern="1200">
                <a:solidFill>
                  <a:srgbClr val="C1A04D"/>
                </a:solidFill>
                <a:latin typeface="Verdana" pitchFamily="34" charset="0"/>
                <a:ea typeface="+mn-ea"/>
                <a:cs typeface="+mn-cs"/>
              </a:defRPr>
            </a:lvl7pPr>
            <a:lvl8pPr marL="3200400" algn="l" defTabSz="914400" rtl="0" eaLnBrk="1" latinLnBrk="0" hangingPunct="1">
              <a:defRPr sz="1400" b="1" kern="1200">
                <a:solidFill>
                  <a:srgbClr val="C1A04D"/>
                </a:solidFill>
                <a:latin typeface="Verdana" pitchFamily="34" charset="0"/>
                <a:ea typeface="+mn-ea"/>
                <a:cs typeface="+mn-cs"/>
              </a:defRPr>
            </a:lvl8pPr>
            <a:lvl9pPr marL="3657600" algn="l" defTabSz="914400" rtl="0" eaLnBrk="1" latinLnBrk="0" hangingPunct="1">
              <a:defRPr sz="1400" b="1" kern="1200">
                <a:solidFill>
                  <a:srgbClr val="C1A04D"/>
                </a:solidFill>
                <a:latin typeface="Verdana" pitchFamily="34" charset="0"/>
                <a:ea typeface="+mn-ea"/>
                <a:cs typeface="+mn-cs"/>
              </a:defRPr>
            </a:lvl9pPr>
          </a:lstStyle>
          <a:p>
            <a:pPr>
              <a:defRPr/>
            </a:pPr>
            <a:fld id="{B6351459-BAE4-4819-921B-DA1215053B31}" type="slidenum">
              <a:rPr lang="en-US" smtClean="0"/>
              <a:pPr>
                <a:defRPr/>
              </a:pPr>
              <a:t>19</a:t>
            </a:fld>
            <a:endParaRPr lang="en-US" dirty="0"/>
          </a:p>
        </p:txBody>
      </p:sp>
      <p:pic>
        <p:nvPicPr>
          <p:cNvPr id="2" name="Picture 1"/>
          <p:cNvPicPr>
            <a:picLocks noChangeAspect="1"/>
          </p:cNvPicPr>
          <p:nvPr/>
        </p:nvPicPr>
        <p:blipFill>
          <a:blip r:embed="rId3"/>
          <a:stretch>
            <a:fillRect/>
          </a:stretch>
        </p:blipFill>
        <p:spPr>
          <a:xfrm>
            <a:off x="4953000" y="1339850"/>
            <a:ext cx="3898900" cy="2984500"/>
          </a:xfrm>
          <a:prstGeom prst="rect">
            <a:avLst/>
          </a:prstGeom>
        </p:spPr>
      </p:pic>
    </p:spTree>
    <p:extLst>
      <p:ext uri="{BB962C8B-B14F-4D97-AF65-F5344CB8AC3E}">
        <p14:creationId xmlns:p14="http://schemas.microsoft.com/office/powerpoint/2010/main" val="21500933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4" descr="http://yahbh.files.wordpress.com/2013/03/anonymous_masks_616.jpg"/>
          <p:cNvPicPr>
            <a:picLocks noChangeAspect="1" noChangeArrowheads="1"/>
          </p:cNvPicPr>
          <p:nvPr/>
        </p:nvPicPr>
        <p:blipFill>
          <a:blip r:embed="rId3" cstate="print"/>
          <a:srcRect t="9600"/>
          <a:stretch>
            <a:fillRect/>
          </a:stretch>
        </p:blipFill>
        <p:spPr bwMode="auto">
          <a:xfrm>
            <a:off x="6781800" y="3562350"/>
            <a:ext cx="2250962" cy="1354377"/>
          </a:xfrm>
          <a:prstGeom prst="rect">
            <a:avLst/>
          </a:prstGeom>
        </p:spPr>
        <p:style>
          <a:lnRef idx="1">
            <a:schemeClr val="accent6"/>
          </a:lnRef>
          <a:fillRef idx="2">
            <a:schemeClr val="accent6"/>
          </a:fillRef>
          <a:effectRef idx="1">
            <a:schemeClr val="accent6"/>
          </a:effectRef>
          <a:fontRef idx="minor">
            <a:schemeClr val="dk1"/>
          </a:fontRef>
        </p:style>
      </p:pic>
      <p:sp>
        <p:nvSpPr>
          <p:cNvPr id="1064" name="AutoShape 40" descr="data:image/jpeg;base64,/9j/4AAQSkZJRgABAQAAAQABAAD/2wCEAAkGBg8REBMUExAREhIQEhcVFRMWGRQbGBcdGRkYFhcXGhoYJyYeGh0jGhcUIDsgJCcpLC4sFx8xNTAqNSYrLCkBCQoKDgwOGg8PGSokHCQqKSosLyo0Miw2KSwyMCksLCwsLTIyLCosLywqMC0sLC4sKTQpLC0tLCwpLCwsLCwsLP/AABEIAKgBLAMBIgACEQEDEQH/xAAcAAEAAgMBAQEAAAAAAAAAAAAABAYDBQcCAQj/xABAEAACAQMCAwUFBwIEBAcAAAABAgMABBESIQUTMQYUIkFRU2FxkZIHFSMyVKHSgbEkQlLBM2KCkxZDRHKistH/xAAaAQEBAAMBAQAAAAAAAAAAAAAAAQIDBQYE/8QALxEAAgEBBgUCBgIDAAAAAAAAAAERAgMEEiFRYRMUMUGhgdEiMnGRsfDB4QVCUv/aAAwDAQACEQMRAD8AgUpSuWePFKUoBSlKAUpSgFKUoBSlKAUpSgFKUoBSlKAUpSgFKUoBSlKAUpSgFKUoBSlKAUpSgFKUoBSlKAUpSgFKUoBSlKAUpSgFKUoBSlKAUpSgFKUoBSlKAUpSgFKUoBSlKAUpSgFKUoBSlKAUpSgFKUoBSlKAUpSgFKUoBSp8/C1VWbvNu+kZ0qZNR9wygGf61IPZicNpzHnmGPqeoiEx8umk/OrhZnw6tDUUqdbcMV0Dd4t01D8rGTUPjhSP3rJ9zL+rtfnL/CkMYGa2lbBuDnICzQyHS7HQX2CIXOdSjqFOPf6V9m4HIqszFAF5OTk7c5SyHp5AHP8AvSGMFWhrqVsvuZf1dr85f4U+5l/V2vzl/hTCxw6jW0rZ2/AJJGAR4nBlEQYFtJJRpPMA4wpHTr86xjhDZTVJFGJYRKpYtjBJUDwqd/Cdv3pDHDq0IFK2X3Mv6u1+cv8ACvj8IUAnvVscDoDLk+78nWkMcOo11K2idnZj5p1gHU/+o/4fl8/T31jj4TnUGngjKOyFWMmfCcE+FSMUwscOrQ19K2X3Mv6u1+cv8K+pwMs6Ik8EjSOEAUyefmcqNv8A9phY4dRrKVPPBpOUZMrpEQl6nODJyfTrq/avf3Mv6u1+cv8ACkMYKjW0rZfcy/q7X5y/wr4OCOdZWSJxGYwWUtjMjaFAyAdj1/3pDHDqNdStnccBkjZQ7xIGeVNRLYBiOGzgE4J6bfKvn3Mv6u1+cv8ACmFjh1GtpWy+5l/V2vzl/hXxeBSlNYKaTE8vU/lSTlHy66v2phY4dRrqVsW4KVkkjeaGNon0nUXwSOunSp2+OK+/cy/q7X5y/wAKYWOHUa2lbB+EDbTcW7ksFCqZMnJA81A8/WsjdnJhq3TwmcHc/wDkAGTy9+3r7qYWOHVoaulbCHhSsoPebdcjOljLke44QjP9a9fcy/q7X5y/wpDGBmtpWwbgx8WmWGTlxNKxQvsFIBHiUb+IfvXq64DLEMu0YAmEJOTgEor5O35cMN/2phY4dWhraVsvuZf1dr85f4U+5l/V2vzl/hTCxw6jW0rYxcDkYZVo2XVKAQTg8pOYxGR0Knb/AGo3BGVgrywx6okkBYvghxkDwqd6YWOHVoa6lbL7mX9Xa/OX+FPuZf1dr85f4UwscOostlJfPDKsEVyji4nOqN4QupiDpcNudPux1NbCaGfdzY3OrmNKTzIMamhEJ9+MDPrmrrDbImdCqupixwAMk9SceZ9a9kZ2PQ19ys9z0FN1hZ1Px7HNeDS8RMFsYI5+VGgHhaILIRKSxIbfGnUvlvivvHIbiO1uAYLpIpG1ESPAY4y0ockBBq3Jx1PWujW9ukahUVUVeiqAAPPYClxbJIpV1V1PVWAIPnuDU4WUSY8m8EYnMR4KRP3+RgRBd8mSNleLmW+nDRlBo2yME6t81C4tHLEgY2k6Ay2oJd4SDyfAgGnfLZ69M+ldHVQBgbAV4ntkcYdVYAg4YAjI3B38xR2e5lVdZT+Jz6exRJIOIyc1ZoLp4pgfAHg8H4gdNOfRQBvnzrDdT3S3Npqhui6i4Cl3gMja0x4SoCjT13FdFrFJaozKxRSyZ0sQMrnY4Plmjs9w7rpU+35kpUEV9rBltruYRyiSLVJb6h+GyMGIwCPETsB0Fa8d6jn5cNtMkq2AiQF4i4AkzzCRhepxiulVj7smvXoXXp068DVjOdOeuM74o7LcO66VPx7FFS24g2gyQ3pkiaTRIklsG0Pp8LZBBxpHQDqajWk920l6IoblJGnDnlvCCh0kBG1ZBG+dvTrXR6xRWsalmVFVnOWIABY+pPnThbh3XNRU/wBUFKW1uT4pLK6aRzbs7CSDBaDoRnfDHOf2xWrsX4i0bi3jmTFxOWKNH+ZiuFOr/Tg9Oudq6dWOC2RMhEVQzFjpAGSepOPM+tHZbh3SX8z8exR74XQW5fu12qzRyF0MluYwTHoL4A1bBQevlWPhc9/y7V4oboxokYKh4OXIqrgkA+IFtupq/SRhgQQCCCCD0IOxBr5DCqKFVQqqMBQMAD0AFXh59S8q8U4n49jm/GLOSK0cd0uEVYRHrd4SAOdzckJuTk4291TJBxOR3LQXJt5VdTEHhwEePQMZ8wxLb7dNqvdxbpIpV1V1bqrAEH4g172A9ABU4W5OUz+Zxlpvsc54g9xEtqr29yRHdxsnNeEk4GBEugDHTzqWbe+bWstveSxMY2UNJb6lZG1HcDGD4R08q3o7VcMmjhdp7ciRgYw5TUG+B/Kw6Z9a2PDuNQXDyrFIH5DBXK7rkjVgEbHanD3Nr/x9pTLqxR+rPIpF7JcJcwabSZJGN0yKzxElpVJJUjYBSc71kS04i6gTQ3jskiyRyLJbhlITSw3BGNRY9PSr69sjMrFFLJnSxAyudjg+WayU4W5qV0zc1PxotjnkE90bq5AguhI0cAJR4RIukY1EkFTqx5D5VmFpeOmJ7S6kkMLws4kgGVaTmA7+YAUem3SrytsgYuFUOwAZsDJA6AnzxWSrw9yq661PvprOhzO2mvmluxBDMjtch5NDR5UaXwh1bHcg7elbK1hvVkWVra85vLjWULJb6JSi4yQRnBOT186usVrGhZlRVZzliAAWPqT51lqKz3JTdY61M5twaW+NpAIIrkctm8SPCEf8UswIbxZAyvUVKvLaVUkbuVyu1y+WkgKjnrhyQN8Ljbz+NXu3tkjXSiKijPhUADfc7D316dAwIIBBGCD0IPUGissuoV0+GHU+i09jnXCJeJ6bd44pzAiRDQGi0uFGHO+/iOP3rxxKG4htGQ290ItcZHNeAqmJNWFCAHxE43z5V0eGFUUKqhVUYCgAAe4AV8nt0kXS6q6nGzAEbHI2PvpwsupOUeGMTmP30KVdpfyNKGt7xoZ43VozJb+EsRgptsAAw3z1qDxh5UeBjaTJqvUlw7xHU2lUCLp6ZCDr766PWKe1jfTrRW0MGXUAcEdCM9D76rs9zKq6yvmc+nsUNbXiUiOk8N3IrMjqVeAFGRmbbORj8vyr5LcXQuoQYLoyd2mRSzwc06mBLhgNHh2G49K6FWNrZC4cqpdQQGwMgHqAfLNOHuR3XSp/rko8dtesPxra7lKNNobmW+QkqcvDeRIGTtjc1FWW7E0scNvOkgt7ZNni1qsbHxZ/KSy5Hxro1Y1tkDlwqh2ABbAyQOgJ64pw9w7rpU/GkaFHit7/ADG7wXvOjVkLpJbDWpcuA2QfLSNsdKy9neL3Cd5C2Mr6ruVjh4xoJ05Q5O5HqNt6u9YorZFzpRV1MWbAAyT1J9T76cOHkzJXZ0tNVPx7GWlKVtPrFKUoBSlKAUpSgFKUoBSlKAUpSgFKUoDV9oO0dtYxcyd8DoqjdnPoo8/7DzqLwvtFJIYlkhEctwDIsOctHEMDmSnoCSQAoHU48mIoHCnPF+NPLJ4razyyqfy4RsIP+pvGfgRVh+zW9N3Nf3jbmWZY0/5UQEqo/oy/1Fa1VLOxa3OixsnizqSTezfRfy/sjRduZOG8OuQi8NikNxHqlJZwNDMwIjAOEbK51DGKvFpa2nDLYGKLlwFgZGySV14UO+dyAdIPoN+gNc4+21f8bD77Yf8A3euu3tks0DxMNpImQj/3Lj/ei6s2Xpxd7B1NtVTizecR+OxprTtki3XdLlRDOcGJ85imB/KUY9Cf9J89smrJXF0hN/wNi29xwpiA3mYwASPgFz/2hXQPs47RNeWKM5zLExikPmSoBDH3lSv9c1aapNF8uSs6HXT2eGpb9mtmvsWilKVmcoUpSgFKUoBSlKAUpSgFKUoBSlKAUpSgFKUoBSlKAUpSgFKUoBSlKAUpSgFKUoBXmQHBx1wcV6pQHIvsehJi4io2fQi+8eGUf3qb9h96OXcxZ3V0kA9xBU/LSPnWw4Rww8P41IuMW/EVZoz5B1PMKe7H4mB6EVU5WfgnGSxU93lJ6ecTnJA9SjY2/wCX31p6RseotIvTtaaetdNNVPp1X8Ej7bF/xlv6mDH/AM2x/eut8RvFhhkkb8sUbOfgoJ/2rk32uzpLc2TxsHWSLKspyGBcYwf61uftd7WKkPc42zLNgy4/ypnIU+9jjb0+IqzDbNFd3qt7K7WSX/U7KVJrPsnXNnxIv+VlAP8A25C37EVsvsPQ92uD5GZQPiEGf7ikXDH4dwFoyp7zenRywPEXmwgQe8Rj5g1bexXZ7uNnHCca93kI83bc/LZf+mlKzRjfbxTVRatf71JL6UrNm9pSlbTgClKUApSlAKUpQClKUApSlAKUpQClKUApUe04hFLr5bq/Ldo3x/lZfzKfeMis0kgUEkgBQST6Abk0K004Z6pWK1u0lRXRgyOAysOhB6EV5vL2OGNpJHCIgyzHoB76DC5iMzPSvKOCAQcgjIPxqPe8Thh0c2RU5jhE1H8zHoo99AqW3CRKpSo81/EkkcbOokm1ctT1bSNTY+A3oEm+hIpSoy8ShMxhEimVUDmPPiCk4DY9M0CTfQk0pUeDiETvJGsis8JUSKOq6hlc/EUCTfQkUpUXh/E4Z01xSLImSupTkZHUUEOJJVK8ySBQSTgAZJ9AOtY7O8jlRZI3Do4yrDoR6ighxJ8u7KOVQHXIVlYeqspyrA+RBqv9tobCaExXKyk9UaOKVnU+qlVI/odvWt/f8QigjMkrrHGuMs2wGSAP3IrODUeZtsq6rNqvPLpGWfk/NXFLC5ieNNNzoDHu/NjZCckZ0qc48WNgTuffV57C8Jto5uffLdm71lgJYJtKtn8+oBtbeeWxg+WwNdH47DZFrdrnQCk6mAscfiEEKB6+uPUD0ra1rVEM7N4/yztbJU4WpmWsp9Y+5HNrHI0chXLRglCQfDqGCQD0ONs9cEjzNSajS8ShWVImkUSyAlEJ3YLuSPhUmtpwqpyn0FKjLxGIymESLzVQOU8wpOA3wzUmhGmuopUa04jFKXEciuYnKOB/lYdVPvqTQNNOGKVGsOJQzprikWRMldSnIyNiKyXV0kaM7sFRAWZj0AG5JoV0tPDGZlpWOCdXVWVgyuoZSOhBGQR/SsV/xGKCMySyLHGuMs2wGTgfuRQipbcJZkmlfAawXPEIo2jV3VWmbSgPVjjOB/SgSbyRIpTNRZuJwpKkTSKJZQSiE7sFGWx8BQJN9CVSlRoeIwvK8SyKZIgpdAd11DK5+IoEm+hJpTNRIOLQOXCyqxjcxvg/lZcZU+8ZFAqW+iOR2puxFKbdrqEtNKC0l7aqplUgSMVKKW3xkg1PuY7rWYzxC8Km5kgP4inKraif/T11Ej4fOqBL2mneJ4mWF1d5Hy0aFlaQguUYjKZwOnpWwb7Qb0jGLfOSdXJj1ZKcstnGdWjC59K+bEe3rudq3KVPf+s3JYuz7X3dYMSXQDpiMLe2sQIDFQFjdCwG2Op6V44jxCZraZpTfvChKSob22JGH5ZBQR6sa9s499UxePzARDwHu6qsZKqSoWTmjBPnq8/QkVJv+1k8ySIY7ZefjmMkMaO2GD7soz+YA0xZGx3OvHiw09d+k/XrHkus44iucXNzCsUEzsrXltI/ghaSMBEVWG6rnY7Hy61ruKLcyLlrq6laGTh7xqzr+e4jZ2IJGxB2B8s75quT9sLh5lmKW/MQOC3Kj8YdOWwk28Y0kjf1r3d9trqQAEQLh4nykUakmH/hAkDcKNgPSriMabpa0tOKf1+r6b9y5319ewpI7yX2mH84W/tGZfEE3VYyfzEDpUe5NwZ7fV315W5xgcX1qwXSmZfGI9K+Hrk1TbftROjyPpgYzBhIGijYPqk5p1AjB8WMegAHlWRu2FxriYLbryBIERYo1T8VdEmUAw2RtvTERXKtdKae+umXfXrsXq2W+Z49d9dIstyIlC3MMpC8mSRiWjGNWtB5DY9D1rVWS3bXEUqz3Ukk3DkmlcTxRFRzWXGuRSNAwu3XJ61XLHtncwszRpbrrcPgQx6VZVKAouMKdJPT1PrWK67V3MhbPKUPb92KoiKoj1a9IA2Hi86kim52qbypiF+6+exeJL68Vo1Mt7+KH0N94Wmk6NOoauXpBGpds+dRrfvIkujGbyOZXEczve2qguFOgEtGNeAD0PQVULftVMiaOVaunMeQK8MTBS+NWnUPCPCuw9BX1+1lw3P1CF+8vzHDxow1YK6lyPCcMdx60xFVyrUpU0+dfrp5LwGvQ7o3ELvKPw9DpkUj/Ej8XBAIIB6EfvUHgcdzFHIsclysa3MyKReW0AOkjPhkUkncZI23FV637e3aKqhbc6REMmGMseSMREkjJK+RPStZccblkXS2hhrlfdV2abTrI9D4Fx6UxCm52maqVMZeFtHffudAmu7zE4Zr/wDw4fmob611YVBIxC8vLDSRuK+8FtrthaxxTXVvDIYyA15bEiJhnwxhVbO4I6+e1U+57cXUnMJS21zRtG8ghiEhVl0MNYGfy7VgHay4HIOmHVa6OXJyk14jGlAWxlgB5H0FXEY8la4Yw0r7vt7lg4hcXMtizS3lzIDaLOUZgVLd75ABGOgUA/H5Vup576NWLSXuYkZ2UcQtCwCqXbwCPVsoJxVIvu2NzLC0JW3VGQIdEUaHSH5gUFRkDX4sepNYT2nnM5nIiaRi5YmNCG1x8plIxgrpzt03PrTEZ8nW1Dpp6t/iFlHr6FvvpJ5Vtmk79Ksk8YgPfbZsSkZTpH4GwfPGM1KmkvwkkhvblFV7dFUXUEx/Ek0OWMY22xjYb+tUuTthcERhVt4xDMs6iOKNBrXYMQo329a+2/a+eN3ZI7ZeaE1IIYtHgJZTpxgEE5z8KmIxdztI+WnzrvMZbFqv7a573AVuLuaQTX0SkzRowSA4yJGXSuVyTkb42xUm44heIEJlvcSSCMMvELRl1EFgGIjwuwO5qmXnbO7ldXYxBkEwGmNFB54KykgdSwJ3PnWGz7TTRIyCO2ZGZWKPDGy5VNAYBhgHHU+ZJPnTEOStGliVLhfy/p2jsXSIXHeZSO+iaOOMSSG+tQND+KMazHpIPXY16nk4hHFl+IXOsWU1wQsyOupJxEoDKCCNB3wevp0qnjtjc65GKwNzljV0aKMpiIYjAQjAwMV6su2lzFEIlW3KKroA0MbHS7mRkyR+XUc46bCriDudrl8NPb8Z9Z7losorqK4vljmuikd0VLi6gh1Mc7vzFOpiF8sdKlxXl60xhEl/zAqNjv8AaeIOMppJjw+R6Zqg3HaOeQya9Dc6bnOCikF9LpnHwdtvXB8qmW/ba5TlkR2peBERJGgiLgIAqeMjOQAN6mIV3K0ecUtxv1hFm4RHdGCI2r3VvFNISpe8tgD+JpkIjKKxOQ39cdayXveXWaN767dM8RQqXGGW2RSgO3+bUc/tiqWO0s/IjhxCVgOY2MaF18fNOHIyAW8v6VNuO3t26upW3HMEgLLDGG/FGJSGAyCw6nzwKYkV3S1xSlT1f9OXOZa+DNfmGACS7y8aaFF9apkEDTpjZCwGMYBzUS8vJZ7QvJ36W3LKGU3tsTkvpTUnL1DxDzHlmqdH2gnWSKQaNcHK0NpXI5QKoPkd/XA9Kk3Ha2do2jEdtGrsjNy4Y0LFG1LkqN8H+9MReTrVUpU9U+6jXv8AYvF194qs7G6uohb28jlTd28ra1KhQVjUELu2dvTcecLjUV1qiIuruaSPiKwRhpEB8UMb5ViuFYlyMnbHlVYbtpcmVpdFtrkR0k/BixIHIZtYxhiSo3Pv9a+3nbe7laNjyQYplnXTGi5dQAGbA8WwA39BSTCi521LTin98+e5cbu/vI0LtLfFVdUJW/tG0lzpXOmM438zWGaK4a4iLC9aZYpJIpe/WpCoPDIQ4j0j0O9Uqw7SzQiQKkDLLp1q8UbhtJZlJDDGcsd/h6VI/wDGdzrVgtuAkTxCMRRiPRIdTgoBpOT/AHNMReStKX8NNPfXT66+C4s/EFCl7+5XmNdlVSeKTCwwCWMFkGNWrIPTbyFYba3ulneRJrpzLZ2s00neYYTl12DNIpBA6AdR6mqnYdsbiEMES30tI74MMZCmRQjhQR4VKgDA2xXm67XXMmvVysSpEjKI0C6YW1xqF6AA+XmNqYhydrMRTH9z9em/VF3N9eCRY+ZfapELqfvC00sA2g4bl6SdW2M56144Pw28l55gi4h4bh1m/wAZbDMoxrJzHuem9Uy27XTokacu1YQ6tBeCJiupzIQCwyBqYnFS+G/aLxC35nLkQc6Z5nyinLvjUfcNhtVxIxqudsqWqKaZ9dfroVilKVrO2KUpQClKUApSlAKUpQClKUApSlAKUpQClKUApSlAKUpQClKUApSlAKUpQClKUApSlAKUpQClKUApSlAKUpQClKUApSlAKUpQClKUApSlAKUpQClKUApSlAKUpQClKUApSlAKUpQClKUApSlAKUpQClKUApSlAKUpQGfuUvs3+lqdyl9m/wBLUpWUHw8y9B3KX2b/AEtTuUvs3+lqUpA5l6DuUvs3+lqdyl9m/wBLUpSBzL0HcpfZv9LU7lL7N/palKQOZeg7lL7N/pancpfZv9LUpSBzL0HcpfZv9LU7lL7N/palKQOZeg7lL7N/pancpfZv9LUpSBzL0HcpfZv9LU7lL7N/palKQOZeg7lL7N/pancpfZv9LUpSBzL0HcpfZv8AS1O5S+zf6WpSkDmXoO5S+zf6Wp3KX2b/AEtSlIHMvQdyl9m/0tTuUvs3+lqUpA5l6DuUvs3+lqdyl9m/0tSlIHMvQdyl9m/0tTuUvs3+lqUpA5l6DuUvs3+lqdyl9m/0tSlIHMvQdyl9m/0tTuUvs3+lqUpA5l6DuUvs3+lqdyl9m/0tSlIHMvQdyl9m/wBLU7lL7N/palKQOZeg7lL7N/pancpfZv8AS1KUgcy9D//Z"/>
          <p:cNvSpPr>
            <a:spLocks noChangeAspect="1" noChangeArrowheads="1"/>
          </p:cNvSpPr>
          <p:nvPr/>
        </p:nvSpPr>
        <p:spPr bwMode="auto">
          <a:xfrm>
            <a:off x="63500" y="-555624"/>
            <a:ext cx="2057400" cy="115252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076" name="AutoShape 4" descr="data:image/jpeg;base64,/9j/4AAQSkZJRgABAQAAAQABAAD/2wBDAAkGBwgHBgkIBwgKCgkLDRYPDQwMDRsUFRAWIB0iIiAdHx8kKDQsJCYxJx8fLT0tMTU3Ojo6Iys/RD84QzQ5Ojf/2wBDAQoKCg0MDRoPDxo3JR8lNzc3Nzc3Nzc3Nzc3Nzc3Nzc3Nzc3Nzc3Nzc3Nzc3Nzc3Nzc3Nzc3Nzc3Nzc3Nzc3Nzf/wAARCACEAMUDASIAAhEBAxEB/8QAHAAAAgMBAQEBAAAAAAAAAAAABQYABAcDAgEI/8QAQxAAAgEDAgMFBQUECQMFAQAAAQIDAAQRBSEGEjETIkFRYQdxgZHBFCMyobEVQnLRJDNSYoKSouHwJTRTFiZjwvFz/8QAGQEAAwEBAQAAAAAAAAAAAAAAAgMEAQAF/8QAIhEAAgICAgIDAQEAAAAAAAAAAAECEQMhMUESMgQiUXFh/9oADAMBAAIRAxEAPwARax6c8cwWK7BijLnLqOYZG3T1/Kvsdzp8fNy20jhtiHm9QfAV8gXXCuRbGMYwSbdF/UelXLQasJWEzxoHQhAWjUlvDGN+tRaPSt/od0OWKXSYmhi7FFkdeTmJ8c9T767ajEJ7K5hPSSF0PxUivGgs0liRdzCWRJTjs3D4yBtRF4oSp7r7jG+Kqh6ogyKps/OK/gX3Ub4NYDiiwOMd5x180aqcj21tPJENOiZo3ZDzTP4HHTNEuHdRH7cslFlYxh5QvMkXeG3gSaIA0Xjgc3s71E/+OWFv9aj61i9bpxBGJuCNdjIyBbl/lg/SsKomYiN0NbfwI4l4S01hviMp/lYj6ViNbN7Mm5+DrXPVZJB/rJ+tcjnwZpxcoh4o1Rcgffk7n0FCkDt+FHb+FSaceM9e1Sw4nv7a1uliiR0KqIIyd0U9SufGgjcVa8Rj9qTD+FVH6CsOKK2d3KPu7O5f+GFj9KK65pGpzyaaYNOu5P8Ap8CtywseVgMEHbY7VRl4g1mX+s1W8I9JSP0q3xDd3RstGlF1PmWyBc9q3eYMRk77muOPbcPa00Yxpk4GOrFV/U1y/wDTmrAfeRQRf/0uUH6E1RkCyW6GQF2x1Y5qtyR7fdg/CuNNM4Bs5rKwu4J5Inbtg33UgcAFQOo91G9Ri7S0vFO+YTt/hP8AKlb2WsOx1GIDADowHvGPpTjcrlZh5xEfrWvgzszCNTI3/a5AGxIY7599dAlyMFYoo23zkKMD41yZI2UCSdiy7nulv1xUQ2ihn+9JJwccq9R8aQyuKLJedlbnu0QFOU8r4wSPJR55p90Yo1jZvIWkcxRlnz+LYb7jPzpAgW3A5Et5GDAEkyH18v8Am9P2h4/ZloAvIBGvd8vnWwe6AypUMpEYP9Vn40A4imt01DThJbyF3VyhSTlUcpB36nrTAv4s0s8Xj+m6Q+NjOY/8xWiyeoGF1NAaaazSGOWPTuftGbIM7bYx/OpX1UZLKJZEOQ7fiyPBalSHoNVwi3MS1/qAJwGt3IU+qg15tMLaaW46pO2f84P1roFhku1zI3aSW2ydnt/Vnxz9K52lwkejxPJCZFSdjtJy42U+RrYo5yVJ/wACfCJYDUYiT3JE/wDsKZ3UApjoTvS7w9GY9U1ReVgr4YEjGe8f50wtjkG/SqcfqQZ3c2fnnWkEet6ihBBW7lH+s180hymrWLAYxcR75/vCrfFsZh4p1dBsPtbn5nP1oZFIYZY5ck9m6v8AI5pgo3a5RpuHdVhEbP2tsykDGwIO/wD+VgS/hHur9D6dhra6RslWhYbAnwx4V+eF6AVrMRDWw+yl+fhbl/sXDj5kGsdY7GtY9kEnNol4h/cuenvUVyOfAv8AtC0u7uuM510+1nuHkgikIijLY25cnHT8PWvPDnByv211xOZrK1iAxEcB5T9B+Zpt1jUIdI41a5nLcsumcqIoPM7q5wo9Tmlfi+51q5VptQtY7WDnWZYRLzvH3cYY4G3j6dK5pGxtuipNpGnG5k7CHEBbuKXLkD1IPWuWt6e9xptoLYLyWasgGckgnPj5eVD7LspJ1E8ihc75PWi2rra2ulvLBEnaABecYOST4fA1ujK7AMI57Vc7beNeTGGKrGxbzNebdZuxDohZFTL+gz1+ZFd4rW7uW5LOKRyF5sKPDxoLCpjLwNe2ujXdwLibmjuEQc6ocIQT1+fWtC5o5iHjZXjZCQwOQRWU6RI0cUX2qJxHLl4+VckgbdPKmfhnUEj1Bba1MjwSswKNGQIzjOR8qLVGNOwBKjrLIEtQSGK7qT4++vKmdHU/dRLtn8C5239fOumpLCmoXHaTN3JTlVjz4nzOPCqyfZFQDMzcwGwCr4/GkMpiy3FLNyEG+Clh3Srnz9PjTxw85k0m2JlEpC45xnfHv3pBjnt0JAtWZkyVLT+R9Fp44UkV9JjKRGIB37hJPj61sOTM10NyblT6CgnFsEbw2Mks6wrFdAg8hbmPXG3uo1Efu1/hFCeLLVrvSMLIkfZzK/O5wBsR9RRz9ROP2QDsouczpcSlikpAyObA/wCCpXfTyftd6rYYCTY/OpUdF0lsrWkgbVNOuHkxLLGq8qpjzAP+1eDLLcaRN22S0cwU5/hbP6V2tonuZdOu1EMYhPIyZC4Ac+B67V1jRJba9jmaOFRKpJSL+IbgdaOJrQT0a6Z9YuYWdihgDKOYnGymjnVcZoJpEuNQWJZOaIwALlcZ7gOfyo2BtT8fBJm9jGOOtOupOLtRaK2d1d0ZWGMHuLQU6JqDKcW2Nv3pox9aP+1BWj4skwSOe3jbr7x9KUWXmByy58zvTBJ+gNDDzRcinDyW539SBWAXUfY3U0WMckrLj3E1u3BM3PaabIDkNbrv/grFuI0EfEWqxr0S9mH+s1vRiBh3rTvY5J9xqcfk6Nj4EfSszRWdlRAWZjgAeJNbLwloa8PWJVe9dygNOzHI5h+6PQeddZtWduJdJa713S9WikANoWHKYywJIJByCMYqrfhHDtImS2QQV28sYonqHY6pDGJWYLkZjyQAfDOOu+aoalHbW9jIHLIoTucv4ifIeZoZKxmN+Dsz7WNKSK4RrOIhXOCqjuofDf16e+qsELqgeazlurZJuxkt0cqXkwcKMZII69PDFNnDGmNxBywJHOJJSQrFioxnrsfDyNbFonD+l6HCgihR7pv6y4cZZmx1yfl7sUcIugMkot2jMNF4Sni0me9l0k6KQO4r3BmdlOCSVOwHoRmullGIdQaSK+d7ZR3IFQIuPdjpWganqFtaMsV3dpHz55GmOObHUHwoRDw5ZQ3RuWYRxh+0ZFGQR1x0zigyY7f1Y7G/CO1yIXFumaxw1cxzanZwJYydy2mg3QbEhT0IbAOdsbbE184YE100N4hMiG7IYBdl7hyT8gK072kJFqfBlxbzMYllkj5MAZBDgj9D8Kx3h7U/2VqR0/ldyZlTHMRv+nlXSio8CvJy5OusxTJrF12dmjKZclimc/OqnJdAZWGCPAwpKoPH1opxPZrHfSXEtzyxXR7g7Ju6QBkYoKIbMZVp5G5QfwxgZ+ZpTHRTLKi+ZkD30UZU5I+0Kv5L8abeFXxYyKbhZyszDmVy2AcHBJ99JimwXMn9Lbf+4OoNNXCTwdhcJbq4VZty7Ak7DyrYPZmRKh5gOYUPpVHiJ2TRZymxJVc+md/0q3aHNvH6VX16NpdHuVTGcKdyB0YedHP1YvF7qwJ20gdlBUAY6IPKpVaRH5+YSRDmVesqjcDB8fMVKmVFjWzlDgxQKRnlkfr/AITRFgwur1T0Zwfk4/maGxzQKoVYpuYMW7zjyAPQelXvtxJeUWoZn68zHHyGPKuRr7Lemjl1Oz/hK58/ximLGVPupcs55zqVoEswEDruImOObruT6mmIHu/CnY3omz3asyX2sRBeIreU5+8tQPkx/nSVseqk+maf/a6pGoaY48YJB8mH86QSTjdh86aINn9n0mdK0kjwiUflisy48iEXGOrqNgbgt8wD9a0D2bSZ0TT8n8Lsuc+Ac0ke0yLsuNdQP/k5H/0gfSt6M7FeNzHIjjqrBvka/QFvG9xySINiAT8RX59wTsOprZ7LXm+zWyLEQEVcy8hbJx0UA5z6YoJXWg41ez5f9raXRIJEU6kKp/dcYNdpJftcI5YXZnGwx+96Vw157q8s1nS3l51lGFVCdyMZIHTrRPguCb7FLeXYw4YrGuCAAPHeub8VYUV5Ohk9n/D9roOhFY5DNeTOZLlj+4zb8gHgP13NWNV1KKGdEeQAFicms51LiXU4+IZ49IILxtySM6krj+zjbPz61a0o3a3Mt1qYaaWU7Ad5iPDAHQUcc2qOeB3aJ7Qp4nnguLeMshQLzKpwCTls/DpThwzJFd8PQLcCUZhCZIwWPTAzuflQ3VLNdT0SaIKgIA51/EVIIIFEY7yRYo2aMu4AWQHIz5lT9KyMayOX6UzzOeCMGtplfjp2XSbWEgh2nJO391vl16VlM1lBFr1vecrkSKS4DAAOMAbjzzWicftc31jZxaZCW5SSyIC7DIwDj4EfGlSHQJ9XtLKPto4nHP8AaObHMsZIwCvXJC+NDPctEq42ddbhtp9MNw8kLyxjmihR8k9Adgd9h5eHrSqsspwYrBCSSD90x+taBLpdraWhi5ljVd1kPiwH73nWezZ7Vib4GPmIAy7bfKlsOLbLaC/DgLZQqm3N9wo8B5/GjnDLXQa4W5VV3UjAUb756Uqdja4xLcklsYAhJ/Uij3CbW4urhYWk5gihuZAo29xNbHk2a0aLp5zar7yK86oqNpd12oYqIiTy4ztv4180s5tvc5/QVZnXntpkChi0bAA9DsaY+BK5QlN9iZFjPbqEJx94o6nPlUohbx3RQ9pDChzsCqdKlR0y/wAkVoftiy/eKQTnIMar+eBXe4ju5SgjukjXlwQZcHOT5emKG80RmDds+Om0WfD1NXS9usaSBrhgxIAwq7iiaOi6ejtBaSxXVu0t9HlpUIPOxz3h6U1Hq3v6UpC5ty8AeB8xnCsZNxk58FptfaR/Hfr50zC+aEfJbbVmd+1oWqnSZLpJmz2yr2ZH9w75pCE+kKN7G5Y+txj9K0X2sQNLpWnMikstywz70J/+tZpBZ3EsqIqjmY4p5Mab7Pbq3m0pfssLQxR3LLyF+cjoevxpY9rScvGMh/tQRn9R9KY+BYrSw014l1AXMj3HMyRwsOQlVGCT7qX/AGuD/wB0QnH4rNDn/E9b0D2KFpEJpQC3KBvsMk/pWi6ZqVu1irWzsiblVOByEnfNZxBldwcYNWY7qa3uOa3kK56+R94rOg0aknEaRpy9q5IGFwBTDa6gtvwlJqErdxY2kJPjWMQ301xcRQlV5pJFQMCepIHT41tV9ZWc3B1zpFux2tuyiY794DAJ+OM0uSsbD/DO4OK7GGR45VkLk8zSBcqSd/f+VM2j6tb6rFz2j86I/IyPzoc4ztjHmKzHQGsmku/2g6xrLCVRj+6x8R60/ex6zMtpfvyKyLc8gf8AtEKPD5fOiWJNmPO6o0PT4kgt1TuAHfDjlz8T/Ou8zwRAsuO0xkIhXvfQ/Or0MDBCBgfwg5oNxZbQwRpeTXkKog5TFMQST6Bv9qfNNLQqEk5bYucQ3BsdVt79I5uSb7owZ6kbjG/vPlVfU7DULy/sNSjC2S26NnmYs0o9cY9epNJfEvEM0GuJHFym3tWGFDZ5+YbkH/nSnLh/Urm/0yaSd3eFC4ik5dnXf8xuD7qmSd7HylFwpdAXiRrmxdkldbhrhcF1Xl5V8h1pbwCyqLJiCRkkv9KZuL5lmTT7mOfs45EODuM9D4UrjIBLX57w2/EaxrYMW6R0AkJITTl7vQ8kh+tGeHe2S+YyW6Qq0eTiMKc5+dAWRH7rXhJGckoxopw8II9VVkmZ2dGwOz5R6+PpXR5Dl6mlaQf6OwB6MD+VXSokDRnYMpXOM9RQ3Rm+6lB8CKJxNiZD6imMnRn9jpVjPHvdszKBk9gBn5mpVoQ3sUkiw2IQBiPwE5AJx1NSpLZ6Hiv09v2augWziOQCCeYncD1q1D9oZP6mNRnICwD61UlkTAY3CDP94n9Aa+jsriPszOM83MO43l61rdGJWEJpLlLVCvIjhj0Ea5GBg7/GmM7tk+IzSXLaWioZGnlOG5cLH44z4mnBHDJGynIZFOT7hijxPYr5CVIVPaeGXhtJVxmO5Q7+oI+tZxw5cE8QWAYjlMuD18QRWme0lGl4SuAilmWWM4AyfxVlOmpd2uo2t19juCIplcgRNuM7+HlVBKOXs7yzaihxmO4228hj6Vw9rq/9S0+XxaBh8iD9aI8KW1vp8mo3n2hzHcy8yQmBwyjmPXw8fyqn7XE5v2VKvQK6n44/lXIzsQUbueo3q5ZWzuvaqgJyRgmqEbdmwY+FHbPEVwoH4JkyP4h/tQSYS5KlxE6urhORlIIZfMUfPGt4dNFugkW5wFZ/3T57Z8c1Wu4QyHGQRQbGHK5NDHYduPBwjRkAPLjIHjRfQppYbT7mQqC5LBWIzv1/KmzhPhzRtQ0tJru17SdlBctI2D4dCfMGh2r6NDoVw1vFJIbdyJBn8QByAMjwGKswL7omyv6nA6hejnCSygAde3fc+Q9eu3pXiKeW7mV2EkskWcmVixA2zjPjUVnkXlRVjX90MOteord2lXJER8lO1W+BP50DNXRrhLa56B17Ngo3O4OD8Qa0bhZWXhiyVuXPZZUKOikkj44xSQ3J9mmBHdBJz7qc+EJu10KFSd4yyfAHb8iKhzw8Mn9KMcvKAE1xD+xNKLxFyCUI3229PdQMK2CPsf4Rse8fGm3i5V/ZUGXKASYyBnwPlSewjwFFy22f3GqWXJVBas9L2mx+yLzEkHKsfD3+pq9o/brqVvzWiRoScsIyCO6fGhYFvnmN0xwd/ujV3TOxTUbQidiRJn8GM5GKxchPaNI0Z95R5qDRZT3lJ6ZoHorfeuPNP5UZDbD0phOKyz29hf33a3JdpJmJAjbCnJ2/OpXnVXtU1a7R7FWxJnmDsebPoOlSpHVnopWrB8kkWEAglKr3R94PMnfu+td4XiWJ2S15pFcLy9qx6g+WPKvmZxGgdI0fJJHdU/8AN67rNcBGAuAqIO8RKAB8jW7Z1/pyZryUciWHcJD47Njv6knypztyTa2xZeRjEvMvTBwM0ktKjpIk18pDMpBDM2MZz0HrThpCiXSbQwP2saoQH5eXPePnR4tMTnacVRW4gHNo115ryt/qFKMA2xTlricuj3pYrgQknvDw3+lJEF1ABvKn+YU8lDFlFzFeYAgHxFB/asv/AEnTH/8AkI/I0Z0+4hkcLG6sx8AaG+1FOfhqzf8AsXI/Q1oPZlp6UTspS1pkbvbuGHu8fyzQ2rWmScl4qn8Lgqf+fCsa0Ghkc88YIOcigUqFbmRD4nIo1Yf9sIic9mSmf0/KqGrRck6MviDSY6dBsfeCpD+wLCYnpJJC/uLHH5gfOvvHEHNBBdIR3X5H9xO35/rVbgy2W64XUFnGXkwOcgZ5jg7UQ1iOKTh2ecGQnsQ4BkY4IwemfOrMTqSJpq0xSRttzt45OK5TGNXHYykSAbqSfmM9a5KhYhkkKleq9QfhXjUBme0K4GOb3YxXoSlokit0doeWRWTKkMCPmKZ+BmP7PuAQQBKNj7hSjbMDLygbjp607cJKF0t2HVp3z8Dj6VL8lXTKMLq0TipC+j92MSMkmwIJ8T/OkxhNkEWiA537jb7e+nTiaNZdFuQ+cKwY4GfEGkQiDY88m3X7sfz9Kgl7FuL1OqpOGHLZJg4Jwjb/AJ1bsxOLiAmzVfvF37MjAzQ0LAdu1ff/AOP/AHrtHHbq6N2zgI4yeyx4++s7D6NJ0hkF1+9gqw6+nuo2JYhuIzt5t/8AlL2lsBdReRJ/SjYNMJxd4gS4OqylL6GFWVWCPOQR3R4VK88Ty2q6ovaxMWMCHIkA23HQg+VSpZLZdCa8UBmW0jjLG5fl5uXaHfz86swTWQgmVhcsJU5SRyjxztvXv7LCUx2CHHeIYtjpvtmrkdt2a8iW8XPynKi3B5T4HJG9Z5UzpJPTKUCaaySkRSMyJzANNjxA8B603aKI20e2MKdmvf7uScd4+dAIU1GVcR4AHXHZqB6nHhRCDUZ7S2ghZDdOsrRylMsVBOx9fGtU/F2xeavCkXr1knsrlY3DDs5EblOd8EEGku1UbbUyWZWW8uHkASRoziNCCuT+InA65peihkhZUlQqxUNg9cHpT4TUlZKF7P8AEtU/aInPwcW/8dwh/PH1q3aHDLXzjOCW64PuobdGkmaWPkRRkk86imA9mOV9RzHIjqe8rBh7xV+50e/t7j7MbeR5QpZliQtygEjfA9M+40yLw5NZ6Ld2vZQXc10Y5IHCZcAbHHzbGPf7glNLlhpA3T7gvdT8w68rkD1GK8atJzSrgdM0/wCj6TBpeh3S6laQ89xIE5ubmYBem46dSRSxqukW0mswwpcNFHdK7xoq5MZUDK7+Zzg+6kLJFyYb4Gbga0kh4YjnK/dySM2fLJwP0qxfRsdP1K3AOOzaRP4Tk/qDVvQRDHpCWtqHASJAi5yTjqTjx6/OpLMsVyyzqxQKMKrbMGyPiAN8evSmr5CjTFOFmbwmSNlkKsI845iNj6Z88V61EAxxMD0bGR6inXUtKtr+0SzhZFyFkidXynanOD7iDj0znwoCnD97DEn2+IRwOMMSclN9jjz8QvXHXFX4vmY8kXbonlhlF6F+3bMgYbEHBp94dHZ2fL4Phx8QM0i3cQsLt4wwcrgZ8dx0I8D5invSEP2C3UnDiCNub1xv+ldlkpRQUFUmdNaBOlXwVQxCZAIz0xSNEZVnj54FVcjJCYp51RkktL2At3jbO2AN8cp3rOnERU/evvvnk/3qKXNleP1osMsvaS/0YOAx5WKE53r6BcPGwFgpLdQYGIPwqsscGcifBxv3Dmu47Jjl7kEEAfgY42oHyMXA/wCmN99C2MHI299HhtSzpLgwWzBsjlU83nTIT3yKYTgfiEXH2iB4pYlQxYw7KDkE56++pXziWKCUWpmMoIDAdnjzFSkS5KscqitH26t47cExF1ZW5QecnoM599eXuJX1NULYUS9njHUHrn12xUqVNIXN/Y5mU/tMRIqpE2fuwO6O8V6H0rtZ2kTXl1FjA7JW5lwDnGfhv5VKlYZIlvEtrqVrDHnkuY2eTPUkAHr7zmrt3pVra8rKrSFE5QJGyOn+1SpRwYB40+GN4Wcj8MfMAOmcE/Sq8F5Phzz7NHz8vUAk+GalSiyN0YuSja28d7egycyHnXJRiC2xG9d5Gb9phAcKrEKB4Y6VKlIb0MRW1C6mPbrznlQ5A8DgjG3wFEImN9Isdyedcc42wQcYJBHSpUrUD2edLj+6ZQ7gLMCOU48MeFDuIJ5IIYezYgmQLzDYgVKld2aWoo1hEBhARnt8MwAy2Dt1qrYalc3MZWUpzIwUSBAGwXIPu2A6VKla+THwIBkaW5LOclizHNafbAK0arsOyQfrUqV7MvVE8eWVLrfU3UjINo2QfGkFZQUGYY/kf51KlTSH4yCReXPYx5z6/wA67oY+0ROxj5WGT18vfUqUDHLgb9GP9ChwAoCAAD300OT2hqVKZ0IfJT1RwscHNHG/4vxLnyqVKlIlyOhwf//Z"/>
          <p:cNvSpPr>
            <a:spLocks noChangeAspect="1" noChangeArrowheads="1"/>
          </p:cNvSpPr>
          <p:nvPr/>
        </p:nvSpPr>
        <p:spPr bwMode="auto">
          <a:xfrm>
            <a:off x="63500" y="-528636"/>
            <a:ext cx="1619250" cy="108585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43" name="Picture 19"/>
          <p:cNvPicPr>
            <a:picLocks noChangeAspect="1" noChangeArrowheads="1"/>
          </p:cNvPicPr>
          <p:nvPr/>
        </p:nvPicPr>
        <p:blipFill>
          <a:blip r:embed="rId4" cstate="print"/>
          <a:srcRect/>
          <a:stretch>
            <a:fillRect/>
          </a:stretch>
        </p:blipFill>
        <p:spPr bwMode="auto">
          <a:xfrm>
            <a:off x="3352800" y="3714750"/>
            <a:ext cx="1986281" cy="1129089"/>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1046" name="Picture 22"/>
          <p:cNvPicPr>
            <a:picLocks noChangeAspect="1" noChangeArrowheads="1"/>
          </p:cNvPicPr>
          <p:nvPr/>
        </p:nvPicPr>
        <p:blipFill>
          <a:blip r:embed="rId5" cstate="print"/>
          <a:srcRect/>
          <a:stretch>
            <a:fillRect/>
          </a:stretch>
        </p:blipFill>
        <p:spPr bwMode="auto">
          <a:xfrm>
            <a:off x="76200" y="4324350"/>
            <a:ext cx="3183284" cy="438647"/>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1048" name="Picture 24" descr="http://i2.cdn.turner.com/money/dam/assets/121206094354-account-attack-monster.jpg"/>
          <p:cNvPicPr>
            <a:picLocks noChangeAspect="1" noChangeArrowheads="1"/>
          </p:cNvPicPr>
          <p:nvPr/>
        </p:nvPicPr>
        <p:blipFill>
          <a:blip r:embed="rId6" cstate="print"/>
          <a:srcRect/>
          <a:stretch>
            <a:fillRect/>
          </a:stretch>
        </p:blipFill>
        <p:spPr bwMode="auto">
          <a:xfrm>
            <a:off x="5410200" y="4159413"/>
            <a:ext cx="1219200" cy="698337"/>
          </a:xfrm>
          <a:prstGeom prst="rect">
            <a:avLst/>
          </a:prstGeom>
        </p:spPr>
        <p:style>
          <a:lnRef idx="1">
            <a:schemeClr val="accent6"/>
          </a:lnRef>
          <a:fillRef idx="2">
            <a:schemeClr val="accent6"/>
          </a:fillRef>
          <a:effectRef idx="1">
            <a:schemeClr val="accent6"/>
          </a:effectRef>
          <a:fontRef idx="minor">
            <a:schemeClr val="dk1"/>
          </a:fontRef>
        </p:style>
      </p:pic>
      <p:pic>
        <p:nvPicPr>
          <p:cNvPr id="1026" name="Picture 2"/>
          <p:cNvPicPr>
            <a:picLocks noChangeAspect="1" noChangeArrowheads="1"/>
          </p:cNvPicPr>
          <p:nvPr/>
        </p:nvPicPr>
        <p:blipFill>
          <a:blip r:embed="rId7" cstate="print"/>
          <a:srcRect l="5100" t="36386" r="81280" b="53955"/>
          <a:stretch>
            <a:fillRect/>
          </a:stretch>
        </p:blipFill>
        <p:spPr bwMode="auto">
          <a:xfrm>
            <a:off x="152400" y="3409950"/>
            <a:ext cx="2935477" cy="767861"/>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1029" name="Picture 5"/>
          <p:cNvPicPr>
            <a:picLocks noChangeAspect="1" noChangeArrowheads="1"/>
          </p:cNvPicPr>
          <p:nvPr/>
        </p:nvPicPr>
        <p:blipFill>
          <a:blip r:embed="rId8" cstate="print"/>
          <a:srcRect l="9781" t="38703" r="78438" b="53426"/>
          <a:stretch>
            <a:fillRect/>
          </a:stretch>
        </p:blipFill>
        <p:spPr bwMode="auto">
          <a:xfrm>
            <a:off x="5715000" y="2647950"/>
            <a:ext cx="3351571" cy="755659"/>
          </a:xfrm>
          <a:prstGeom prst="rect">
            <a:avLst/>
          </a:prstGeom>
          <a:ln>
            <a:headEnd/>
            <a:tailEnd/>
          </a:ln>
        </p:spPr>
        <p:style>
          <a:lnRef idx="1">
            <a:schemeClr val="accent6"/>
          </a:lnRef>
          <a:fillRef idx="2">
            <a:schemeClr val="accent6"/>
          </a:fillRef>
          <a:effectRef idx="1">
            <a:schemeClr val="accent6"/>
          </a:effectRef>
          <a:fontRef idx="minor">
            <a:schemeClr val="dk1"/>
          </a:fontRef>
        </p:style>
      </p:pic>
      <p:grpSp>
        <p:nvGrpSpPr>
          <p:cNvPr id="3" name="Group 33"/>
          <p:cNvGrpSpPr/>
          <p:nvPr/>
        </p:nvGrpSpPr>
        <p:grpSpPr>
          <a:xfrm>
            <a:off x="3124200" y="819150"/>
            <a:ext cx="2438400" cy="1600200"/>
            <a:chOff x="-2667000" y="2419350"/>
            <a:chExt cx="2540381" cy="1792649"/>
          </a:xfrm>
        </p:grpSpPr>
        <p:sp>
          <p:nvSpPr>
            <p:cNvPr id="31" name="Rectangle 30"/>
            <p:cNvSpPr/>
            <p:nvPr/>
          </p:nvSpPr>
          <p:spPr>
            <a:xfrm>
              <a:off x="-2667000" y="2419350"/>
              <a:ext cx="2540381" cy="1792649"/>
            </a:xfrm>
            <a:prstGeom prst="rect">
              <a:avLst/>
            </a:prstGeom>
            <a:solidFill>
              <a:schemeClr val="bg1"/>
            </a:solidFill>
            <a:ln w="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chemeClr val="tx1"/>
                </a:solidFill>
              </a:endParaRPr>
            </a:p>
          </p:txBody>
        </p:sp>
        <p:pic>
          <p:nvPicPr>
            <p:cNvPr id="32" name="Picture 2"/>
            <p:cNvPicPr>
              <a:picLocks noChangeAspect="1" noChangeArrowheads="1"/>
            </p:cNvPicPr>
            <p:nvPr/>
          </p:nvPicPr>
          <p:blipFill>
            <a:blip r:embed="rId9" cstate="print"/>
            <a:srcRect t="56820"/>
            <a:stretch>
              <a:fillRect/>
            </a:stretch>
          </p:blipFill>
          <p:spPr bwMode="auto">
            <a:xfrm>
              <a:off x="-2594888" y="2994592"/>
              <a:ext cx="2407784" cy="1207512"/>
            </a:xfrm>
            <a:prstGeom prst="rect">
              <a:avLst/>
            </a:prstGeom>
            <a:noFill/>
            <a:ln w="0">
              <a:solidFill>
                <a:schemeClr val="tx1"/>
              </a:solidFill>
              <a:miter lim="800000"/>
              <a:headEnd/>
              <a:tailEnd/>
            </a:ln>
          </p:spPr>
        </p:pic>
        <p:pic>
          <p:nvPicPr>
            <p:cNvPr id="33" name="Picture 2"/>
            <p:cNvPicPr>
              <a:picLocks noChangeAspect="1" noChangeArrowheads="1"/>
            </p:cNvPicPr>
            <p:nvPr/>
          </p:nvPicPr>
          <p:blipFill>
            <a:blip r:embed="rId9" cstate="print"/>
            <a:srcRect r="2132" b="80560"/>
            <a:stretch>
              <a:fillRect/>
            </a:stretch>
          </p:blipFill>
          <p:spPr bwMode="auto">
            <a:xfrm>
              <a:off x="-2598955" y="2487290"/>
              <a:ext cx="2407944" cy="543643"/>
            </a:xfrm>
            <a:prstGeom prst="rect">
              <a:avLst/>
            </a:prstGeom>
            <a:noFill/>
            <a:ln w="0">
              <a:solidFill>
                <a:schemeClr val="tx1"/>
              </a:solidFill>
              <a:miter lim="800000"/>
              <a:headEnd/>
              <a:tailEnd/>
            </a:ln>
          </p:spPr>
        </p:pic>
      </p:grpSp>
      <p:sp>
        <p:nvSpPr>
          <p:cNvPr id="27" name="Title 2"/>
          <p:cNvSpPr>
            <a:spLocks noGrp="1"/>
          </p:cNvSpPr>
          <p:nvPr>
            <p:ph type="title"/>
          </p:nvPr>
        </p:nvSpPr>
        <p:spPr>
          <a:xfrm>
            <a:off x="228600" y="84151"/>
            <a:ext cx="8229600" cy="621069"/>
          </a:xfrm>
        </p:spPr>
        <p:txBody>
          <a:bodyPr>
            <a:normAutofit/>
          </a:bodyPr>
          <a:lstStyle/>
          <a:p>
            <a:r>
              <a:rPr lang="en-US" dirty="0" smtClean="0">
                <a:effectLst/>
              </a:rPr>
              <a:t>The New Normal</a:t>
            </a:r>
            <a:endParaRPr lang="en-US" dirty="0">
              <a:effectLst/>
            </a:endParaRPr>
          </a:p>
        </p:txBody>
      </p:sp>
      <p:pic>
        <p:nvPicPr>
          <p:cNvPr id="39" name="Picture 2"/>
          <p:cNvPicPr>
            <a:picLocks noChangeAspect="1" noChangeArrowheads="1"/>
          </p:cNvPicPr>
          <p:nvPr/>
        </p:nvPicPr>
        <p:blipFill>
          <a:blip r:embed="rId10" cstate="print"/>
          <a:srcRect/>
          <a:stretch>
            <a:fillRect/>
          </a:stretch>
        </p:blipFill>
        <p:spPr bwMode="auto">
          <a:xfrm>
            <a:off x="0" y="2495550"/>
            <a:ext cx="3818569" cy="762000"/>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5122" name="Picture 2"/>
          <p:cNvPicPr>
            <a:picLocks noChangeAspect="1" noChangeArrowheads="1"/>
          </p:cNvPicPr>
          <p:nvPr/>
        </p:nvPicPr>
        <p:blipFill>
          <a:blip r:embed="rId11" cstate="print"/>
          <a:srcRect/>
          <a:stretch>
            <a:fillRect/>
          </a:stretch>
        </p:blipFill>
        <p:spPr bwMode="auto">
          <a:xfrm>
            <a:off x="5638800" y="1428750"/>
            <a:ext cx="1828800" cy="408231"/>
          </a:xfrm>
          <a:prstGeom prst="rect">
            <a:avLst/>
          </a:prstGeom>
          <a:noFill/>
          <a:ln w="9525">
            <a:noFill/>
            <a:miter lim="800000"/>
            <a:headEnd/>
            <a:tailEnd/>
          </a:ln>
        </p:spPr>
      </p:pic>
      <p:pic>
        <p:nvPicPr>
          <p:cNvPr id="5123" name="Picture 3"/>
          <p:cNvPicPr>
            <a:picLocks noChangeAspect="1" noChangeArrowheads="1"/>
          </p:cNvPicPr>
          <p:nvPr/>
        </p:nvPicPr>
        <p:blipFill>
          <a:blip r:embed="rId12" cstate="print"/>
          <a:srcRect/>
          <a:stretch>
            <a:fillRect/>
          </a:stretch>
        </p:blipFill>
        <p:spPr bwMode="auto">
          <a:xfrm>
            <a:off x="5638800" y="1809750"/>
            <a:ext cx="2752725" cy="368038"/>
          </a:xfrm>
          <a:prstGeom prst="rect">
            <a:avLst/>
          </a:prstGeom>
          <a:noFill/>
          <a:ln w="9525">
            <a:noFill/>
            <a:miter lim="800000"/>
            <a:headEnd/>
            <a:tailEnd/>
          </a:ln>
        </p:spPr>
      </p:pic>
      <p:pic>
        <p:nvPicPr>
          <p:cNvPr id="5124" name="Picture 4"/>
          <p:cNvPicPr>
            <a:picLocks noChangeAspect="1" noChangeArrowheads="1"/>
          </p:cNvPicPr>
          <p:nvPr/>
        </p:nvPicPr>
        <p:blipFill>
          <a:blip r:embed="rId13" cstate="print"/>
          <a:srcRect/>
          <a:stretch>
            <a:fillRect/>
          </a:stretch>
        </p:blipFill>
        <p:spPr bwMode="auto">
          <a:xfrm>
            <a:off x="0" y="742950"/>
            <a:ext cx="3075972" cy="1738312"/>
          </a:xfrm>
          <a:prstGeom prst="rect">
            <a:avLst/>
          </a:prstGeom>
          <a:noFill/>
          <a:ln w="9525">
            <a:noFill/>
            <a:miter lim="800000"/>
            <a:headEnd/>
            <a:tailEnd/>
          </a:ln>
        </p:spPr>
      </p:pic>
      <p:pic>
        <p:nvPicPr>
          <p:cNvPr id="5125" name="Picture 5"/>
          <p:cNvPicPr>
            <a:picLocks noChangeAspect="1" noChangeArrowheads="1"/>
          </p:cNvPicPr>
          <p:nvPr/>
        </p:nvPicPr>
        <p:blipFill>
          <a:blip r:embed="rId14" cstate="print"/>
          <a:srcRect/>
          <a:stretch>
            <a:fillRect/>
          </a:stretch>
        </p:blipFill>
        <p:spPr bwMode="auto">
          <a:xfrm>
            <a:off x="228600" y="1428750"/>
            <a:ext cx="2747962" cy="394792"/>
          </a:xfrm>
          <a:prstGeom prst="rect">
            <a:avLst/>
          </a:prstGeom>
          <a:noFill/>
          <a:ln w="9525">
            <a:noFill/>
            <a:miter lim="800000"/>
            <a:headEnd/>
            <a:tailEnd/>
          </a:ln>
        </p:spPr>
      </p:pic>
      <p:pic>
        <p:nvPicPr>
          <p:cNvPr id="5126" name="Picture 6"/>
          <p:cNvPicPr>
            <a:picLocks noChangeAspect="1" noChangeArrowheads="1"/>
          </p:cNvPicPr>
          <p:nvPr/>
        </p:nvPicPr>
        <p:blipFill>
          <a:blip r:embed="rId15" cstate="print"/>
          <a:srcRect/>
          <a:stretch>
            <a:fillRect/>
          </a:stretch>
        </p:blipFill>
        <p:spPr bwMode="auto">
          <a:xfrm>
            <a:off x="3200401" y="3333750"/>
            <a:ext cx="2438399" cy="342031"/>
          </a:xfrm>
          <a:prstGeom prst="rect">
            <a:avLst/>
          </a:prstGeom>
          <a:noFill/>
          <a:ln w="9525">
            <a:noFill/>
            <a:miter lim="800000"/>
            <a:headEnd/>
            <a:tailEnd/>
          </a:ln>
        </p:spPr>
      </p:pic>
      <p:pic>
        <p:nvPicPr>
          <p:cNvPr id="63490" name="Picture 2" descr="https://encrypted-tbn3.gstatic.com/images?q=tbn:ANd9GcTE2n_qjfLlqlvSUGdUTs7x7haaWEtakks9fVFmt3DKeeqhMCUTNQ">
            <a:hlinkClick r:id="rId16"/>
          </p:cNvPr>
          <p:cNvPicPr>
            <a:picLocks noChangeAspect="1" noChangeArrowheads="1"/>
          </p:cNvPicPr>
          <p:nvPr/>
        </p:nvPicPr>
        <p:blipFill>
          <a:blip r:embed="rId17" cstate="print"/>
          <a:srcRect/>
          <a:stretch>
            <a:fillRect/>
          </a:stretch>
        </p:blipFill>
        <p:spPr bwMode="auto">
          <a:xfrm>
            <a:off x="5638800" y="3486150"/>
            <a:ext cx="1006757" cy="566707"/>
          </a:xfrm>
          <a:prstGeom prst="rect">
            <a:avLst/>
          </a:prstGeom>
          <a:noFill/>
        </p:spPr>
      </p:pic>
      <p:pic>
        <p:nvPicPr>
          <p:cNvPr id="26" name="Picture 2"/>
          <p:cNvPicPr>
            <a:picLocks noChangeAspect="1" noChangeArrowheads="1"/>
          </p:cNvPicPr>
          <p:nvPr/>
        </p:nvPicPr>
        <p:blipFill>
          <a:blip r:embed="rId18" cstate="print"/>
          <a:srcRect l="10000" t="10156" r="26875" b="11719"/>
          <a:stretch>
            <a:fillRect/>
          </a:stretch>
        </p:blipFill>
        <p:spPr bwMode="auto">
          <a:xfrm>
            <a:off x="7696200" y="742950"/>
            <a:ext cx="1336941" cy="942974"/>
          </a:xfrm>
          <a:prstGeom prst="rect">
            <a:avLst/>
          </a:prstGeom>
          <a:ln>
            <a:noFill/>
          </a:ln>
          <a:effectLst>
            <a:outerShdw blurRad="50800" dist="38100" dir="2700000" algn="tl" rotWithShape="0">
              <a:srgbClr val="333333">
                <a:alpha val="40000"/>
              </a:srgbClr>
            </a:outerShdw>
          </a:effectLst>
        </p:spPr>
      </p:pic>
      <p:pic>
        <p:nvPicPr>
          <p:cNvPr id="2" name="Picture 4"/>
          <p:cNvPicPr>
            <a:picLocks noChangeAspect="1" noChangeArrowheads="1"/>
          </p:cNvPicPr>
          <p:nvPr/>
        </p:nvPicPr>
        <p:blipFill>
          <a:blip r:embed="rId19" cstate="print"/>
          <a:srcRect l="5188" t="30000" r="82593" b="66945"/>
          <a:stretch>
            <a:fillRect/>
          </a:stretch>
        </p:blipFill>
        <p:spPr bwMode="auto">
          <a:xfrm>
            <a:off x="5377130" y="2247670"/>
            <a:ext cx="3724275" cy="314325"/>
          </a:xfrm>
          <a:prstGeom prst="rect">
            <a:avLst/>
          </a:prstGeom>
          <a:ln>
            <a:headEnd/>
            <a:tailEnd/>
          </a:ln>
        </p:spPr>
        <p:style>
          <a:lnRef idx="1">
            <a:schemeClr val="accent6"/>
          </a:lnRef>
          <a:fillRef idx="2">
            <a:schemeClr val="accent6"/>
          </a:fillRef>
          <a:effectRef idx="1">
            <a:schemeClr val="accent6"/>
          </a:effectRef>
          <a:fontRef idx="minor">
            <a:schemeClr val="dk1"/>
          </a:fontRef>
        </p:style>
      </p:pic>
      <p:pic>
        <p:nvPicPr>
          <p:cNvPr id="28" name="Picture 27" descr="https://pbs.twimg.com/media/BBt9iZcCMAARH6j.png:large"/>
          <p:cNvPicPr>
            <a:picLocks noChangeAspect="1" noChangeArrowheads="1"/>
          </p:cNvPicPr>
          <p:nvPr/>
        </p:nvPicPr>
        <p:blipFill>
          <a:blip r:embed="rId20" cstate="print"/>
          <a:srcRect l="67969" t="22500" r="5469" b="43719"/>
          <a:stretch>
            <a:fillRect/>
          </a:stretch>
        </p:blipFill>
        <p:spPr bwMode="auto">
          <a:xfrm>
            <a:off x="8382000" y="1581150"/>
            <a:ext cx="749737" cy="595929"/>
          </a:xfrm>
          <a:prstGeom prst="rect">
            <a:avLst/>
          </a:prstGeom>
          <a:ln/>
        </p:spPr>
        <p:style>
          <a:lnRef idx="1">
            <a:schemeClr val="accent6"/>
          </a:lnRef>
          <a:fillRef idx="2">
            <a:schemeClr val="accent6"/>
          </a:fillRef>
          <a:effectRef idx="1">
            <a:schemeClr val="accent6"/>
          </a:effectRef>
          <a:fontRef idx="minor">
            <a:schemeClr val="dk1"/>
          </a:fontRef>
        </p:style>
      </p:pic>
      <p:pic>
        <p:nvPicPr>
          <p:cNvPr id="63492" name="Picture 4" descr="https://encrypted-tbn2.gstatic.com/images?q=tbn:ANd9GcT-FalY5s-DUzyjT-dOoYU74u_hdIXir_CfQy_15B3AkV_rXLd-Sg">
            <a:hlinkClick r:id="rId21"/>
          </p:cNvPr>
          <p:cNvPicPr>
            <a:picLocks noChangeAspect="1" noChangeArrowheads="1"/>
          </p:cNvPicPr>
          <p:nvPr/>
        </p:nvPicPr>
        <p:blipFill>
          <a:blip r:embed="rId22" cstate="print"/>
          <a:srcRect/>
          <a:stretch>
            <a:fillRect/>
          </a:stretch>
        </p:blipFill>
        <p:spPr bwMode="auto">
          <a:xfrm>
            <a:off x="5638800" y="742950"/>
            <a:ext cx="1139059" cy="685800"/>
          </a:xfrm>
          <a:prstGeom prst="rect">
            <a:avLst/>
          </a:prstGeom>
          <a:noFill/>
        </p:spPr>
      </p:pic>
      <p:pic>
        <p:nvPicPr>
          <p:cNvPr id="30" name="Picture 29" descr="neiman.png"/>
          <p:cNvPicPr>
            <a:picLocks noChangeAspect="1"/>
          </p:cNvPicPr>
          <p:nvPr/>
        </p:nvPicPr>
        <p:blipFill>
          <a:blip r:embed="rId23" cstate="print"/>
          <a:stretch>
            <a:fillRect/>
          </a:stretch>
        </p:blipFill>
        <p:spPr>
          <a:xfrm>
            <a:off x="6858000" y="819150"/>
            <a:ext cx="801557" cy="533400"/>
          </a:xfrm>
          <a:prstGeom prst="rect">
            <a:avLst/>
          </a:prstGeom>
        </p:spPr>
      </p:pic>
      <p:pic>
        <p:nvPicPr>
          <p:cNvPr id="63496" name="Picture 8" descr="https://encrypted-tbn1.gstatic.com/images?q=tbn:ANd9GcRoKk7GuIpbTjwcdQQ7nfHMQ1b_fdDHmwr19Sv5Hm-KvAU1wyEv0g">
            <a:hlinkClick r:id="rId24"/>
          </p:cNvPr>
          <p:cNvPicPr>
            <a:picLocks noChangeAspect="1" noChangeArrowheads="1"/>
          </p:cNvPicPr>
          <p:nvPr/>
        </p:nvPicPr>
        <p:blipFill>
          <a:blip r:embed="rId25" cstate="print"/>
          <a:srcRect/>
          <a:stretch>
            <a:fillRect/>
          </a:stretch>
        </p:blipFill>
        <p:spPr bwMode="auto">
          <a:xfrm>
            <a:off x="4622800" y="2552700"/>
            <a:ext cx="939800" cy="704850"/>
          </a:xfrm>
          <a:prstGeom prst="rect">
            <a:avLst/>
          </a:prstGeom>
          <a:noFill/>
        </p:spPr>
      </p:pic>
      <p:sp>
        <p:nvSpPr>
          <p:cNvPr id="29" name="TextBox 28"/>
          <p:cNvSpPr txBox="1"/>
          <p:nvPr/>
        </p:nvSpPr>
        <p:spPr>
          <a:xfrm>
            <a:off x="3810000" y="2724150"/>
            <a:ext cx="806439" cy="276999"/>
          </a:xfrm>
          <a:prstGeom prst="rect">
            <a:avLst/>
          </a:prstGeom>
          <a:noFill/>
        </p:spPr>
        <p:txBody>
          <a:bodyPr wrap="none" rtlCol="0">
            <a:spAutoFit/>
          </a:bodyPr>
          <a:lstStyle/>
          <a:p>
            <a:r>
              <a:rPr lang="en-US" sz="1200" dirty="0" smtClean="0">
                <a:solidFill>
                  <a:srgbClr val="CC0000"/>
                </a:solidFill>
                <a:latin typeface="+mn-lt"/>
              </a:rPr>
              <a:t>TARGET</a:t>
            </a:r>
            <a:endParaRPr lang="en-US" sz="1200" dirty="0">
              <a:solidFill>
                <a:srgbClr val="CC0000"/>
              </a:solidFill>
              <a:latin typeface="+mn-lt"/>
            </a:endParaRPr>
          </a:p>
        </p:txBody>
      </p:sp>
      <p:sp>
        <p:nvSpPr>
          <p:cNvPr id="35" name="Rectangle 34"/>
          <p:cNvSpPr/>
          <p:nvPr/>
        </p:nvSpPr>
        <p:spPr>
          <a:xfrm>
            <a:off x="3876675" y="2571750"/>
            <a:ext cx="685800" cy="609600"/>
          </a:xfrm>
          <a:prstGeom prst="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oup 547"/>
          <p:cNvGraphicFramePr>
            <a:graphicFrameLocks/>
          </p:cNvGraphicFramePr>
          <p:nvPr>
            <p:extLst>
              <p:ext uri="{D42A27DB-BD31-4B8C-83A1-F6EECF244321}">
                <p14:modId xmlns:p14="http://schemas.microsoft.com/office/powerpoint/2010/main" val="4293517820"/>
              </p:ext>
            </p:extLst>
          </p:nvPr>
        </p:nvGraphicFramePr>
        <p:xfrm>
          <a:off x="152400" y="1428750"/>
          <a:ext cx="4800600" cy="1731686"/>
        </p:xfrm>
        <a:graphic>
          <a:graphicData uri="http://schemas.openxmlformats.org/drawingml/2006/table">
            <a:tbl>
              <a:tblPr/>
              <a:tblGrid>
                <a:gridCol w="4800600"/>
              </a:tblGrid>
              <a:tr h="844347">
                <a:tc>
                  <a:txBody>
                    <a:bodyPr/>
                    <a:lstStyle/>
                    <a:p>
                      <a:pPr marL="342900" indent="-342900">
                        <a:spcBef>
                          <a:spcPts val="1200"/>
                        </a:spcBef>
                        <a:spcAft>
                          <a:spcPts val="1200"/>
                        </a:spcAft>
                        <a:buClr>
                          <a:srgbClr val="C1A04D"/>
                        </a:buClr>
                        <a:buFontTx/>
                        <a:buNone/>
                        <a:defRPr/>
                      </a:pPr>
                      <a:r>
                        <a:rPr lang="en-US" sz="1800" b="0" kern="0" dirty="0" smtClean="0">
                          <a:solidFill>
                            <a:srgbClr val="004D82"/>
                          </a:solidFill>
                          <a:latin typeface="+mn-lt"/>
                          <a:sym typeface="Wingdings 3"/>
                        </a:rPr>
                        <a:t>  </a:t>
                      </a:r>
                      <a:r>
                        <a:rPr lang="en-US" sz="1800" b="0" kern="0" dirty="0" smtClean="0">
                          <a:solidFill>
                            <a:schemeClr val="tx1"/>
                          </a:solidFill>
                          <a:latin typeface="+mn-lt"/>
                        </a:rPr>
                        <a:t>Focus</a:t>
                      </a:r>
                      <a:r>
                        <a:rPr lang="en-US" sz="1800" b="0" kern="0" baseline="0" dirty="0" smtClean="0">
                          <a:solidFill>
                            <a:schemeClr val="tx1"/>
                          </a:solidFill>
                          <a:latin typeface="+mn-lt"/>
                        </a:rPr>
                        <a:t> on</a:t>
                      </a:r>
                      <a:r>
                        <a:rPr lang="en-US" sz="1800" b="0" kern="0" dirty="0" smtClean="0">
                          <a:solidFill>
                            <a:schemeClr val="tx1"/>
                          </a:solidFill>
                          <a:latin typeface="+mn-lt"/>
                        </a:rPr>
                        <a:t> innovation</a:t>
                      </a: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87339">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Tx/>
                        <a:buNone/>
                        <a:tabLst/>
                        <a:defRPr/>
                      </a:pPr>
                      <a:r>
                        <a:rPr lang="en-US" sz="1800" b="0" kern="0" dirty="0" smtClean="0">
                          <a:solidFill>
                            <a:srgbClr val="004D82"/>
                          </a:solidFill>
                          <a:latin typeface="+mn-lt"/>
                          <a:sym typeface="Wingdings 3"/>
                        </a:rPr>
                        <a:t> </a:t>
                      </a:r>
                      <a:r>
                        <a:rPr lang="en-US" sz="1800" b="0" kern="0" baseline="0" dirty="0" smtClean="0">
                          <a:solidFill>
                            <a:schemeClr val="tx1"/>
                          </a:solidFill>
                          <a:latin typeface="+mn-lt"/>
                          <a:sym typeface="Wingdings 3"/>
                        </a:rPr>
                        <a:t> </a:t>
                      </a:r>
                      <a:r>
                        <a:rPr lang="en-US" sz="1800" b="0" kern="0" dirty="0" smtClean="0">
                          <a:solidFill>
                            <a:schemeClr val="tx1"/>
                          </a:solidFill>
                          <a:latin typeface="+mn-lt"/>
                        </a:rPr>
                        <a:t>Social Media</a:t>
                      </a:r>
                      <a:r>
                        <a:rPr lang="en-US" sz="1800" b="0" kern="0" baseline="0" dirty="0" smtClean="0">
                          <a:solidFill>
                            <a:schemeClr val="tx1"/>
                          </a:solidFill>
                          <a:latin typeface="+mn-lt"/>
                        </a:rPr>
                        <a:t> – Look for clues!</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sp>
        <p:nvSpPr>
          <p:cNvPr id="4" name="Title 3"/>
          <p:cNvSpPr>
            <a:spLocks noGrp="1"/>
          </p:cNvSpPr>
          <p:nvPr>
            <p:ph type="title"/>
          </p:nvPr>
        </p:nvSpPr>
        <p:spPr/>
        <p:txBody>
          <a:bodyPr>
            <a:normAutofit fontScale="90000"/>
          </a:bodyPr>
          <a:lstStyle/>
          <a:p>
            <a:pPr lvl="0"/>
            <a:r>
              <a:rPr lang="en-US" dirty="0" smtClean="0"/>
              <a:t/>
            </a:r>
            <a:br>
              <a:rPr lang="en-US" dirty="0" smtClean="0"/>
            </a:br>
            <a:r>
              <a:rPr lang="en-US" dirty="0" smtClean="0"/>
              <a:t>Innovation – Buying or building solutions</a:t>
            </a:r>
            <a:endParaRPr lang="en-US" dirty="0"/>
          </a:p>
        </p:txBody>
      </p:sp>
      <p:sp>
        <p:nvSpPr>
          <p:cNvPr id="31746" name="AutoShape 2" descr="data:image/jpeg;base64,/9j/4AAQSkZJRgABAQAAAQABAAD/2wCEAAkGBxAPEBUUEBIQEBQXGRYVFxUXFBgVFhgXFRYaGBYVFhgbHSggGBolHBgWITIhJSktLi4uFyAzODMuNygtLisBCgoKDg0OGxAQGiwkICQsLC42LCssLCsuMS8sLCwsLC0uLC8sKy0sLCwsLCwsLCwsMiwsLiwsLCwsLCwsLCwsLP/AABEIALoBDgMBEQACEQEDEQH/xAAcAAEAAgMBAQEAAAAAAAAAAAAAAQQDBQYIAgf/xABKEAACAQIDAwUKDQMEAQMFAAABAgMAEQQSIQUTMSJBUZHRBhQWM1JTYWKSkwcyVHFydIGUorGz0uIjQqEVJEOygmPB4SU0RIPC/8QAGQEBAQEBAQEAAAAAAAAAAAAAAAECAwQF/8QAOhEAAgECBAMFBwIGAAcAAAAAAAECAxESITFRBEFxE2GBkaEUIjKxwdHwM1IjQmJy4fEFU5KiwtLi/9oADAMBAAIRAxEAPwD9kweFj3achPir/aOgeigM3ekXm4/ZHZQDvSLzcfsjsoCO9YvNx+yOygHekfm4/ZHZQDvSLzcfsjsoQd6x+bj9kdlAR3rH5uP2R2UA71j83H7I7KAd6x+bj9kdlAO9Y/Nx+yOyqCO9Y/Nx+yOygHesfm4/ZHZQDvWPzcfsjsoB3rH5uP2R2UBHesfm4/ZHZQDvWPzcfsjsoB3rH5uP2R2UBHesfm4/ZHZQDvWPzcfsjsoB3rH5uP2R2UBHesfm4/ZHZQDvWPzcfsjsoB3rH5uP2R2UBHesfkJ7I7KAd6x+QnsjsoB3rH5CeyOygI71j8hPZHZQDvWPyE9kdlAO9Y/IT2R2UBHe0fkJ7I7KAd6x+QnsjsoB3tH5CeyOygPP/wANUpaPC31yz7QQehVkiCr8wqFPROC8Un0V/IUBmoCKAUAoQ13dBM8eGdkJVhlsRYHV1Gl+HGsVG1HI7cPFSqJP8yNIvdA8CqrnO5lkUq5UMqLKqWzXAZgGB0BJBHz1y7Vxye/1PV7NGbbWSstN7X+n5oE7pJlADLFI5kxCmzLGBuZQqxHOwAcqbjntY2N7gqz9X6PQPhYN3TaVo9+q1yWn5c2O0tstFOIwqHxOjEh5N7IUO6HPkAueP2ca3Ko4yt09fscadBThivv0VlfPr+XKmDxcww0cjOWd8RyrEm67xlyKDwFltYW671It4U+83OEHUcUslH6FOHukkLNJeNgYsNyVe6RNK8ubOWKgMLKpuRc5eFc1Wd79y9bnWXCxso56y5ZuyWmv18S/Dt2ZmX+nEoJhU8vMc0yXBBXklQbcDqDzc/RVG+W3qcZcPBJ5vny2ZrU7opzEj54s2TCtIf8AjXe4kxSXH9pUDU30seFq5qrK1+nzszu+FhjcbPWVt8o3XnyN7gtoSTSyQsuTIGDspP8Ae39EoSLapdjxsbV2jJybj+dx5J0owipp3v8Ajv45GmgxeIURssrSEvjARI3JKwM4UckdCj865KUsnfm/S56ZQpu6atlHTvsTtDumlMc+7RY8sLyBiy5h/txMHClrsLnLotri9+ICVaTTtt9LinwkcUcTveSXP91rfXUv7PxcymeMlJGiRTGl2LsTEGBJYkkFri9dIyea2ONSEHhlom83y1+xXg2wqRxlcQkzSFRI8rgJEcjscyqBuySpXKbdY1yqiSVnfryNyoNyacbJaJLN5rnz3uIe6CeQpliiXOYkszNcNLAZb6DUC1uYm/NRVZO2W3yuHw0I3u3lf0dvz6nzh+6dnMfJiGYYc5M5Mh3+jFBbUJqSegHhRVm7eHr9iy4RK+byxZ2yy36/lythO6RljhQ/1GaLlMTZw3e7yhtTdhyLXy2ueN9KzGs7Jd30ubnwicpS0s//ACS+u/hzLJ2/NwVE+MYVJJLZ+8++QxHAjQrbnuK12suXT0uY9mhq3yv4Y8Jn2ft7MYxI0NmhWXOpBuf7rgG6AacRYk6HmrUat7X2OdThrJuKeTtZ/mZW2vtGWPHBFkyrbCnJdbneTSrJljIvJdVUGxGUC9ZqTanZPb5vkdKNKEqGJrP3s+iTWfL66F3DbTkmSe+SAxKULnVVmGbMSDxRRu2vzh60puSfK3zOUqMYOOrvnbdZerzXga/B7bdTGC6lP64kZm3odo0R/wCjIoGcWLaWvcMLaViNV5ePf5HafDp3ss8rcrJtrNcv9Ewd0cjsmkYXPIhAIJkIhWVFQhiAxzEWudR9lFWbf5tckuEjFPXRPpm075aG12FtJsShZlQaixV1YEFQdcrGxBNteOhsL2rrTniVzz8RRVOVk/T/AEbKuhwIoBVAoBQh53+GXxeG+sbS/VirJo9F4PxafRX8hQGagFCEUAoBQEUKLCqBQhFALUAoCLUBiw+GSPNlFi7F2NySWPOSfQAAOAAAFZUUtDUpuVr8sjLWjJFqAUBFqAmgMSYdFdnAszZcxudcoIGnAaE8Klle5pybSWxkqmRQHw8asLEAjQ2I6DcdRANSyKm1ofVueqQw4bDpEuVBYXJ4kkljckk6kk85qKKWhqU3J3ZltVMigIoBVAoCKEFAKA88fDL4vDfWNpfqxVk0ei8H4pPor+QoQzUBFAV5sdEhYM4BUKW9UNezN0Dktrw0NAfWHxKSXKMGsbG3MbA/kQftoDLeqBegIvQC9AL0BF6AXoBegIvQC9AL0BF6AXoBegF6Ai9AL0BF6AXoBQCgIqgUBFCCgFARQCgPPPwy+Lw31jaX6sVZNHorB+LT6K/kKEM1AKAo4vZqyMzZ3QsI1bLlsViZ2CkFToS5uOcADhe9BgGASHdhSzAyL8axsFiZVUacAAOOvpqA2O7XoHUKoG7XoHUKAbtegdQoCN2vQOoUA3a9A6hQDdr0DqFAN2vQOoUBG7XoHUKAbtegdQoBu16B1CgI3a9A6hQDdr0DqFAN2vQOoUBG7XoHUKAbtegdQoBu16B1CgI3a9A6hQEFF6F6hQAIvMF6hQH1VAoBQEUIKAigFAKAUB55+GXxeG+sbS/VirJo9FYPxafRX/qKENNjtoSLj44t4FjKocgKXJJe+fMpIByjLYi9m42oDfVQa3FPiBI+S+T/AGxXkg/GlYTi/wBAKfReoCvhpZ2yb4WO9W1xl13RzqNNVDXAbn6TxoDb3boXrPZVBF26F6z2UA5XQvWeygF26F6z2UBF26F6z2UA5XQvWeygF26F6z2UBF26F6z2UA5XQvWeygF26F6z2UBF26F6z2UAu3QvWeygF26F6z2UBHK6F6z2UAu3QvWeygF26F6z2UBF26F6z2UBzHd3jpd3FhICFnxkghUixKRDlYiWx4hYwR87CgOiw0G6RUUAKoAGpJsPsoDPVBFCCgIoBQCgFARQCgPPXwy+Lw31jaX6sVZNHorB+LT6K/8AUVSHM48MdpR3UkLksd0QrgliOV3wFcx8bmNiCeTxqA6qqCnitqQxEiR8pUKTyW4MHIOg1Fo5CSOAQ3oDFJjI5DGUa4EoBNiP+NiCL8QQQQRob0Be3q+UvWKAb1fKXrFARvV8pesUA3q+UvWKAb1fKXrFARvl8pesUA3q+UvWKAb1fKXrFARvV8pesUA3q+UvWKAgToeDKbceUNKAb1fKXrFAN6vlL1igG9Xyl6xQEb1fKXrFAN6vlL1igG9Xyl6xVB+fYWY7Qx2JnRrKA2Bw7A2yRqf91iF5rs/IU+pXj4ivJTjSp/E/Rc2/kj1UKMXGVSp8K9XyS+Z3eFVY0VA+bKAt2YFjbnJ5zXrPKZ6pCvjklaNhC6xyH4rMmdQbi91uL6X563ScFNOorrZO3rmH3GkTA7Wza43CEaad5n7f+WvZ2vBXf8KVuXv/APyZtLc2O0MNM0gMb5UynMMzDlLfJYDmOclj/wCmo1ua+ebKSx48sAXFwty2gXOYwBYZBezlzrcWC8DQFrCw4tZeW6NFmN9bsV3YVdMoCnMt9NDmbQc4GzqkFAKA89fDL4vDfWNpfqxVk0eicH4tPor/ANRVIcxtXDL/AKjC8oivmQIyowbKSciM+88rXRbcOkioDrKoKON2VFMSXDXICmzEckCRbfas0gP0ukAgDH3mkJjCX1kHE3sBGyqo6AAAKA2N6AXoBQC9ARQCgF6AigF6A0Hdf3QHBQ2iUS4mS6wxcxI4yP0RrcEn0gcSK41q8KMMc3l+ZI60qM6ssMUcpsTZG18GyTh2xBYHfpI3jgzs5cKL7pwWNrC1rAjnrg+JqqMZ9k7PXS68DsuHpuTj2iuvJ+J3OA23h5wDHKpvzE2Pzen7K3S42hUeFSs9nk/JmanB1oK7jdbrNehfr1HmF6AiqBegNF3abQkhwjCAkTy/0Yj5LPxk/wDBczekqBz1w4ivGjTc5f7fJeJ1oUZVZqC/0tye5HYKYDDJEvEKAemw5vzJ9JNcuEoSgnOp8cs33bJdyOvFVoyahD4Y6d+78Td3r2HkIoBQCgFARQCgFARQCgPPXwy+Lw31jaP6kVZNHorB+LT6K/8AUVSHJ90Ms67RiMAgY5YgM7SIFzNIGV3XCyKM4sFzODcaDXUDsaA1+2++N1/tiBJfQG2vJYAEkEAZspPoBHPQFXDmc5d9e+9FrhfNNmC5eKZr2vrQG2s3SvsntoBZulfZPbQEWbpX2T20AIbpX2T20BTbakIkEZmizkXy9fPe19Dpxrn2tP8Actba89upvsp/te+nIt2bpX2T210MCzdK+ye2gFm6V9k9tAabb/dHBgkZpJIyy/2DVrn4oIBJ15ha55ga83EcSqVkleT0S5/Zbs9FDh3Uu27RWr/NWRsfAO575xCBZnAsrC5jUfFTjowuSRrYk+knnR4WTl2tZ3ly2j0++purxCUeyo5R9X1+xubN0r7J7a9p5Dje6LuckhmbG4GOORz/APcYUrZMQB/euvInHMw48Dx151KNOqrTin1OlOtOm7wbXQt9zxG53uBZmjeztBKCroWUGwvqrWtodD0mvNUhWpNSo5xSthey2e/U7050qicauTbvi67rbob3B40TA5WAYfGQqQynoIvXahxMKy93Vap5NdUcq3DzpP3tHo1o+jLFm6V9k9teg4nzI+UEsyKBqSRYD8VRtLUJN5I0OzsWuOxTOhV48PyFa2hkazHS/EAKf/JDXgjCVevjmrRg8k+b5y+i8z2ylGjRwRd5S1ey2+5tto4xcPE0kjoqrzkWFybAceckCvpQhKbwxV2eOMXJ2RmhdmUHQX5ipv8AnWTJloCttBphExw6xvL/AGrIxRCbi+ZlBI0vzUBpBids6f7bZvp/3MvD0f0tfttUKX9pPilkvCudMqcnk3zZmLEEkcwUW9e4OlAVhicfxMScG0AFhyY8v/IC123g4iwNze2oH1icTjtQsSa7zlCwyjlCPixu1wpvaxvawoDdGqQUAoDz18Mvi8N9Y2j+pFWTR6Jwfi0+iv8A1FUhz67OxB2iZpEw0seoQs67yJQBlaNRAG55b5pG+NdSuoIHS0BWx2OjgUNIcoJyjQnWxNtPQD8/DiQKArPjY5d2UOgkAJII4xsQRfiCCLGgL2+Xyl6xQFfHbRigQs7i3MBqxPQo5zXOrVhSjim7I6U6U6ksMFdnLSxbQx8mYy94wcAiSMs1ulip1Y6cLAcxbifPCrVrwk4Jw2bWfe8Pyv1O86dOjJKTxa3S9M/mbPCdzWFS28eSc9MkrOetiW6zWPYIy/VnKXV2XkrGvbZR/SjGPRZ+bLM2wsC/GGG/DOOS4HQHBDAanS9ej2ajgwYFbayOD4irix4nfe5RfYTxa4TGPF6klpE+YWKn7SWrz+wRj+lKUOjuvJ3O/tspfqxUuqs/NFObFbaUlVTAv0NvgoPCxJKXB46Zftrp2fEYMONXvrh5dL6mFPh8eLA7W0vz67FA4fbsnx/9OPobFzhfZjiH51hcE5fq1JS8cK8lY37Yo/pwivC782ZtjdyJbEx4nH96GSIEpHAzmHeX0mIk5RdV0BJIubgA16qdKFOKjFWSPNUqyqScpPNnZzYqNFLM6qoFySRYAVttJXZhK7sjkdjd3IkxEkeJRcPGxvhpLj+pGCVLSco5TmB6PT0nONqKm4tRfPlfkntdaHR0pZ25HX75fKXrFdDkcztzubDS984CZcHiwAC3GGZQb7vERjRgbnlDlC99bVAV9nbeixUu4xanZ+PXgMwyyAa58PJwmQ+TxGo5r15q/CxqvEvdktJLX/K7meijxMqaw6xeqen+H3l+TEyww58fjcPh1HxmQqq+jlv/AHHoAqVKNacv1LLuSv5/ZFhWpQX6d33t28jnVxsu0NNnwf0jocdjs2UggawQGzSaHRmCrpWI8BRTvJOT3k2/8GpcbVatFqK2irHX7A2ZDgoBDGy2Bdib8WdixJuxPPbjwAr2nkOf23tWKSV5ZCWwmBu5VbEz4lRcIgvysnR5R6BXvbXDULv4p+kfvL5HpSdOGXxS9F/n5HUbO2gs8McoDR51V8j2V1zC+V1vow5xXhPKWqAUAoBQEUAoBQEUAoDz38Mvi8N9Y2j+pFWTR6Iwfi0+iv8A1FUhxs+G/wDqwO5k1lV7hOUSIgN9vO9dIxwI344Ec+7MB3FUFXH4GOdcsgLC5PEjipU8DzqzD7aArthEiMYQWvKDxJ4RsABfgAAAANKAxd0O1ZcME3MDYh3OUAG1jpa/Nz85A041zqY8LwWvyvobp4cSx6dw2ds1773FMJZeYDVI/QlxqfTYf+581Lg1i7Sq8UvRdFy66noqcV7uCksMfV9WbWvaeQXoCKAXoCL0AvQGPEYhI0Z5GVEUFmZjZQBxJJ4CtQhKclGKu3yJc/N9pbWxG2pxhsLmjgFmZiCDkB8Y45if7U4851+L6KdCm/4lTOEX4TkuS3jHm9G9LrX30oKlHtJ+C/PU6LancLhJYEjiUQvGLJKBdieP9TywSSTzi5tausOPqYpdp70ZaxehxjxMrtyzT5fbY1OxNq4rAP3vOrPlF91e75R/yYZj42PjyPjL9hNeXiOG7FdrQ96n6x7vzw2OlSnGaxRfj9Hs+/RnY7J2vh8ZGZMPKkqglSVPxWABKMOKsLjQ9Nclmro8bVnZmLb2w8Pj4t3iEzAHMjA5ZI2HB43GqMOkUBq8J3Gwb0TYt5MdKthGZ2Lxx5QADHGSVDG1yxubknSgOlvVIc53b90AwUACtlllOSM8St/jSW4nKDp6SK9vBcOqsnOfwxV3fJZd/wA+470Kak8T0XrsvEpdyWyDIkckqlYYx/t4W11OpxEvM0jG5v6dOavFWqviarqvTl9//Vcl3mqtR3e71+yOvvQ8woDFiZGVCVQyEcFBAJ+YkgVG7IzJtK6V+41qbVxBYg4GcAWs28hsb8f7+asYn+35HLtp5fw35x+5lx+CaSQNG4RgADxuVzXyjnS+ozLY8eNhboegp4vZUrJaXEckAjMSyXLRuhLWax1YED1agM+I2XI1iHXMvxXYMzLaQutjcE8myk3uRfjeqCth9lT3Yrii1zY6kkMoIFyDymF1Jvx3YGgZrgXMHgJY3BMzFACMty1zmBBJe/rDTpA0y6iGyoDz38Mni8N9Y2j+pFWTR6Iwfi0+iv5CqQ5PGYPD9/iVN4ZN+gYtCFjEm7C5Ridwz/FI5GcKScmYA5agOxqgq7Qid0yoWUkryg2UqL8pvTZb2HTbmoDX4ZJxk3xObera5Da7o5ytjoha5AOo9HCgLmP2lFh8u/nghznKmchMzdAu2pqNpK7KlfQx/wCs4b5VhfeJ++sdrD9y8zXZz2fkY5dvYRCFbGYNWa+UGVATbjYZ7mr2kbXuiYJXtYwzd02DTjiYT9EFurKTWFxFJuykjXYz2Oax3wk7vECNMFipY8ube5QgOttAWtb5yD6K9VNUZNYqqS3tKye3w+quu8y6c72t6oyQ/CTE3/4mOJ4WWONz7Imzf4r2Q4OjUdocVSfWTXzRlxnHWL8i0e72LNlXC7TdwASowTggE2uczgAekmpHgG6rpupTVle7ksPg1fPuM4stGVsV3dzDRMIFP/rYmCM/aqu7f4o6PA0/1OKj0ipS+xpQqPSLOP2p3QY/auLOEKRgKUaOOMPkYsL7yV3AzqlidAAD0kA1aShLGqT/AIfObVpYecYrk5PK+uHqemhSSblUyUfzzP1Dub2EuBhEaEMx5UjldXfnPHgOAHMPtrzV63aNWVorJLkkc61V1JX9Da2bpX2T21xOJQ2xsmPFx5JbaEMrqCrow4PG1+SwrrQrzoyxR8uTWzOlOpKm7o5Gbudx2DkEuCWJmNjKyMFaZ/72ljIVGuddDfU631q4YSvJSwv9ru4tdc2n3265HaDpSTUsvzc2+E7sIhyMZ/s5hoVdGyfOGvYA+m328axRpuu2qazWscr/AOV3r00Mezzecc+hsMT3RYOM2fF4UHQ2zAnUXGga/Ag/bXSnwtaorwg2uhmNGpLOMWzWYju+2etws4ka17LE5v8AabCu7/4bxMY45Rst20b9mqJZq3ijT7H2W21cW2MxBjeFSVhCnPGyqSAFPBl4knnJI6a8lWv2lNUIK0Fm/wCqXf8A0rbdZ6G5VYwpqMdfz8Xcd9ZulfZPbWDyizdK+ye2hD6oBQCgNdtDZpmLWfKGVFYWOu7cuNQw0OYgjnHRQpUk7n82a8znMWPC+W9tV10bki55/n1oDJJsds6sj6B87Xv5aucoH9xC5L3+KxGt6EPnEbCDkkSFScwFl+KGINkJN11GbQ/G1sBoQM+ztlLA5ZWJBBAXUAAkHQA25r8L3ZzpmIoDY0B58+GTxeG+sbR/UirJo9D4PxafRX8hVIcdLEh2uGEuCMgkUWJh3oXdAbvJ3vvM5B0O+GjX4cggdtQFbHY6OAAyEDM2Uaga2LHUkAAKrG5PAUBV7+Sbdlc1hIvEakNEzKwAvoQfn+agMm0ocLIA2JjhcRnMrSxhgh52UuOSfSKKGN4Ur35C9szmMRt3AyEpgMCu0X4XjgQQKfXnZco+y9fRj/wfAsXEuNNbPOXhFZ+didtL+VtlN+4iTGSpLjGw+FCZrQ4PDhTlbmOIZc97WBygc9uNYlPhKE4vhoXtrjSab/tWStqte8Ypy+JnT7H7ncDg9YMOqt5wqzye8a7fZeudfjK1bKcstlkvJWQsbfe/S9luyvKU0W2do7MU5cT3uz+QYxJJ9igFq7Q4GdZXULrdrLzeR2pwqvON/kjnl2RhpJDNhdltna8f+4aWFMi2IfdWKkE8La6HhU9joQlgqtWWfu+9ntyRu+Gfvz5cs/A2eF2DiT8aaDCDnXCYUKfeyAn7bV2jLhKX6dK/9z+it8xKtDkm/wC5/RG52ZsyLD6gzSvYrvJbvIQTcgvluRcDT0CuNSq5tvS/JZLyOEpuT27loX94PW9luyuZgbwet7LdlAN4PW9luygI3g9b2W7KA1u29kYfGJlmU3HxXCnMvzG3D0VlxzUk7NaNao6QqOOhyeB7gHkjA2hinnIvpHGUUgaLm5NmIAGrKT6a7w4riYK1Oph/tST87XXhYKcUtL9W/kb/AAHcjs+EWXDhublqzA/Otsv+K884do8VRuT3k3J+ty9rLRZdMjc4WKKJAkSCJF0VEjyqo6AoFhWzkZd4PW9luygG8HreyeygPqgPiaUIpZjYDjoT+VYnOMIuUtEbhBzlhjqUU21h2YqHNxa/Ifn4c1cPbKFk8Wvc/sd/Y612sOnevufO0dsJBIEZWJIDC1udrEaniFDv9GNq9R5Qm3IDwZjqBcKSLsWCgHgc2U2tx06RQGKHuiw7IGJK8lWOhYKGtxI6GbL84NAX8HiRKpIBWzMtjx5JtQGegIoDz78MnisN9Y2j+pFWTR6Hwfi0+iv5CqQ1uI2qYsWIcsWR1Ri2ZlcMzbvlDIVa/wDTAuwPHmFAbegMGLwscy5ZFDDjbUcQQeHMQSCOcEg6GgK0mGSMxhFy3lueJ13bDn4AAAAcABpQGPbWwMLjt331EswibOgYnKGtbVb2YW5jcVuE5QkpQdmuaDLjvFBHcmOGNB6ERQP8AU9+pLm2/FhRbdkaaLb0uJDHAwmRRYLLLeKJyTqUPxiAOfLqT9td58OqUkqrtfVLNrr1OzpYGlN+WbRHe21ZPj4jB4f0RQvKbfPIwF/srePhI6RlLq0vkvqXFRWib6ux9N3OmRcuJxWJxAJBPK3INgRltHYZdb243A10rHtOGeOnFRy6+Od8zPa2liikvX5mw2dsnDYYWghii9KqAx+duJ+01zq16lX45NmZ1Jz+J3LlcjmKAUBFAKAUBFAKAUAoCKAUAoCKAUAvQGN4lbiqn5wD0j/3PWemgMfecelkUAEMABYXW5UkDjYm4vz68aAlMLGvCOMcOCgcLW5vQOqgPqKJUFkVVHQoAHUKA+6AUB59+GTxWG+sbR/UirJo9DYPxafRX8hVIaEbPxH+ob6WOCWPVY2ZkDxAAZTGBEGN7yXDO2tiuXUUB0dAU9qRSMloycwIIsxUGwOjkEHJe17G+nPwoClhoJUyCViSZRY5s3CIhmF/igsCQvNfm4UBZ2pLOif0E3rnQBiFUG4HKIQ6ak83CtwUXJYnZFilfPQ1cPc0ZmEm0JTinGojAAw6H1YyOUfWavXLi8Cw0FhW/wDM+r5dEdnXwq1NWW/Pz+xvwnrHqXsrxHAZT5Tfh7KAZD5Tfh7KEGU+U34eygIynym/D2UAynym/D2UAynym/D2UBGU+U34eygGU+U34eygGU+U34eygIynym/D2UKMh8pvw9lCDKfKb8PZQEZT5Tfh7KAZT5Tfh7KAZT5Tfh7KAZT5Tf47KA+qAxzTKilnZUUcWYgAfOToKsYuTsldlSbdkVBtrCfKcP71O2uvYVdML8ma7Oez8j7xe0I4mCyHICpbMbBQFKqbm/G7oLesPTXEwP8AU4L23sfEj4w4g2P+SB8+lAQu1MORcSxkdOYW4MT1BWPoymgPvD46KQ2SRHNr2DAm3zfaPmuOmgM9AKA8/fDJ4rDfWNo/qRVk0ehsJ4tPor+QqkOa2hDn2mmaKN8ohZZAuJdkAZyS2UbpCbFQxYGxa9wbUB1NAU9qbSjw0eeQ2FwoGlyTrYXIGgBPzKaArLtBZshUMAJF4gahomZWFidCD89AbLeD1vZbsoCN4PW9luyqBvB63st2UA3g9b2W7KEI3g9b2W7KAbwet7LdlAN4PW9luygI3g9b2W7KAbwet7LdlAN4PW9luygI3g9b2W7KAbwet7LdlAN4PW9luygI3g9b2W7KAbwet7LdlAN4PW9k9lAN4PW9luygK+0NoRYeJ5ZSUjjUuzZW0Ci50tqfRQXJwWOjnjSSMsyOodTlYXVhcHUUBYoD4liV1Kuqsp4ggEH5weNVSad0VNrQrDZWG+T4f3Sdlb7ap+5+bNY5bsyYrBRy23ihrXA1Itcqxtb0ovVXMwYm2XAb3jU3Fje9iM+8ta/DOL0B8NsfDkWMdxYCxZjoCSAbnXViftoDNhsDFESUUKTa5uTewA1udTYAX9AoCxQCgPP3wyeKw31jaP6kVZNHoXCeLT6K/kKpDmNrYYjaeHfdPLwG93cJCatZA3e7SAAFjfeJbpudQOsoD4kjDghgGB4gi4NAVJoEjMeRVW8uY2FrkxtqeodVAXaoIoQUBFAKAUAoBQp8yOFF2IUdJNh11CNpamrn7osIpyiUSN5MYMh/CDWHVhueaXGUU7Yrvuz+RWw/dTEWYTRYnCqDZXmiKI9+cHm+2jqRWuRZcVTik53V90/XY3UMyuoZGV1PAqQQftFbTvod4yUleLuj7qlFARQCgPmSQKCzEKACSSbAAcSTUI2krvQ0WHQ49xI4Iwym8SHTesP+Vx5PQOfjXJLtHd6fPvPFBPiZY5L3Fot+992yN9XY9woCKAm1AYHxUatkLKGsDlvrYtlBt0X0oCJcVGoBZ0F+Go159OmgJbEICAWFyM32a6k8w0Op42oCZJ0UElgAASdeYcaALMptZhra2vSLigPugPP/AMMnisN9Y2j+pFWTR6Ewni0+iv5CqQ5HbGDybTjeCHDmTkObRIGJYuHaWQYd2UlQMrbxdVPHW4HZ1QU9q4d5YyqEBrggkkWI1voCeqx6CDrUBSw2EkiyiRrkygghi17REFjmGhYgkgaC9AbXKfKb8PZVIMp8pvw9lAMp8pvw9lAafEbbBYx4YPipBxCZRGv05LWHzC5rk6i0jmzyy4pXw0lifdour0K67DxUsglnxs8Zy5d1AQkQF763BzNr8a1VRk1m/I0qdWULTlZ3/l5d2epZ/wBCbnxmO96o/wD4qdn/AFMx7K/+ZPzX2K47l/6pkON2ibqFyd8EKLc4AA1q4MrXZt8PeGFylre98/PYseDsR+NJi2+fESdtTslu/NmfY4c3L/qZgh7kMEsjSZGdmtfeOZBpoNGuKvZxtZo2+GpNKMle2+evU3EGGWMWSyDoVVUdQWtpJaHaMYxVoqx9tHcWJJHQQvZQpqpO52HMWiMmHfyomCD7VAynqrm6UdVl0PLLg6d7wvF/05emhVw8e04M28eLGrmJFgsMgXmHDKx7arxrTM1N1oWwpSVt7O++xYi2/DfLM0uGfyZlCX+ZrZT107WOjy6mY8ZTvad4v+rL10L4xURFxMhHTmS3XW7o9DnFasxS7Tw6DlYmJbdMkdTHHcw69JayXmjVRt/qZurE4NTx0/rsp5tPFg9ZHVzac3Z6L1/weecZV5uMlaC/7n9l6nQBLcCR9i9ldj2jKfKb/HZQH1QGLFYdJUKSDMraEdPPzVGlJWZU2ndGqTuVwKsWECgm1zmf+3h/dWOxhsb7We5bx+yYpzeTNeyjQ20XNp8xzm/zDoroczGNixDyiSxZjyeUSGvfk2tyibC3VpQH2dmLayvIgyhDlK6hbleKmxGY8Lem4oDBH3PwKABnAAC8RrZSikm3EBmGluOt7CwEjYMIy2MgylDoRyt2brm011oDaUB5/wDhk8VhvrG0f1IqyaPQmE8Wn0V/IVSHNbTlRdqRXPKZIwFNiSA0usYzhiBc5yFIUFSeewHU1SGDHYgxIWC57W5N7E30AXTVibADnJ4igKEePE+QhSLSLbW91aJmU+g2Oo5qhT72ttpMLuw8c7mRsqiOPOb+mx0+ejdkYnLDFu1+mpWbHY6TxWGSEeVM4J9hNR9prnim9FbqebtOIn8MFHvk/ovuV5tgSzurYrFYiRVveGMLDC4I4OAczAfPVwNq0nf0NqhKUXGrLFfwN5h4kjULHHkUcAoAH51tJJWR2jCMFaKsjJn9Vv8AHbVNEZz5Lf47aAZ/Vb/HbQDP6rf47aAjP6rf47aAZ/Vb/HbQDP6p/wAdtARn9Vv8dtAM/qn/AB20B8SgOMrpmB4hgpHUaWvqSUVJWkro1eF7nMDEuVMJEBqbZQePzk1h04t3aOU+HpTd5RTfQtLsvDDhhoR/+qOrgjsI8PSjpBeSLEEaxqFjjEajQKqqqgdAA0FaOxkz+q3+O2gGf0H/AB20BNAKAUAoCKAUAoCKAUB+AfDH4rDfWNo/qRVk0eg8J4tPor+QrRCg2z59745dzvN6VyNvb8d2JM9smbX4vDk+moDaVSGKfDpILOiOAbgMoYX6bHn1PXQGDERKhjyqq3lzGwAuSj3JtxJ6ahS3eqQi9AKAi9ATQEXoBQEXoCaAi9AKAi9AKAA0AoCAb0AoCAb0AJoBQCgIoBQCgIoBQCgFUH4B8MfisN9Y2j+pFWDR6Dwni0+iv5CqQyVSCgK+Ow+8UAWFnjf2JFY/4BH20BU2fsvIpEhvygwKswNwoUuSLHM2pPz8/GoU+cRiYo3KHvi9r+Ma2quw1LjiI5PYN7XFwLMMKSKrAy2IDC8j3sw0/u6DVIUcbtCCDOZDiFCAkneNYkWOVeXqxBBHNrxqFNj3ovlSe9fn/wDKqQ18mMiVyp74BBK33jAaZbm5fRQGQ3NvjC16FL/ea34y+9f91CGuXHwZgpOIVmNgDIw/uKE/H0AcZT6SLXuKA2Bwi8by+9fm/wDKgKMGKicgAYjVsovIRzEhvj3tZW9PJOnCgLj4ZVBN5joTYSPc2HAcrjpQFHD46GR1QGcM2ovI3ApnBPL511+0XsdKAuTwpGpYmWw1NpHOnOfjcw1+ygKmGxkMkm7BnV7E2aRtMpsRo56OI09N9KAtyYdVFxvm9Ake+p9LUBXwk0UpspnGgYEyPY3CsR8biA63+fS+tAZMUiRIW/rsFBNlke9lUnnYdFvnIoCYURywBmGUgayPrdQwI5XCzc/QaA+cSiRLc78gAk2kfQD52HN+VATEiOXX+sChym8ja3AItZjoQRx114UBcoBQCgIoBQCgFUEUAoD8B+GPxWG+sbR/UirBo9BYTxafRX8hVIZapBQCgIoDDLhkY5mUFgLA89tef7T1npoDIiBQAoAAAAA0AA4ACgMUuEjcksiMSpQkgG6nip9FAZqAwPg4mJJRSTa5txtoL9OgHUKAzUBXOCiLZjGma4a9he41B69fn1oCxQGGPDRqbqiqSWNwLG7WzH7bDqoDLQFeLAwoQVjRSOBCgW0I/IkegEigM5F+OtAYYcLGlsqKtgQLDgCcxA+c6nptQGY0BhiwyIbqqqSALgW0AAA6gB9g6KAyOgYEEAgggg8CDxBoCFQC9gBfj6bCw/wBQB0DAhgCDoQeBB5qA+YYVS+UBbksbc5Y3J+cnWgPugFARQCgFUEUAoBQCgPwH4Y/FYb6xtH9SKsGj9m8J44rI0GLuoCm0VxcC2hzairchHhdD5jG+5/lS4sPC6HzGN9z/KlxYeF0PmMb7n+VLiw8LofMY33P8qXFh4XQ+Yxvuf5UuLEeF0PmMb7n+VLiw8LofMY33P8AKlxYeF0PmMb7n+VLiw8LYfMY33P8qXFh4Ww+Yxvuf5UuLEeFsXmMZ7n+VLiw8LYfMYz3P8qtxYeFsPmMZ7n+VS4sPC2LzGM9z/KlxYjwsi8xjPc/yq3Fh4WReYxnuf5UuSw8LIvMYz3P8qly2HhZF5jGe5/lVuLDwsi8xjPc/wAqXJYjwsi8xjPc/wAqXFh4VxeYxnuf5UuLDwri8xjPc/ypcWHhXF5jGe5/lS4sPCuLzGM9z/KlxYjwri8xjPc/ypcWHhXF5jGe5/8AmlxYeFUXmMZ7n+VLiw8K4vMYz3P8qXFiPCqLzGM9z/KlxYeFUXmMZ7n+VLiw8KovMYz3P8qXFh4VReYxnuf5UuLH5B8MQbcYNirJnmx7gMLGzPCwuObQ1k0cR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CltDaeIxJBxE005UWUySM5APMMxNhQH/2Q=="/>
          <p:cNvSpPr>
            <a:spLocks noChangeAspect="1" noChangeArrowheads="1"/>
          </p:cNvSpPr>
          <p:nvPr/>
        </p:nvSpPr>
        <p:spPr bwMode="auto">
          <a:xfrm>
            <a:off x="1016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52400" y="38040"/>
            <a:ext cx="2148720" cy="400110"/>
          </a:xfrm>
          <a:prstGeom prst="rect">
            <a:avLst/>
          </a:prstGeom>
        </p:spPr>
        <p:txBody>
          <a:bodyPr wrap="none">
            <a:spAutoFit/>
          </a:bodyPr>
          <a:lstStyle/>
          <a:p>
            <a:r>
              <a:rPr lang="en-US" sz="2000" dirty="0" smtClean="0"/>
              <a:t>TECHNOLOGY</a:t>
            </a:r>
            <a:endParaRPr lang="en-US" sz="2000" dirty="0"/>
          </a:p>
        </p:txBody>
      </p:sp>
      <p:sp>
        <p:nvSpPr>
          <p:cNvPr id="12" name="Slide Number Placeholder 4"/>
          <p:cNvSpPr txBox="1">
            <a:spLocks/>
          </p:cNvSpPr>
          <p:nvPr/>
        </p:nvSpPr>
        <p:spPr>
          <a:xfrm>
            <a:off x="8173292" y="4897438"/>
            <a:ext cx="1371600" cy="274637"/>
          </a:xfrm>
          <a:prstGeom prst="rect">
            <a:avLst/>
          </a:prstGeom>
        </p:spPr>
        <p:txBody>
          <a:bodyPr/>
          <a:lstStyle>
            <a:defPPr>
              <a:defRPr lang="en-US"/>
            </a:defPPr>
            <a:lvl1pPr algn="l" rtl="0" fontAlgn="base">
              <a:spcBef>
                <a:spcPct val="0"/>
              </a:spcBef>
              <a:spcAft>
                <a:spcPct val="0"/>
              </a:spcAft>
              <a:defRPr sz="1400" b="1" kern="1200">
                <a:solidFill>
                  <a:srgbClr val="C1A04D"/>
                </a:solidFill>
                <a:latin typeface="Verdana" pitchFamily="34" charset="0"/>
                <a:ea typeface="+mn-ea"/>
                <a:cs typeface="+mn-cs"/>
              </a:defRPr>
            </a:lvl1pPr>
            <a:lvl2pPr marL="457200" algn="l" rtl="0" fontAlgn="base">
              <a:spcBef>
                <a:spcPct val="0"/>
              </a:spcBef>
              <a:spcAft>
                <a:spcPct val="0"/>
              </a:spcAft>
              <a:defRPr sz="1400" b="1" kern="1200">
                <a:solidFill>
                  <a:srgbClr val="C1A04D"/>
                </a:solidFill>
                <a:latin typeface="Verdana" pitchFamily="34" charset="0"/>
                <a:ea typeface="+mn-ea"/>
                <a:cs typeface="+mn-cs"/>
              </a:defRPr>
            </a:lvl2pPr>
            <a:lvl3pPr marL="914400" algn="l" rtl="0" fontAlgn="base">
              <a:spcBef>
                <a:spcPct val="0"/>
              </a:spcBef>
              <a:spcAft>
                <a:spcPct val="0"/>
              </a:spcAft>
              <a:defRPr sz="1400" b="1" kern="1200">
                <a:solidFill>
                  <a:srgbClr val="C1A04D"/>
                </a:solidFill>
                <a:latin typeface="Verdana" pitchFamily="34" charset="0"/>
                <a:ea typeface="+mn-ea"/>
                <a:cs typeface="+mn-cs"/>
              </a:defRPr>
            </a:lvl3pPr>
            <a:lvl4pPr marL="1371600" algn="l" rtl="0" fontAlgn="base">
              <a:spcBef>
                <a:spcPct val="0"/>
              </a:spcBef>
              <a:spcAft>
                <a:spcPct val="0"/>
              </a:spcAft>
              <a:defRPr sz="1400" b="1" kern="1200">
                <a:solidFill>
                  <a:srgbClr val="C1A04D"/>
                </a:solidFill>
                <a:latin typeface="Verdana" pitchFamily="34" charset="0"/>
                <a:ea typeface="+mn-ea"/>
                <a:cs typeface="+mn-cs"/>
              </a:defRPr>
            </a:lvl4pPr>
            <a:lvl5pPr marL="1828800" algn="l" rtl="0" fontAlgn="base">
              <a:spcBef>
                <a:spcPct val="0"/>
              </a:spcBef>
              <a:spcAft>
                <a:spcPct val="0"/>
              </a:spcAft>
              <a:defRPr sz="1400" b="1" kern="1200">
                <a:solidFill>
                  <a:srgbClr val="C1A04D"/>
                </a:solidFill>
                <a:latin typeface="Verdana" pitchFamily="34" charset="0"/>
                <a:ea typeface="+mn-ea"/>
                <a:cs typeface="+mn-cs"/>
              </a:defRPr>
            </a:lvl5pPr>
            <a:lvl6pPr marL="2286000" algn="l" defTabSz="914400" rtl="0" eaLnBrk="1" latinLnBrk="0" hangingPunct="1">
              <a:defRPr sz="1400" b="1" kern="1200">
                <a:solidFill>
                  <a:srgbClr val="C1A04D"/>
                </a:solidFill>
                <a:latin typeface="Verdana" pitchFamily="34" charset="0"/>
                <a:ea typeface="+mn-ea"/>
                <a:cs typeface="+mn-cs"/>
              </a:defRPr>
            </a:lvl6pPr>
            <a:lvl7pPr marL="2743200" algn="l" defTabSz="914400" rtl="0" eaLnBrk="1" latinLnBrk="0" hangingPunct="1">
              <a:defRPr sz="1400" b="1" kern="1200">
                <a:solidFill>
                  <a:srgbClr val="C1A04D"/>
                </a:solidFill>
                <a:latin typeface="Verdana" pitchFamily="34" charset="0"/>
                <a:ea typeface="+mn-ea"/>
                <a:cs typeface="+mn-cs"/>
              </a:defRPr>
            </a:lvl7pPr>
            <a:lvl8pPr marL="3200400" algn="l" defTabSz="914400" rtl="0" eaLnBrk="1" latinLnBrk="0" hangingPunct="1">
              <a:defRPr sz="1400" b="1" kern="1200">
                <a:solidFill>
                  <a:srgbClr val="C1A04D"/>
                </a:solidFill>
                <a:latin typeface="Verdana" pitchFamily="34" charset="0"/>
                <a:ea typeface="+mn-ea"/>
                <a:cs typeface="+mn-cs"/>
              </a:defRPr>
            </a:lvl8pPr>
            <a:lvl9pPr marL="3657600" algn="l" defTabSz="914400" rtl="0" eaLnBrk="1" latinLnBrk="0" hangingPunct="1">
              <a:defRPr sz="1400" b="1" kern="1200">
                <a:solidFill>
                  <a:srgbClr val="C1A04D"/>
                </a:solidFill>
                <a:latin typeface="Verdana" pitchFamily="34" charset="0"/>
                <a:ea typeface="+mn-ea"/>
                <a:cs typeface="+mn-cs"/>
              </a:defRPr>
            </a:lvl9pPr>
          </a:lstStyle>
          <a:p>
            <a:pPr>
              <a:defRPr/>
            </a:pPr>
            <a:fld id="{B6351459-BAE4-4819-921B-DA1215053B31}" type="slidenum">
              <a:rPr lang="en-US" smtClean="0"/>
              <a:pPr>
                <a:defRPr/>
              </a:pPr>
              <a:t>20</a:t>
            </a:fld>
            <a:endParaRPr lang="en-US" dirty="0"/>
          </a:p>
        </p:txBody>
      </p:sp>
      <p:pic>
        <p:nvPicPr>
          <p:cNvPr id="3" name="Picture 2"/>
          <p:cNvPicPr>
            <a:picLocks noChangeAspect="1"/>
          </p:cNvPicPr>
          <p:nvPr/>
        </p:nvPicPr>
        <p:blipFill>
          <a:blip r:embed="rId3"/>
          <a:stretch>
            <a:fillRect/>
          </a:stretch>
        </p:blipFill>
        <p:spPr>
          <a:xfrm>
            <a:off x="4267200" y="1123950"/>
            <a:ext cx="4855936" cy="32067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oup 547"/>
          <p:cNvGraphicFramePr>
            <a:graphicFrameLocks/>
          </p:cNvGraphicFramePr>
          <p:nvPr>
            <p:extLst>
              <p:ext uri="{D42A27DB-BD31-4B8C-83A1-F6EECF244321}">
                <p14:modId xmlns:p14="http://schemas.microsoft.com/office/powerpoint/2010/main" val="2925077357"/>
              </p:ext>
            </p:extLst>
          </p:nvPr>
        </p:nvGraphicFramePr>
        <p:xfrm>
          <a:off x="152400" y="1428750"/>
          <a:ext cx="4800600" cy="2576033"/>
        </p:xfrm>
        <a:graphic>
          <a:graphicData uri="http://schemas.openxmlformats.org/drawingml/2006/table">
            <a:tbl>
              <a:tblPr/>
              <a:tblGrid>
                <a:gridCol w="4800600"/>
              </a:tblGrid>
              <a:tr h="844347">
                <a:tc>
                  <a:txBody>
                    <a:bodyPr/>
                    <a:lstStyle/>
                    <a:p>
                      <a:pPr marL="342900" indent="-342900">
                        <a:spcBef>
                          <a:spcPts val="1200"/>
                        </a:spcBef>
                        <a:spcAft>
                          <a:spcPts val="1200"/>
                        </a:spcAft>
                        <a:buClr>
                          <a:srgbClr val="C1A04D"/>
                        </a:buClr>
                        <a:buFontTx/>
                        <a:buNone/>
                        <a:defRPr/>
                      </a:pPr>
                      <a:r>
                        <a:rPr lang="en-US" sz="1800" b="0" kern="0" dirty="0" smtClean="0">
                          <a:solidFill>
                            <a:srgbClr val="004D82"/>
                          </a:solidFill>
                          <a:latin typeface="+mn-lt"/>
                          <a:sym typeface="Wingdings 3"/>
                        </a:rPr>
                        <a:t>  </a:t>
                      </a:r>
                      <a:r>
                        <a:rPr lang="en-US" sz="1800" b="0" kern="0" dirty="0" smtClean="0">
                          <a:solidFill>
                            <a:schemeClr val="tx1"/>
                          </a:solidFill>
                          <a:latin typeface="+mn-lt"/>
                        </a:rPr>
                        <a:t>Focus</a:t>
                      </a:r>
                      <a:r>
                        <a:rPr lang="en-US" sz="1800" b="0" kern="0" baseline="0" dirty="0" smtClean="0">
                          <a:solidFill>
                            <a:schemeClr val="tx1"/>
                          </a:solidFill>
                          <a:latin typeface="+mn-lt"/>
                        </a:rPr>
                        <a:t> on</a:t>
                      </a:r>
                      <a:r>
                        <a:rPr lang="en-US" sz="1800" b="0" kern="0" dirty="0" smtClean="0">
                          <a:solidFill>
                            <a:schemeClr val="tx1"/>
                          </a:solidFill>
                          <a:latin typeface="+mn-lt"/>
                        </a:rPr>
                        <a:t> innovation</a:t>
                      </a: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87339">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Tx/>
                        <a:buNone/>
                        <a:tabLst/>
                        <a:defRPr/>
                      </a:pPr>
                      <a:r>
                        <a:rPr lang="en-US" sz="1800" b="0" kern="0" dirty="0" smtClean="0">
                          <a:solidFill>
                            <a:srgbClr val="004D82"/>
                          </a:solidFill>
                          <a:latin typeface="+mn-lt"/>
                          <a:sym typeface="Wingdings 3"/>
                        </a:rPr>
                        <a:t> </a:t>
                      </a:r>
                      <a:r>
                        <a:rPr lang="en-US" sz="1800" b="0" kern="0" baseline="0" dirty="0" smtClean="0">
                          <a:solidFill>
                            <a:schemeClr val="tx1"/>
                          </a:solidFill>
                          <a:latin typeface="+mn-lt"/>
                          <a:sym typeface="Wingdings 3"/>
                        </a:rPr>
                        <a:t> </a:t>
                      </a:r>
                      <a:r>
                        <a:rPr lang="en-US" sz="1800" b="0" kern="0" dirty="0" smtClean="0">
                          <a:solidFill>
                            <a:schemeClr val="tx1"/>
                          </a:solidFill>
                          <a:latin typeface="+mn-lt"/>
                        </a:rPr>
                        <a:t>Social Media –</a:t>
                      </a:r>
                      <a:r>
                        <a:rPr lang="en-US" sz="1800" b="0" kern="0" baseline="0" dirty="0" smtClean="0">
                          <a:solidFill>
                            <a:schemeClr val="tx1"/>
                          </a:solidFill>
                          <a:latin typeface="+mn-lt"/>
                        </a:rPr>
                        <a:t> Look for clues!</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44347">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Tx/>
                        <a:buNone/>
                        <a:tabLst/>
                        <a:defRPr/>
                      </a:pPr>
                      <a:r>
                        <a:rPr lang="en-US" sz="1800" b="0" kern="0" dirty="0" smtClean="0">
                          <a:solidFill>
                            <a:srgbClr val="004D82"/>
                          </a:solidFill>
                          <a:latin typeface="+mn-lt"/>
                          <a:sym typeface="Wingdings 3"/>
                        </a:rPr>
                        <a:t> </a:t>
                      </a:r>
                      <a:r>
                        <a:rPr lang="en-US" sz="1800" b="0" kern="0" dirty="0" smtClean="0">
                          <a:solidFill>
                            <a:schemeClr val="tx1"/>
                          </a:solidFill>
                          <a:latin typeface="+mn-lt"/>
                        </a:rPr>
                        <a:t> Managing multiple data sources</a:t>
                      </a: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sp>
        <p:nvSpPr>
          <p:cNvPr id="4" name="Title 3"/>
          <p:cNvSpPr>
            <a:spLocks noGrp="1"/>
          </p:cNvSpPr>
          <p:nvPr>
            <p:ph type="title"/>
          </p:nvPr>
        </p:nvSpPr>
        <p:spPr/>
        <p:txBody>
          <a:bodyPr>
            <a:normAutofit fontScale="90000"/>
          </a:bodyPr>
          <a:lstStyle/>
          <a:p>
            <a:pPr lvl="0"/>
            <a:r>
              <a:rPr lang="en-US" dirty="0" smtClean="0"/>
              <a:t/>
            </a:r>
            <a:br>
              <a:rPr lang="en-US" dirty="0" smtClean="0"/>
            </a:br>
            <a:r>
              <a:rPr lang="en-US" dirty="0" smtClean="0"/>
              <a:t>Innovation – Buying or building solutions</a:t>
            </a:r>
            <a:endParaRPr lang="en-US" dirty="0"/>
          </a:p>
        </p:txBody>
      </p:sp>
      <p:sp>
        <p:nvSpPr>
          <p:cNvPr id="31746" name="AutoShape 2" descr="data:image/jpeg;base64,/9j/4AAQSkZJRgABAQAAAQABAAD/2wCEAAkGBxAPEBUUEBIQEBQXGRYVFxUXFBgVFhgXFRYaGBYVFhgbHSggGBolHBgWITIhJSktLi4uFyAzODMuNygtLisBCgoKDg0OGxAQGiwkICQsLC42LCssLCsuMS8sLCwsLC0uLC8sKy0sLCwsLCwsLCwsMiwsLiwsLCwsLCwsLCwsLP/AABEIALoBDgMBEQACEQEDEQH/xAAcAAEAAgMBAQEAAAAAAAAAAAAAAQQDBQYIAgf/xABKEAACAQIDAwUKDQMEAQMFAAABAgMAEQQSIQUTMSJBUZHRBhQWM1JTYWKSkwcyVHFydIGUorGz0uIjQqEVJEOygmPB4SU0RIPC/8QAGQEBAQEBAQEAAAAAAAAAAAAAAAECAwQF/8QAOhEAAgECBAMFBwIGAAcAAAAAAAECAxESITFRBEFxE2GBkaEUIjKxwdHwM1IjQmJy4fEFU5KiwtLi/9oADAMBAAIRAxEAPwD9kweFj3achPir/aOgeigM3ekXm4/ZHZQDvSLzcfsjsoCO9YvNx+yOygHekfm4/ZHZQDvSLzcfsjsoQd6x+bj9kdlAR3rH5uP2R2UA71j83H7I7KAd6x+bj9kdlAO9Y/Nx+yOyqCO9Y/Nx+yOygHesfm4/ZHZQDvWPzcfsjsoB3rH5uP2R2UBHesfm4/ZHZQDvWPzcfsjsoB3rH5uP2R2UBHesfm4/ZHZQDvWPzcfsjsoB3rH5uP2R2UBHesfm4/ZHZQDvWPzcfsjsoB3rH5uP2R2UBHesfkJ7I7KAd6x+QnsjsoB3rH5CeyOygI71j8hPZHZQDvWPyE9kdlAO9Y/IT2R2UBHe0fkJ7I7KAd6x+QnsjsoB3tH5CeyOygPP/wANUpaPC31yz7QQehVkiCr8wqFPROC8Un0V/IUBmoCKAUAoQ13dBM8eGdkJVhlsRYHV1Gl+HGsVG1HI7cPFSqJP8yNIvdA8CqrnO5lkUq5UMqLKqWzXAZgGB0BJBHz1y7Vxye/1PV7NGbbWSstN7X+n5oE7pJlADLFI5kxCmzLGBuZQqxHOwAcqbjntY2N7gqz9X6PQPhYN3TaVo9+q1yWn5c2O0tstFOIwqHxOjEh5N7IUO6HPkAueP2ca3Ko4yt09fscadBThivv0VlfPr+XKmDxcww0cjOWd8RyrEm67xlyKDwFltYW671It4U+83OEHUcUslH6FOHukkLNJeNgYsNyVe6RNK8ubOWKgMLKpuRc5eFc1Wd79y9bnWXCxso56y5ZuyWmv18S/Dt2ZmX+nEoJhU8vMc0yXBBXklQbcDqDzc/RVG+W3qcZcPBJ5vny2ZrU7opzEj54s2TCtIf8AjXe4kxSXH9pUDU30seFq5qrK1+nzszu+FhjcbPWVt8o3XnyN7gtoSTSyQsuTIGDspP8Ae39EoSLapdjxsbV2jJybj+dx5J0owipp3v8Ajv45GmgxeIURssrSEvjARI3JKwM4UckdCj865KUsnfm/S56ZQpu6atlHTvsTtDumlMc+7RY8sLyBiy5h/txMHClrsLnLotri9+ICVaTTtt9LinwkcUcTveSXP91rfXUv7PxcymeMlJGiRTGl2LsTEGBJYkkFri9dIyea2ONSEHhlom83y1+xXg2wqRxlcQkzSFRI8rgJEcjscyqBuySpXKbdY1yqiSVnfryNyoNyacbJaJLN5rnz3uIe6CeQpliiXOYkszNcNLAZb6DUC1uYm/NRVZO2W3yuHw0I3u3lf0dvz6nzh+6dnMfJiGYYc5M5Mh3+jFBbUJqSegHhRVm7eHr9iy4RK+byxZ2yy36/lythO6RljhQ/1GaLlMTZw3e7yhtTdhyLXy2ueN9KzGs7Jd30ubnwicpS0s//ACS+u/hzLJ2/NwVE+MYVJJLZ+8++QxHAjQrbnuK12suXT0uY9mhq3yv4Y8Jn2ft7MYxI0NmhWXOpBuf7rgG6AacRYk6HmrUat7X2OdThrJuKeTtZ/mZW2vtGWPHBFkyrbCnJdbneTSrJljIvJdVUGxGUC9ZqTanZPb5vkdKNKEqGJrP3s+iTWfL66F3DbTkmSe+SAxKULnVVmGbMSDxRRu2vzh60puSfK3zOUqMYOOrvnbdZerzXga/B7bdTGC6lP64kZm3odo0R/wCjIoGcWLaWvcMLaViNV5ePf5HafDp3ss8rcrJtrNcv9Ewd0cjsmkYXPIhAIJkIhWVFQhiAxzEWudR9lFWbf5tckuEjFPXRPpm075aG12FtJsShZlQaixV1YEFQdcrGxBNteOhsL2rrTniVzz8RRVOVk/T/AEbKuhwIoBVAoBQh53+GXxeG+sbS/VirJo9F4PxafRX8hQGagFCEUAoBQEUKLCqBQhFALUAoCLUBiw+GSPNlFi7F2NySWPOSfQAAOAAAFZUUtDUpuVr8sjLWjJFqAUBFqAmgMSYdFdnAszZcxudcoIGnAaE8Klle5pybSWxkqmRQHw8asLEAjQ2I6DcdRANSyKm1ofVueqQw4bDpEuVBYXJ4kkljckk6kk85qKKWhqU3J3ZltVMigIoBVAoCKEFAKA88fDL4vDfWNpfqxVk0ei8H4pPor+QoQzUBFAV5sdEhYM4BUKW9UNezN0Dktrw0NAfWHxKSXKMGsbG3MbA/kQftoDLeqBegIvQC9AL0BF6AXoBegIvQC9AL0BF6AXoBegF6Ai9AL0BF6AXoBQCgIqgUBFCCgFARQCgPPPwy+Lw31jaX6sVZNHorB+LT6K/kKEM1AKAo4vZqyMzZ3QsI1bLlsViZ2CkFToS5uOcADhe9BgGASHdhSzAyL8axsFiZVUacAAOOvpqA2O7XoHUKoG7XoHUKAbtegdQoCN2vQOoUA3a9A6hQDdr0DqFAN2vQOoUBG7XoHUKAbtegdQoBu16B1CgI3a9A6hQDdr0DqFAN2vQOoUBG7XoHUKAbtegdQoBu16B1CgI3a9A6hQEFF6F6hQAIvMF6hQH1VAoBQEUIKAigFAKAUB55+GXxeG+sbS/VirJo9FYPxafRX/qKENNjtoSLj44t4FjKocgKXJJe+fMpIByjLYi9m42oDfVQa3FPiBI+S+T/AGxXkg/GlYTi/wBAKfReoCvhpZ2yb4WO9W1xl13RzqNNVDXAbn6TxoDb3boXrPZVBF26F6z2UA5XQvWeygF26F6z2UBF26F6z2UA5XQvWeygF26F6z2UBF26F6z2UA5XQvWeygF26F6z2UBF26F6z2UAu3QvWeygF26F6z2UBHK6F6z2UAu3QvWeygF26F6z2UBF26F6z2UBzHd3jpd3FhICFnxkghUixKRDlYiWx4hYwR87CgOiw0G6RUUAKoAGpJsPsoDPVBFCCgIoBQCgFARQCgPPXwy+Lw31jaX6sVZNHorB+LT6K/8AUVSHM48MdpR3UkLksd0QrgliOV3wFcx8bmNiCeTxqA6qqCnitqQxEiR8pUKTyW4MHIOg1Fo5CSOAQ3oDFJjI5DGUa4EoBNiP+NiCL8QQQQRob0Be3q+UvWKAb1fKXrFARvV8pesUA3q+UvWKAb1fKXrFARvl8pesUA3q+UvWKAb1fKXrFARvV8pesUA3q+UvWKAgToeDKbceUNKAb1fKXrFAN6vlL1igG9Xyl6xQEb1fKXrFAN6vlL1igG9Xyl6xVB+fYWY7Qx2JnRrKA2Bw7A2yRqf91iF5rs/IU+pXj4ivJTjSp/E/Rc2/kj1UKMXGVSp8K9XyS+Z3eFVY0VA+bKAt2YFjbnJ5zXrPKZ6pCvjklaNhC6xyH4rMmdQbi91uL6X563ScFNOorrZO3rmH3GkTA7Wza43CEaad5n7f+WvZ2vBXf8KVuXv/APyZtLc2O0MNM0gMb5UynMMzDlLfJYDmOclj/wCmo1ua+ebKSx48sAXFwty2gXOYwBYZBezlzrcWC8DQFrCw4tZeW6NFmN9bsV3YVdMoCnMt9NDmbQc4GzqkFAKA89fDL4vDfWNpfqxVk0eicH4tPor/ANRVIcxtXDL/AKjC8oivmQIyowbKSciM+88rXRbcOkioDrKoKON2VFMSXDXICmzEckCRbfas0gP0ukAgDH3mkJjCX1kHE3sBGyqo6AAAKA2N6AXoBQC9ARQCgF6AigF6A0Hdf3QHBQ2iUS4mS6wxcxI4yP0RrcEn0gcSK41q8KMMc3l+ZI60qM6ssMUcpsTZG18GyTh2xBYHfpI3jgzs5cKL7pwWNrC1rAjnrg+JqqMZ9k7PXS68DsuHpuTj2iuvJ+J3OA23h5wDHKpvzE2Pzen7K3S42hUeFSs9nk/JmanB1oK7jdbrNehfr1HmF6AiqBegNF3abQkhwjCAkTy/0Yj5LPxk/wDBczekqBz1w4ivGjTc5f7fJeJ1oUZVZqC/0tye5HYKYDDJEvEKAemw5vzJ9JNcuEoSgnOp8cs33bJdyOvFVoyahD4Y6d+78Td3r2HkIoBQCgFARQCgFARQCgPPXwy+Lw31jaP6kVZNHorB+LT6K/8AUVSHJ90Ms67RiMAgY5YgM7SIFzNIGV3XCyKM4sFzODcaDXUDsaA1+2++N1/tiBJfQG2vJYAEkEAZspPoBHPQFXDmc5d9e+9FrhfNNmC5eKZr2vrQG2s3SvsntoBZulfZPbQEWbpX2T20AIbpX2T20BTbakIkEZmizkXy9fPe19Dpxrn2tP8Actba89upvsp/te+nIt2bpX2T210MCzdK+ye2gFm6V9k9tAabb/dHBgkZpJIyy/2DVrn4oIBJ15ha55ga83EcSqVkleT0S5/Zbs9FDh3Uu27RWr/NWRsfAO575xCBZnAsrC5jUfFTjowuSRrYk+knnR4WTl2tZ3ly2j0++purxCUeyo5R9X1+xubN0r7J7a9p5Dje6LuckhmbG4GOORz/APcYUrZMQB/euvInHMw48Dx151KNOqrTin1OlOtOm7wbXQt9zxG53uBZmjeztBKCroWUGwvqrWtodD0mvNUhWpNSo5xSthey2e/U7050qicauTbvi67rbob3B40TA5WAYfGQqQynoIvXahxMKy93Vap5NdUcq3DzpP3tHo1o+jLFm6V9k9teg4nzI+UEsyKBqSRYD8VRtLUJN5I0OzsWuOxTOhV48PyFa2hkazHS/EAKf/JDXgjCVevjmrRg8k+b5y+i8z2ylGjRwRd5S1ey2+5tto4xcPE0kjoqrzkWFybAceckCvpQhKbwxV2eOMXJ2RmhdmUHQX5ipv8AnWTJloCttBphExw6xvL/AGrIxRCbi+ZlBI0vzUBpBids6f7bZvp/3MvD0f0tfttUKX9pPilkvCudMqcnk3zZmLEEkcwUW9e4OlAVhicfxMScG0AFhyY8v/IC123g4iwNze2oH1icTjtQsSa7zlCwyjlCPixu1wpvaxvawoDdGqQUAoDz18Mvi8N9Y2j+pFWTR6Jwfi0+iv8A1FUhz67OxB2iZpEw0seoQs67yJQBlaNRAG55b5pG+NdSuoIHS0BWx2OjgUNIcoJyjQnWxNtPQD8/DiQKArPjY5d2UOgkAJII4xsQRfiCCLGgL2+Xyl6xQFfHbRigQs7i3MBqxPQo5zXOrVhSjim7I6U6U6ksMFdnLSxbQx8mYy94wcAiSMs1ulip1Y6cLAcxbifPCrVrwk4Jw2bWfe8Pyv1O86dOjJKTxa3S9M/mbPCdzWFS28eSc9MkrOetiW6zWPYIy/VnKXV2XkrGvbZR/SjGPRZ+bLM2wsC/GGG/DOOS4HQHBDAanS9ej2ajgwYFbayOD4irix4nfe5RfYTxa4TGPF6klpE+YWKn7SWrz+wRj+lKUOjuvJ3O/tspfqxUuqs/NFObFbaUlVTAv0NvgoPCxJKXB46Zftrp2fEYMONXvrh5dL6mFPh8eLA7W0vz67FA4fbsnx/9OPobFzhfZjiH51hcE5fq1JS8cK8lY37Yo/pwivC782ZtjdyJbEx4nH96GSIEpHAzmHeX0mIk5RdV0BJIubgA16qdKFOKjFWSPNUqyqScpPNnZzYqNFLM6qoFySRYAVttJXZhK7sjkdjd3IkxEkeJRcPGxvhpLj+pGCVLSco5TmB6PT0nONqKm4tRfPlfkntdaHR0pZ25HX75fKXrFdDkcztzubDS984CZcHiwAC3GGZQb7vERjRgbnlDlC99bVAV9nbeixUu4xanZ+PXgMwyyAa58PJwmQ+TxGo5r15q/CxqvEvdktJLX/K7meijxMqaw6xeqen+H3l+TEyww58fjcPh1HxmQqq+jlv/AHHoAqVKNacv1LLuSv5/ZFhWpQX6d33t28jnVxsu0NNnwf0jocdjs2UggawQGzSaHRmCrpWI8BRTvJOT3k2/8GpcbVatFqK2irHX7A2ZDgoBDGy2Bdib8WdixJuxPPbjwAr2nkOf23tWKSV5ZCWwmBu5VbEz4lRcIgvysnR5R6BXvbXDULv4p+kfvL5HpSdOGXxS9F/n5HUbO2gs8McoDR51V8j2V1zC+V1vow5xXhPKWqAUAoBQEUAoBQEUAoDz38Mvi8N9Y2j+pFWTR6Iwfi0+iv8A1FUhxs+G/wDqwO5k1lV7hOUSIgN9vO9dIxwI344Ec+7MB3FUFXH4GOdcsgLC5PEjipU8DzqzD7aArthEiMYQWvKDxJ4RsABfgAAAANKAxd0O1ZcME3MDYh3OUAG1jpa/Nz85A041zqY8LwWvyvobp4cSx6dw2ds1773FMJZeYDVI/QlxqfTYf+581Lg1i7Sq8UvRdFy66noqcV7uCksMfV9WbWvaeQXoCKAXoCL0AvQGPEYhI0Z5GVEUFmZjZQBxJJ4CtQhKclGKu3yJc/N9pbWxG2pxhsLmjgFmZiCDkB8Y45if7U4851+L6KdCm/4lTOEX4TkuS3jHm9G9LrX30oKlHtJ+C/PU6LancLhJYEjiUQvGLJKBdieP9TywSSTzi5tausOPqYpdp70ZaxehxjxMrtyzT5fbY1OxNq4rAP3vOrPlF91e75R/yYZj42PjyPjL9hNeXiOG7FdrQ96n6x7vzw2OlSnGaxRfj9Hs+/RnY7J2vh8ZGZMPKkqglSVPxWABKMOKsLjQ9Nclmro8bVnZmLb2w8Pj4t3iEzAHMjA5ZI2HB43GqMOkUBq8J3Gwb0TYt5MdKthGZ2Lxx5QADHGSVDG1yxubknSgOlvVIc53b90AwUACtlllOSM8St/jSW4nKDp6SK9vBcOqsnOfwxV3fJZd/wA+470Kak8T0XrsvEpdyWyDIkckqlYYx/t4W11OpxEvM0jG5v6dOavFWqviarqvTl9//Vcl3mqtR3e71+yOvvQ8woDFiZGVCVQyEcFBAJ+YkgVG7IzJtK6V+41qbVxBYg4GcAWs28hsb8f7+asYn+35HLtp5fw35x+5lx+CaSQNG4RgADxuVzXyjnS+ozLY8eNhboegp4vZUrJaXEckAjMSyXLRuhLWax1YED1agM+I2XI1iHXMvxXYMzLaQutjcE8myk3uRfjeqCth9lT3Yrii1zY6kkMoIFyDymF1Jvx3YGgZrgXMHgJY3BMzFACMty1zmBBJe/rDTpA0y6iGyoDz38Mni8N9Y2j+pFWTR6Iwfi0+iv5CqQ5PGYPD9/iVN4ZN+gYtCFjEm7C5Ridwz/FI5GcKScmYA5agOxqgq7Qid0yoWUkryg2UqL8pvTZb2HTbmoDX4ZJxk3xObera5Da7o5ytjoha5AOo9HCgLmP2lFh8u/nghznKmchMzdAu2pqNpK7KlfQx/wCs4b5VhfeJ++sdrD9y8zXZz2fkY5dvYRCFbGYNWa+UGVATbjYZ7mr2kbXuiYJXtYwzd02DTjiYT9EFurKTWFxFJuykjXYz2Oax3wk7vECNMFipY8ube5QgOttAWtb5yD6K9VNUZNYqqS3tKye3w+quu8y6c72t6oyQ/CTE3/4mOJ4WWONz7Imzf4r2Q4OjUdocVSfWTXzRlxnHWL8i0e72LNlXC7TdwASowTggE2uczgAekmpHgG6rpupTVle7ksPg1fPuM4stGVsV3dzDRMIFP/rYmCM/aqu7f4o6PA0/1OKj0ipS+xpQqPSLOP2p3QY/auLOEKRgKUaOOMPkYsL7yV3AzqlidAAD0kA1aShLGqT/AIfObVpYecYrk5PK+uHqemhSSblUyUfzzP1Dub2EuBhEaEMx5UjldXfnPHgOAHMPtrzV63aNWVorJLkkc61V1JX9Da2bpX2T21xOJQ2xsmPFx5JbaEMrqCrow4PG1+SwrrQrzoyxR8uTWzOlOpKm7o5Gbudx2DkEuCWJmNjKyMFaZ/72ljIVGuddDfU631q4YSvJSwv9ru4tdc2n3265HaDpSTUsvzc2+E7sIhyMZ/s5hoVdGyfOGvYA+m328axRpuu2qazWscr/AOV3r00Mezzecc+hsMT3RYOM2fF4UHQ2zAnUXGga/Ag/bXSnwtaorwg2uhmNGpLOMWzWYju+2etws4ka17LE5v8AabCu7/4bxMY45Rst20b9mqJZq3ijT7H2W21cW2MxBjeFSVhCnPGyqSAFPBl4knnJI6a8lWv2lNUIK0Fm/wCqXf8A0rbdZ6G5VYwpqMdfz8Xcd9ZulfZPbWDyizdK+ye2hD6oBQCgNdtDZpmLWfKGVFYWOu7cuNQw0OYgjnHRQpUk7n82a8znMWPC+W9tV10bki55/n1oDJJsds6sj6B87Xv5aucoH9xC5L3+KxGt6EPnEbCDkkSFScwFl+KGINkJN11GbQ/G1sBoQM+ztlLA5ZWJBBAXUAAkHQA25r8L3ZzpmIoDY0B58+GTxeG+sbR/UirJo9D4PxafRX8hVIcdLEh2uGEuCMgkUWJh3oXdAbvJ3vvM5B0O+GjX4cggdtQFbHY6OAAyEDM2Uaga2LHUkAAKrG5PAUBV7+Sbdlc1hIvEakNEzKwAvoQfn+agMm0ocLIA2JjhcRnMrSxhgh52UuOSfSKKGN4Ur35C9szmMRt3AyEpgMCu0X4XjgQQKfXnZco+y9fRj/wfAsXEuNNbPOXhFZ+didtL+VtlN+4iTGSpLjGw+FCZrQ4PDhTlbmOIZc97WBygc9uNYlPhKE4vhoXtrjSab/tWStqte8Ypy+JnT7H7ncDg9YMOqt5wqzye8a7fZeudfjK1bKcstlkvJWQsbfe/S9luyvKU0W2do7MU5cT3uz+QYxJJ9igFq7Q4GdZXULrdrLzeR2pwqvON/kjnl2RhpJDNhdltna8f+4aWFMi2IfdWKkE8La6HhU9joQlgqtWWfu+9ntyRu+Gfvz5cs/A2eF2DiT8aaDCDnXCYUKfeyAn7bV2jLhKX6dK/9z+it8xKtDkm/wC5/RG52ZsyLD6gzSvYrvJbvIQTcgvluRcDT0CuNSq5tvS/JZLyOEpuT27loX94PW9luyuZgbwet7LdlAN4PW9luygI3g9b2W7KA1u29kYfGJlmU3HxXCnMvzG3D0VlxzUk7NaNao6QqOOhyeB7gHkjA2hinnIvpHGUUgaLm5NmIAGrKT6a7w4riYK1Oph/tST87XXhYKcUtL9W/kb/AAHcjs+EWXDhublqzA/Otsv+K884do8VRuT3k3J+ty9rLRZdMjc4WKKJAkSCJF0VEjyqo6AoFhWzkZd4PW9luygG8HreyeygPqgPiaUIpZjYDjoT+VYnOMIuUtEbhBzlhjqUU21h2YqHNxa/Ifn4c1cPbKFk8Wvc/sd/Y612sOnevufO0dsJBIEZWJIDC1udrEaniFDv9GNq9R5Qm3IDwZjqBcKSLsWCgHgc2U2tx06RQGKHuiw7IGJK8lWOhYKGtxI6GbL84NAX8HiRKpIBWzMtjx5JtQGegIoDz78MnisN9Y2j+pFWTR6Hwfi0+iv5CqQ1uI2qYsWIcsWR1Ri2ZlcMzbvlDIVa/wDTAuwPHmFAbegMGLwscy5ZFDDjbUcQQeHMQSCOcEg6GgK0mGSMxhFy3lueJ13bDn4AAAAcABpQGPbWwMLjt331EswibOgYnKGtbVb2YW5jcVuE5QkpQdmuaDLjvFBHcmOGNB6ERQP8AU9+pLm2/FhRbdkaaLb0uJDHAwmRRYLLLeKJyTqUPxiAOfLqT9td58OqUkqrtfVLNrr1OzpYGlN+WbRHe21ZPj4jB4f0RQvKbfPIwF/srePhI6RlLq0vkvqXFRWib6ux9N3OmRcuJxWJxAJBPK3INgRltHYZdb243A10rHtOGeOnFRy6+Od8zPa2liikvX5mw2dsnDYYWghii9KqAx+duJ+01zq16lX45NmZ1Jz+J3LlcjmKAUBFAKAUBFAKAUAoCKAUAoCKAUAvQGN4lbiqn5wD0j/3PWemgMfecelkUAEMABYXW5UkDjYm4vz68aAlMLGvCOMcOCgcLW5vQOqgPqKJUFkVVHQoAHUKA+6AUB59+GTxWG+sbR/UirJo9DYPxafRX8hVIaEbPxH+ob6WOCWPVY2ZkDxAAZTGBEGN7yXDO2tiuXUUB0dAU9qRSMloycwIIsxUGwOjkEHJe17G+nPwoClhoJUyCViSZRY5s3CIhmF/igsCQvNfm4UBZ2pLOif0E3rnQBiFUG4HKIQ6ak83CtwUXJYnZFilfPQ1cPc0ZmEm0JTinGojAAw6H1YyOUfWavXLi8Cw0FhW/wDM+r5dEdnXwq1NWW/Pz+xvwnrHqXsrxHAZT5Tfh7KAZD5Tfh7KEGU+U34eygIynym/D2UAynym/D2UAynym/D2UBGU+U34eygGU+U34eygGU+U34eygIynym/D2UKMh8pvw9lCDKfKb8PZQEZT5Tfh7KAZT5Tfh7KAZT5Tfh7KAZT5Tf47KA+qAxzTKilnZUUcWYgAfOToKsYuTsldlSbdkVBtrCfKcP71O2uvYVdML8ma7Oez8j7xe0I4mCyHICpbMbBQFKqbm/G7oLesPTXEwP8AU4L23sfEj4w4g2P+SB8+lAQu1MORcSxkdOYW4MT1BWPoymgPvD46KQ2SRHNr2DAm3zfaPmuOmgM9AKA8/fDJ4rDfWNo/qRVk0ehsJ4tPor+QqkOa2hDn2mmaKN8ohZZAuJdkAZyS2UbpCbFQxYGxa9wbUB1NAU9qbSjw0eeQ2FwoGlyTrYXIGgBPzKaArLtBZshUMAJF4gahomZWFidCD89AbLeD1vZbsoCN4PW9luyqBvB63st2UA3g9b2W7KEI3g9b2W7KAbwet7LdlAN4PW9luygI3g9b2W7KAbwet7LdlAN4PW9luygI3g9b2W7KAbwet7LdlAN4PW9luygI3g9b2W7KAbwet7LdlAN4PW9k9lAN4PW9luygK+0NoRYeJ5ZSUjjUuzZW0Ci50tqfRQXJwWOjnjSSMsyOodTlYXVhcHUUBYoD4liV1Kuqsp4ggEH5weNVSad0VNrQrDZWG+T4f3Sdlb7ap+5+bNY5bsyYrBRy23ihrXA1Itcqxtb0ovVXMwYm2XAb3jU3Fje9iM+8ta/DOL0B8NsfDkWMdxYCxZjoCSAbnXViftoDNhsDFESUUKTa5uTewA1udTYAX9AoCxQCgPP3wyeKw31jaP6kVZNHoXCeLT6K/kKpDmNrYYjaeHfdPLwG93cJCatZA3e7SAAFjfeJbpudQOsoD4kjDghgGB4gi4NAVJoEjMeRVW8uY2FrkxtqeodVAXaoIoQUBFAKAUAoBQp8yOFF2IUdJNh11CNpamrn7osIpyiUSN5MYMh/CDWHVhueaXGUU7Yrvuz+RWw/dTEWYTRYnCqDZXmiKI9+cHm+2jqRWuRZcVTik53V90/XY3UMyuoZGV1PAqQQftFbTvod4yUleLuj7qlFARQCgPmSQKCzEKACSSbAAcSTUI2krvQ0WHQ49xI4Iwym8SHTesP+Vx5PQOfjXJLtHd6fPvPFBPiZY5L3Fot+992yN9XY9woCKAm1AYHxUatkLKGsDlvrYtlBt0X0oCJcVGoBZ0F+Go159OmgJbEICAWFyM32a6k8w0Op42oCZJ0UElgAASdeYcaALMptZhra2vSLigPugPP/AMMnisN9Y2j+pFWTR6Ewni0+iv5CqQ5HbGDybTjeCHDmTkObRIGJYuHaWQYd2UlQMrbxdVPHW4HZ1QU9q4d5YyqEBrggkkWI1voCeqx6CDrUBSw2EkiyiRrkygghi17REFjmGhYgkgaC9AbXKfKb8PZVIMp8pvw9lAMp8pvw9lAafEbbBYx4YPipBxCZRGv05LWHzC5rk6i0jmzyy4pXw0lifdour0K67DxUsglnxs8Zy5d1AQkQF763BzNr8a1VRk1m/I0qdWULTlZ3/l5d2epZ/wBCbnxmO96o/wD4qdn/AFMx7K/+ZPzX2K47l/6pkON2ibqFyd8EKLc4AA1q4MrXZt8PeGFylre98/PYseDsR+NJi2+fESdtTslu/NmfY4c3L/qZgh7kMEsjSZGdmtfeOZBpoNGuKvZxtZo2+GpNKMle2+evU3EGGWMWSyDoVVUdQWtpJaHaMYxVoqx9tHcWJJHQQvZQpqpO52HMWiMmHfyomCD7VAynqrm6UdVl0PLLg6d7wvF/05emhVw8e04M28eLGrmJFgsMgXmHDKx7arxrTM1N1oWwpSVt7O++xYi2/DfLM0uGfyZlCX+ZrZT107WOjy6mY8ZTvad4v+rL10L4xURFxMhHTmS3XW7o9DnFasxS7Tw6DlYmJbdMkdTHHcw69JayXmjVRt/qZurE4NTx0/rsp5tPFg9ZHVzac3Z6L1/weecZV5uMlaC/7n9l6nQBLcCR9i9ldj2jKfKb/HZQH1QGLFYdJUKSDMraEdPPzVGlJWZU2ndGqTuVwKsWECgm1zmf+3h/dWOxhsb7We5bx+yYpzeTNeyjQ20XNp8xzm/zDoroczGNixDyiSxZjyeUSGvfk2tyibC3VpQH2dmLayvIgyhDlK6hbleKmxGY8Lem4oDBH3PwKABnAAC8RrZSikm3EBmGluOt7CwEjYMIy2MgylDoRyt2brm011oDaUB5/wDhk8VhvrG0f1IqyaPQmE8Wn0V/IVSHNbTlRdqRXPKZIwFNiSA0usYzhiBc5yFIUFSeewHU1SGDHYgxIWC57W5N7E30AXTVibADnJ4igKEePE+QhSLSLbW91aJmU+g2Oo5qhT72ttpMLuw8c7mRsqiOPOb+mx0+ejdkYnLDFu1+mpWbHY6TxWGSEeVM4J9hNR9prnim9FbqebtOIn8MFHvk/ovuV5tgSzurYrFYiRVveGMLDC4I4OAczAfPVwNq0nf0NqhKUXGrLFfwN5h4kjULHHkUcAoAH51tJJWR2jCMFaKsjJn9Vv8AHbVNEZz5Lf47aAZ/Vb/HbQDP6rf47aAjP6rf47aAZ/Vb/HbQDP6p/wAdtARn9Vv8dtAM/qn/AB20B8SgOMrpmB4hgpHUaWvqSUVJWkro1eF7nMDEuVMJEBqbZQePzk1h04t3aOU+HpTd5RTfQtLsvDDhhoR/+qOrgjsI8PSjpBeSLEEaxqFjjEajQKqqqgdAA0FaOxkz+q3+O2gGf0H/AB20BNAKAUAoCKAUAoCKAUB+AfDH4rDfWNo/qRVk0eg8J4tPor+QrRCg2z59745dzvN6VyNvb8d2JM9smbX4vDk+moDaVSGKfDpILOiOAbgMoYX6bHn1PXQGDERKhjyqq3lzGwAuSj3JtxJ6ahS3eqQi9AKAi9ATQEXoBQEXoCaAi9AKAi9AKAA0AoCAb0AoCAb0AJoBQCgIoBQCgIoBQCgFUH4B8MfisN9Y2j+pFWDR6Dwni0+iv5CqQyVSCgK+Ow+8UAWFnjf2JFY/4BH20BU2fsvIpEhvygwKswNwoUuSLHM2pPz8/GoU+cRiYo3KHvi9r+Ma2quw1LjiI5PYN7XFwLMMKSKrAy2IDC8j3sw0/u6DVIUcbtCCDOZDiFCAkneNYkWOVeXqxBBHNrxqFNj3ovlSe9fn/wDKqQ18mMiVyp74BBK33jAaZbm5fRQGQ3NvjC16FL/ea34y+9f91CGuXHwZgpOIVmNgDIw/uKE/H0AcZT6SLXuKA2Bwi8by+9fm/wDKgKMGKicgAYjVsovIRzEhvj3tZW9PJOnCgLj4ZVBN5joTYSPc2HAcrjpQFHD46GR1QGcM2ovI3ApnBPL511+0XsdKAuTwpGpYmWw1NpHOnOfjcw1+ygKmGxkMkm7BnV7E2aRtMpsRo56OI09N9KAtyYdVFxvm9Ake+p9LUBXwk0UpspnGgYEyPY3CsR8biA63+fS+tAZMUiRIW/rsFBNlke9lUnnYdFvnIoCYURywBmGUgayPrdQwI5XCzc/QaA+cSiRLc78gAk2kfQD52HN+VATEiOXX+sChym8ja3AItZjoQRx114UBcoBQCgIoBQCgFUEUAoD8B+GPxWG+sbR/UirBo9BYTxafRX8hVIZapBQCgIoDDLhkY5mUFgLA89tef7T1npoDIiBQAoAAAAA0AA4ACgMUuEjcksiMSpQkgG6nip9FAZqAwPg4mJJRSTa5txtoL9OgHUKAzUBXOCiLZjGma4a9he41B69fn1oCxQGGPDRqbqiqSWNwLG7WzH7bDqoDLQFeLAwoQVjRSOBCgW0I/IkegEigM5F+OtAYYcLGlsqKtgQLDgCcxA+c6nptQGY0BhiwyIbqqqSALgW0AAA6gB9g6KAyOgYEEAgggg8CDxBoCFQC9gBfj6bCw/wBQB0DAhgCDoQeBB5qA+YYVS+UBbksbc5Y3J+cnWgPugFARQCgFUEUAoBQCgPwH4Y/FYb6xtH9SKsGj9m8J44rI0GLuoCm0VxcC2hzairchHhdD5jG+5/lS4sPC6HzGN9z/KlxYeF0PmMb7n+VLiw8LofMY33P8qXFh4XQ+Yxvuf5UuLEeF0PmMb7n+VLiw8LofMY33P8AKlxYeF0PmMb7n+VLiw8LYfMY33P8qXFh4Ww+Yxvuf5UuLEeFsXmMZ7n+VLiw8LYfMYz3P8qtxYeFsPmMZ7n+VS4sPC2LzGM9z/KlxYjwsi8xjPc/yq3Fh4WReYxnuf5UuSw8LIvMYz3P8qly2HhZF5jGe5/lVuLDwsi8xjPc/wAqXJYjwsi8xjPc/wAqXFh4VxeYxnuf5UuLDwri8xjPc/ypcWHhXF5jGe5/lS4sPCuLzGM9z/KlxYjwri8xjPc/ypcWHhXF5jGe5/8AmlxYeFUXmMZ7n+VLiw8K4vMYz3P8qXFiPCqLzGM9z/KlxYeFUXmMZ7n+VLiw8KovMYz3P8qXFh4VReYxnuf5UuLH5B8MQbcYNirJnmx7gMLGzPCwuObQ1k0cR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CltDaeIxJBxE005UWUySM5APMMxNhQH/2Q=="/>
          <p:cNvSpPr>
            <a:spLocks noChangeAspect="1" noChangeArrowheads="1"/>
          </p:cNvSpPr>
          <p:nvPr/>
        </p:nvSpPr>
        <p:spPr bwMode="auto">
          <a:xfrm>
            <a:off x="1016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52400" y="38040"/>
            <a:ext cx="2148720" cy="400110"/>
          </a:xfrm>
          <a:prstGeom prst="rect">
            <a:avLst/>
          </a:prstGeom>
        </p:spPr>
        <p:txBody>
          <a:bodyPr wrap="none">
            <a:spAutoFit/>
          </a:bodyPr>
          <a:lstStyle/>
          <a:p>
            <a:r>
              <a:rPr lang="en-US" sz="2000" dirty="0" smtClean="0"/>
              <a:t>TECHNOLOGY</a:t>
            </a:r>
            <a:endParaRPr lang="en-US" sz="2000" dirty="0"/>
          </a:p>
        </p:txBody>
      </p:sp>
      <p:sp>
        <p:nvSpPr>
          <p:cNvPr id="12" name="Slide Number Placeholder 4"/>
          <p:cNvSpPr txBox="1">
            <a:spLocks/>
          </p:cNvSpPr>
          <p:nvPr/>
        </p:nvSpPr>
        <p:spPr>
          <a:xfrm>
            <a:off x="8173292" y="4897438"/>
            <a:ext cx="1371600" cy="274637"/>
          </a:xfrm>
          <a:prstGeom prst="rect">
            <a:avLst/>
          </a:prstGeom>
        </p:spPr>
        <p:txBody>
          <a:bodyPr/>
          <a:lstStyle>
            <a:defPPr>
              <a:defRPr lang="en-US"/>
            </a:defPPr>
            <a:lvl1pPr algn="l" rtl="0" fontAlgn="base">
              <a:spcBef>
                <a:spcPct val="0"/>
              </a:spcBef>
              <a:spcAft>
                <a:spcPct val="0"/>
              </a:spcAft>
              <a:defRPr sz="1400" b="1" kern="1200">
                <a:solidFill>
                  <a:srgbClr val="C1A04D"/>
                </a:solidFill>
                <a:latin typeface="Verdana" pitchFamily="34" charset="0"/>
                <a:ea typeface="+mn-ea"/>
                <a:cs typeface="+mn-cs"/>
              </a:defRPr>
            </a:lvl1pPr>
            <a:lvl2pPr marL="457200" algn="l" rtl="0" fontAlgn="base">
              <a:spcBef>
                <a:spcPct val="0"/>
              </a:spcBef>
              <a:spcAft>
                <a:spcPct val="0"/>
              </a:spcAft>
              <a:defRPr sz="1400" b="1" kern="1200">
                <a:solidFill>
                  <a:srgbClr val="C1A04D"/>
                </a:solidFill>
                <a:latin typeface="Verdana" pitchFamily="34" charset="0"/>
                <a:ea typeface="+mn-ea"/>
                <a:cs typeface="+mn-cs"/>
              </a:defRPr>
            </a:lvl2pPr>
            <a:lvl3pPr marL="914400" algn="l" rtl="0" fontAlgn="base">
              <a:spcBef>
                <a:spcPct val="0"/>
              </a:spcBef>
              <a:spcAft>
                <a:spcPct val="0"/>
              </a:spcAft>
              <a:defRPr sz="1400" b="1" kern="1200">
                <a:solidFill>
                  <a:srgbClr val="C1A04D"/>
                </a:solidFill>
                <a:latin typeface="Verdana" pitchFamily="34" charset="0"/>
                <a:ea typeface="+mn-ea"/>
                <a:cs typeface="+mn-cs"/>
              </a:defRPr>
            </a:lvl3pPr>
            <a:lvl4pPr marL="1371600" algn="l" rtl="0" fontAlgn="base">
              <a:spcBef>
                <a:spcPct val="0"/>
              </a:spcBef>
              <a:spcAft>
                <a:spcPct val="0"/>
              </a:spcAft>
              <a:defRPr sz="1400" b="1" kern="1200">
                <a:solidFill>
                  <a:srgbClr val="C1A04D"/>
                </a:solidFill>
                <a:latin typeface="Verdana" pitchFamily="34" charset="0"/>
                <a:ea typeface="+mn-ea"/>
                <a:cs typeface="+mn-cs"/>
              </a:defRPr>
            </a:lvl4pPr>
            <a:lvl5pPr marL="1828800" algn="l" rtl="0" fontAlgn="base">
              <a:spcBef>
                <a:spcPct val="0"/>
              </a:spcBef>
              <a:spcAft>
                <a:spcPct val="0"/>
              </a:spcAft>
              <a:defRPr sz="1400" b="1" kern="1200">
                <a:solidFill>
                  <a:srgbClr val="C1A04D"/>
                </a:solidFill>
                <a:latin typeface="Verdana" pitchFamily="34" charset="0"/>
                <a:ea typeface="+mn-ea"/>
                <a:cs typeface="+mn-cs"/>
              </a:defRPr>
            </a:lvl5pPr>
            <a:lvl6pPr marL="2286000" algn="l" defTabSz="914400" rtl="0" eaLnBrk="1" latinLnBrk="0" hangingPunct="1">
              <a:defRPr sz="1400" b="1" kern="1200">
                <a:solidFill>
                  <a:srgbClr val="C1A04D"/>
                </a:solidFill>
                <a:latin typeface="Verdana" pitchFamily="34" charset="0"/>
                <a:ea typeface="+mn-ea"/>
                <a:cs typeface="+mn-cs"/>
              </a:defRPr>
            </a:lvl6pPr>
            <a:lvl7pPr marL="2743200" algn="l" defTabSz="914400" rtl="0" eaLnBrk="1" latinLnBrk="0" hangingPunct="1">
              <a:defRPr sz="1400" b="1" kern="1200">
                <a:solidFill>
                  <a:srgbClr val="C1A04D"/>
                </a:solidFill>
                <a:latin typeface="Verdana" pitchFamily="34" charset="0"/>
                <a:ea typeface="+mn-ea"/>
                <a:cs typeface="+mn-cs"/>
              </a:defRPr>
            </a:lvl7pPr>
            <a:lvl8pPr marL="3200400" algn="l" defTabSz="914400" rtl="0" eaLnBrk="1" latinLnBrk="0" hangingPunct="1">
              <a:defRPr sz="1400" b="1" kern="1200">
                <a:solidFill>
                  <a:srgbClr val="C1A04D"/>
                </a:solidFill>
                <a:latin typeface="Verdana" pitchFamily="34" charset="0"/>
                <a:ea typeface="+mn-ea"/>
                <a:cs typeface="+mn-cs"/>
              </a:defRPr>
            </a:lvl8pPr>
            <a:lvl9pPr marL="3657600" algn="l" defTabSz="914400" rtl="0" eaLnBrk="1" latinLnBrk="0" hangingPunct="1">
              <a:defRPr sz="1400" b="1" kern="1200">
                <a:solidFill>
                  <a:srgbClr val="C1A04D"/>
                </a:solidFill>
                <a:latin typeface="Verdana" pitchFamily="34" charset="0"/>
                <a:ea typeface="+mn-ea"/>
                <a:cs typeface="+mn-cs"/>
              </a:defRPr>
            </a:lvl9pPr>
          </a:lstStyle>
          <a:p>
            <a:pPr>
              <a:defRPr/>
            </a:pPr>
            <a:fld id="{B6351459-BAE4-4819-921B-DA1215053B31}" type="slidenum">
              <a:rPr lang="en-US" smtClean="0"/>
              <a:pPr>
                <a:defRPr/>
              </a:pPr>
              <a:t>21</a:t>
            </a:fld>
            <a:endParaRPr lang="en-US" dirty="0"/>
          </a:p>
        </p:txBody>
      </p:sp>
      <p:pic>
        <p:nvPicPr>
          <p:cNvPr id="8" name="Picture 3"/>
          <p:cNvPicPr>
            <a:picLocks noChangeArrowheads="1"/>
          </p:cNvPicPr>
          <p:nvPr/>
        </p:nvPicPr>
        <p:blipFill>
          <a:blip r:embed="rId3" cstate="print"/>
          <a:srcRect/>
          <a:stretch>
            <a:fillRect/>
          </a:stretch>
        </p:blipFill>
        <p:spPr bwMode="auto">
          <a:xfrm>
            <a:off x="4419600" y="895350"/>
            <a:ext cx="3566161" cy="2057400"/>
          </a:xfrm>
          <a:prstGeom prst="rect">
            <a:avLst/>
          </a:prstGeom>
          <a:ln>
            <a:headEnd/>
            <a:tailEnd/>
          </a:ln>
        </p:spPr>
        <p:style>
          <a:lnRef idx="1">
            <a:schemeClr val="accent5"/>
          </a:lnRef>
          <a:fillRef idx="2">
            <a:schemeClr val="accent5"/>
          </a:fillRef>
          <a:effectRef idx="1">
            <a:schemeClr val="accent5"/>
          </a:effectRef>
          <a:fontRef idx="minor">
            <a:schemeClr val="dk1"/>
          </a:fontRef>
        </p:style>
      </p:pic>
      <p:pic>
        <p:nvPicPr>
          <p:cNvPr id="9" name="Picture 2"/>
          <p:cNvPicPr>
            <a:picLocks noChangeAspect="1" noChangeArrowheads="1"/>
          </p:cNvPicPr>
          <p:nvPr/>
        </p:nvPicPr>
        <p:blipFill>
          <a:blip r:embed="rId4" cstate="print"/>
          <a:srcRect/>
          <a:stretch>
            <a:fillRect/>
          </a:stretch>
        </p:blipFill>
        <p:spPr bwMode="auto">
          <a:xfrm>
            <a:off x="5334000" y="2495550"/>
            <a:ext cx="3539067" cy="2286000"/>
          </a:xfrm>
          <a:prstGeom prst="rect">
            <a:avLst/>
          </a:prstGeom>
          <a:ln>
            <a:headEnd/>
            <a:tailEnd/>
          </a:ln>
        </p:spPr>
        <p:style>
          <a:lnRef idx="1">
            <a:schemeClr val="accent5"/>
          </a:lnRef>
          <a:fillRef idx="2">
            <a:schemeClr val="accent5"/>
          </a:fillRef>
          <a:effectRef idx="1">
            <a:schemeClr val="accent5"/>
          </a:effectRef>
          <a:fontRef idx="minor">
            <a:schemeClr val="dk1"/>
          </a:fontRef>
        </p:style>
      </p:pic>
    </p:spTree>
    <p:extLst>
      <p:ext uri="{BB962C8B-B14F-4D97-AF65-F5344CB8AC3E}">
        <p14:creationId xmlns:p14="http://schemas.microsoft.com/office/powerpoint/2010/main" val="1287038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32" y="87474"/>
            <a:ext cx="8760768" cy="621069"/>
          </a:xfrm>
        </p:spPr>
        <p:txBody>
          <a:bodyPr>
            <a:normAutofit fontScale="90000"/>
          </a:bodyPr>
          <a:lstStyle/>
          <a:p>
            <a:r>
              <a:rPr lang="en-US" sz="2200" kern="1200" dirty="0" smtClean="0">
                <a:latin typeface="Verdana" pitchFamily="34" charset="0"/>
              </a:rPr>
              <a:t>Cyber Kill Chain – One method to deal with APT, MALWARE</a:t>
            </a:r>
            <a:endParaRPr lang="en-US" dirty="0"/>
          </a:p>
        </p:txBody>
      </p:sp>
      <p:sp>
        <p:nvSpPr>
          <p:cNvPr id="3" name="Rectangle 2"/>
          <p:cNvSpPr/>
          <p:nvPr/>
        </p:nvSpPr>
        <p:spPr>
          <a:xfrm>
            <a:off x="838200" y="694075"/>
            <a:ext cx="7543800" cy="3477875"/>
          </a:xfrm>
          <a:prstGeom prst="rect">
            <a:avLst/>
          </a:prstGeom>
        </p:spPr>
        <p:txBody>
          <a:bodyPr wrap="square">
            <a:spAutoFit/>
          </a:bodyPr>
          <a:lstStyle/>
          <a:p>
            <a:r>
              <a:rPr lang="en-US" sz="2000" dirty="0">
                <a:solidFill>
                  <a:schemeClr val="tx1"/>
                </a:solidFill>
              </a:rPr>
              <a:t>In military parlance, a “Kill Chain” is a phase-based model to describe the stages of an attack, which also helps inform ways to prevent such attacks. These stages are referred to as:</a:t>
            </a:r>
          </a:p>
          <a:p>
            <a:endParaRPr lang="en-US" sz="2000" dirty="0">
              <a:solidFill>
                <a:schemeClr val="tx1"/>
              </a:solidFill>
            </a:endParaRPr>
          </a:p>
          <a:p>
            <a:r>
              <a:rPr lang="en-US" sz="2000" dirty="0">
                <a:solidFill>
                  <a:schemeClr val="tx1"/>
                </a:solidFill>
              </a:rPr>
              <a:t>  </a:t>
            </a:r>
            <a:r>
              <a:rPr lang="en-US" sz="2000" dirty="0" smtClean="0">
                <a:solidFill>
                  <a:schemeClr val="tx1"/>
                </a:solidFill>
              </a:rPr>
              <a:t>  Find</a:t>
            </a:r>
            <a:endParaRPr lang="en-US" sz="2000" dirty="0">
              <a:solidFill>
                <a:schemeClr val="tx1"/>
              </a:solidFill>
            </a:endParaRPr>
          </a:p>
          <a:p>
            <a:r>
              <a:rPr lang="en-US" sz="2000" dirty="0">
                <a:solidFill>
                  <a:schemeClr val="tx1"/>
                </a:solidFill>
              </a:rPr>
              <a:t>    Fix</a:t>
            </a:r>
          </a:p>
          <a:p>
            <a:r>
              <a:rPr lang="en-US" sz="2000" dirty="0">
                <a:solidFill>
                  <a:schemeClr val="tx1"/>
                </a:solidFill>
              </a:rPr>
              <a:t>    Track</a:t>
            </a:r>
          </a:p>
          <a:p>
            <a:r>
              <a:rPr lang="en-US" sz="2000" dirty="0">
                <a:solidFill>
                  <a:schemeClr val="tx1"/>
                </a:solidFill>
              </a:rPr>
              <a:t>    Target</a:t>
            </a:r>
          </a:p>
          <a:p>
            <a:r>
              <a:rPr lang="en-US" sz="2000" dirty="0">
                <a:solidFill>
                  <a:schemeClr val="tx1"/>
                </a:solidFill>
              </a:rPr>
              <a:t>    Engage</a:t>
            </a:r>
          </a:p>
          <a:p>
            <a:r>
              <a:rPr lang="en-US" sz="2000" dirty="0">
                <a:solidFill>
                  <a:schemeClr val="tx1"/>
                </a:solidFill>
              </a:rPr>
              <a:t>    Assess</a:t>
            </a:r>
          </a:p>
        </p:txBody>
      </p:sp>
      <p:pic>
        <p:nvPicPr>
          <p:cNvPr id="4" name="Picture 3"/>
          <p:cNvPicPr>
            <a:picLocks noChangeAspect="1"/>
          </p:cNvPicPr>
          <p:nvPr/>
        </p:nvPicPr>
        <p:blipFill>
          <a:blip r:embed="rId3"/>
          <a:stretch>
            <a:fillRect/>
          </a:stretch>
        </p:blipFill>
        <p:spPr>
          <a:xfrm>
            <a:off x="2895600" y="2312670"/>
            <a:ext cx="5562600" cy="2132330"/>
          </a:xfrm>
          <a:prstGeom prst="rect">
            <a:avLst/>
          </a:prstGeom>
        </p:spPr>
      </p:pic>
    </p:spTree>
    <p:extLst>
      <p:ext uri="{BB962C8B-B14F-4D97-AF65-F5344CB8AC3E}">
        <p14:creationId xmlns:p14="http://schemas.microsoft.com/office/powerpoint/2010/main" val="35117862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kern="1200" dirty="0" smtClean="0">
                <a:latin typeface="Verdana" pitchFamily="34" charset="0"/>
              </a:rPr>
              <a:t>Cyber Kill Chain – Lockheed Martin</a:t>
            </a:r>
            <a:endParaRPr lang="en-US" dirty="0"/>
          </a:p>
        </p:txBody>
      </p:sp>
      <p:pic>
        <p:nvPicPr>
          <p:cNvPr id="5" name="Picture 4"/>
          <p:cNvPicPr>
            <a:picLocks noChangeAspect="1"/>
          </p:cNvPicPr>
          <p:nvPr/>
        </p:nvPicPr>
        <p:blipFill>
          <a:blip r:embed="rId3"/>
          <a:stretch>
            <a:fillRect/>
          </a:stretch>
        </p:blipFill>
        <p:spPr>
          <a:xfrm>
            <a:off x="1212898" y="819150"/>
            <a:ext cx="6330902" cy="4210050"/>
          </a:xfrm>
          <a:prstGeom prst="rect">
            <a:avLst/>
          </a:prstGeom>
        </p:spPr>
      </p:pic>
    </p:spTree>
    <p:extLst>
      <p:ext uri="{BB962C8B-B14F-4D97-AF65-F5344CB8AC3E}">
        <p14:creationId xmlns:p14="http://schemas.microsoft.com/office/powerpoint/2010/main" val="12120645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71450"/>
            <a:ext cx="8229600" cy="857250"/>
          </a:xfrm>
        </p:spPr>
        <p:txBody>
          <a:bodyPr/>
          <a:lstStyle/>
          <a:p>
            <a:r>
              <a:rPr lang="en-US" dirty="0" smtClean="0"/>
              <a:t>Weekly Cyber Kill Chain Metrics</a:t>
            </a:r>
            <a:endParaRPr lang="en-US" dirty="0"/>
          </a:p>
        </p:txBody>
      </p:sp>
      <p:graphicFrame>
        <p:nvGraphicFramePr>
          <p:cNvPr id="6" name="Chart 5"/>
          <p:cNvGraphicFramePr/>
          <p:nvPr>
            <p:extLst>
              <p:ext uri="{D42A27DB-BD31-4B8C-83A1-F6EECF244321}">
                <p14:modId xmlns:p14="http://schemas.microsoft.com/office/powerpoint/2010/main" val="1548469006"/>
              </p:ext>
            </p:extLst>
          </p:nvPr>
        </p:nvGraphicFramePr>
        <p:xfrm>
          <a:off x="285355" y="758717"/>
          <a:ext cx="7216730" cy="4384783"/>
        </p:xfrm>
        <a:graphic>
          <a:graphicData uri="http://schemas.openxmlformats.org/drawingml/2006/chart">
            <c:chart xmlns:c="http://schemas.openxmlformats.org/drawingml/2006/chart" xmlns:r="http://schemas.openxmlformats.org/officeDocument/2006/relationships" r:id="rId3"/>
          </a:graphicData>
        </a:graphic>
      </p:graphicFrame>
      <p:grpSp>
        <p:nvGrpSpPr>
          <p:cNvPr id="77" name="Group 76"/>
          <p:cNvGrpSpPr/>
          <p:nvPr/>
        </p:nvGrpSpPr>
        <p:grpSpPr>
          <a:xfrm>
            <a:off x="7552844" y="822960"/>
            <a:ext cx="1515803" cy="4010317"/>
            <a:chOff x="7552844" y="822960"/>
            <a:chExt cx="1515803" cy="4010317"/>
          </a:xfrm>
        </p:grpSpPr>
        <p:sp>
          <p:nvSpPr>
            <p:cNvPr id="30" name="Oval 29"/>
            <p:cNvSpPr>
              <a:spLocks noChangeAspect="1"/>
            </p:cNvSpPr>
            <p:nvPr/>
          </p:nvSpPr>
          <p:spPr bwMode="auto">
            <a:xfrm>
              <a:off x="7552844" y="1371600"/>
              <a:ext cx="457200" cy="457200"/>
            </a:xfrm>
            <a:prstGeom prst="ellipse">
              <a:avLst/>
            </a:prstGeom>
            <a:solidFill>
              <a:srgbClr val="52558C"/>
            </a:solidFill>
            <a:ln w="9525" cap="flat" cmpd="sng" algn="ctr">
              <a:solidFill>
                <a:srgbClr val="36257F"/>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2" name="Oval 31"/>
            <p:cNvSpPr>
              <a:spLocks noChangeAspect="1"/>
            </p:cNvSpPr>
            <p:nvPr/>
          </p:nvSpPr>
          <p:spPr bwMode="auto">
            <a:xfrm>
              <a:off x="7552844" y="1920240"/>
              <a:ext cx="457200" cy="457200"/>
            </a:xfrm>
            <a:prstGeom prst="ellipse">
              <a:avLst/>
            </a:prstGeom>
            <a:solidFill>
              <a:srgbClr val="53768B"/>
            </a:solidFill>
            <a:ln w="952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33" name="Picture 32" descr="http://icons.iconarchive.com/icons/visualpharm/icons8-metro-style/128/Baby-Flying-stork-with-bundle-icon.png"/>
            <p:cNvPicPr>
              <a:picLocks noChangeAspect="1" noChangeArrowheads="1"/>
            </p:cNvPicPr>
            <p:nvPr/>
          </p:nvPicPr>
          <p:blipFill>
            <a:blip r:embed="rId4" cstate="print"/>
            <a:srcRect/>
            <a:stretch>
              <a:fillRect/>
            </a:stretch>
          </p:blipFill>
          <p:spPr bwMode="auto">
            <a:xfrm>
              <a:off x="7607465" y="1941933"/>
              <a:ext cx="365759" cy="365760"/>
            </a:xfrm>
            <a:prstGeom prst="rect">
              <a:avLst/>
            </a:prstGeom>
            <a:noFill/>
          </p:spPr>
        </p:pic>
        <p:sp>
          <p:nvSpPr>
            <p:cNvPr id="34" name="Oval 33"/>
            <p:cNvSpPr>
              <a:spLocks noChangeAspect="1"/>
            </p:cNvSpPr>
            <p:nvPr/>
          </p:nvSpPr>
          <p:spPr bwMode="auto">
            <a:xfrm>
              <a:off x="7552844" y="2468880"/>
              <a:ext cx="457200" cy="457200"/>
            </a:xfrm>
            <a:prstGeom prst="ellipse">
              <a:avLst/>
            </a:prstGeom>
            <a:solidFill>
              <a:srgbClr val="808A54"/>
            </a:solidFill>
            <a:ln w="9525" cap="flat" cmpd="sng" algn="ctr">
              <a:solidFill>
                <a:srgbClr val="92D05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5" name="Oval 34"/>
            <p:cNvSpPr>
              <a:spLocks noChangeAspect="1"/>
            </p:cNvSpPr>
            <p:nvPr/>
          </p:nvSpPr>
          <p:spPr bwMode="auto">
            <a:xfrm>
              <a:off x="7552844" y="3017520"/>
              <a:ext cx="457200" cy="457200"/>
            </a:xfrm>
            <a:prstGeom prst="ellipse">
              <a:avLst/>
            </a:prstGeom>
            <a:solidFill>
              <a:srgbClr val="FF9900"/>
            </a:solidFill>
            <a:ln w="9525" cap="flat" cmpd="sng" algn="ctr">
              <a:solidFill>
                <a:srgbClr val="FFFF0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6" name="Oval 35"/>
            <p:cNvSpPr>
              <a:spLocks noChangeAspect="1"/>
            </p:cNvSpPr>
            <p:nvPr/>
          </p:nvSpPr>
          <p:spPr bwMode="auto">
            <a:xfrm>
              <a:off x="7552844" y="3566160"/>
              <a:ext cx="457200" cy="457200"/>
            </a:xfrm>
            <a:prstGeom prst="ellipse">
              <a:avLst/>
            </a:prstGeom>
            <a:solidFill>
              <a:srgbClr val="A74E15"/>
            </a:solidFill>
            <a:ln w="9525"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7" name="Oval 36"/>
            <p:cNvSpPr>
              <a:spLocks noChangeAspect="1"/>
            </p:cNvSpPr>
            <p:nvPr/>
          </p:nvSpPr>
          <p:spPr bwMode="auto">
            <a:xfrm>
              <a:off x="7552844" y="4114800"/>
              <a:ext cx="457200" cy="457200"/>
            </a:xfrm>
            <a:prstGeom prst="ellipse">
              <a:avLst/>
            </a:prstGeom>
            <a:solidFill>
              <a:srgbClr val="A31137"/>
            </a:solidFill>
            <a:ln w="952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38" name="Picture 6" descr="http://icons.iconarchive.com/icons/visualpharm/icons8-metro-style/128/Military-Grenade-icon.png"/>
            <p:cNvPicPr>
              <a:picLocks noChangeAspect="1" noChangeArrowheads="1"/>
            </p:cNvPicPr>
            <p:nvPr/>
          </p:nvPicPr>
          <p:blipFill>
            <a:blip r:embed="rId5" cstate="print"/>
            <a:srcRect/>
            <a:stretch>
              <a:fillRect/>
            </a:stretch>
          </p:blipFill>
          <p:spPr bwMode="auto">
            <a:xfrm>
              <a:off x="7592666" y="1439651"/>
              <a:ext cx="329078" cy="329079"/>
            </a:xfrm>
            <a:prstGeom prst="rect">
              <a:avLst/>
            </a:prstGeom>
            <a:noFill/>
          </p:spPr>
        </p:pic>
        <p:pic>
          <p:nvPicPr>
            <p:cNvPr id="39" name="Picture 10" descr="http://icons.iconarchive.com/icons/visualpharm/icons8-metro-style/128/Charts-Mind-map-icon.png"/>
            <p:cNvPicPr>
              <a:picLocks noChangeAspect="1" noChangeArrowheads="1"/>
            </p:cNvPicPr>
            <p:nvPr/>
          </p:nvPicPr>
          <p:blipFill>
            <a:blip r:embed="rId6" cstate="print"/>
            <a:srcRect/>
            <a:stretch>
              <a:fillRect/>
            </a:stretch>
          </p:blipFill>
          <p:spPr bwMode="auto">
            <a:xfrm>
              <a:off x="7642573" y="4191557"/>
              <a:ext cx="314007" cy="314008"/>
            </a:xfrm>
            <a:prstGeom prst="rect">
              <a:avLst/>
            </a:prstGeom>
            <a:noFill/>
          </p:spPr>
        </p:pic>
        <p:pic>
          <p:nvPicPr>
            <p:cNvPr id="40" name="Picture 10" descr="C:\Users\sa95379\AppData\Local\Microsoft\Windows\Temporary Internet Files\Content.Outlook\NTOV6IQT\tower.png"/>
            <p:cNvPicPr>
              <a:picLocks noChangeAspect="1" noChangeArrowheads="1"/>
            </p:cNvPicPr>
            <p:nvPr/>
          </p:nvPicPr>
          <p:blipFill>
            <a:blip r:embed="rId7" cstate="print"/>
            <a:srcRect/>
            <a:stretch>
              <a:fillRect/>
            </a:stretch>
          </p:blipFill>
          <p:spPr bwMode="auto">
            <a:xfrm>
              <a:off x="7608771" y="3644113"/>
              <a:ext cx="333863" cy="333863"/>
            </a:xfrm>
            <a:prstGeom prst="rect">
              <a:avLst/>
            </a:prstGeom>
            <a:noFill/>
          </p:spPr>
        </p:pic>
        <p:pic>
          <p:nvPicPr>
            <p:cNvPr id="42" name="Picture 12" descr="http://icons.iconarchive.com/icons/visualpharm/icons8-metro-style/128/Military-Mushroom-cloud-icon.png"/>
            <p:cNvPicPr>
              <a:picLocks noChangeAspect="1" noChangeArrowheads="1"/>
            </p:cNvPicPr>
            <p:nvPr/>
          </p:nvPicPr>
          <p:blipFill>
            <a:blip r:embed="rId8" cstate="print"/>
            <a:srcRect/>
            <a:stretch>
              <a:fillRect/>
            </a:stretch>
          </p:blipFill>
          <p:spPr bwMode="auto">
            <a:xfrm>
              <a:off x="7629223" y="2544563"/>
              <a:ext cx="280037" cy="280038"/>
            </a:xfrm>
            <a:prstGeom prst="rect">
              <a:avLst/>
            </a:prstGeom>
            <a:noFill/>
          </p:spPr>
        </p:pic>
        <p:grpSp>
          <p:nvGrpSpPr>
            <p:cNvPr id="3" name="Group 42"/>
            <p:cNvGrpSpPr>
              <a:grpSpLocks noChangeAspect="1"/>
            </p:cNvGrpSpPr>
            <p:nvPr/>
          </p:nvGrpSpPr>
          <p:grpSpPr>
            <a:xfrm>
              <a:off x="7653587" y="3033815"/>
              <a:ext cx="242322" cy="363484"/>
              <a:chOff x="4343400" y="2819400"/>
              <a:chExt cx="609600" cy="914401"/>
            </a:xfrm>
          </p:grpSpPr>
          <p:pic>
            <p:nvPicPr>
              <p:cNvPr id="44" name="Picture 12" descr="http://icons.iconarchive.com/icons/visualpharm/icons8-metro-style/128/Arrows-Down-icon.png"/>
              <p:cNvPicPr>
                <a:picLocks noChangeAspect="1" noChangeArrowheads="1"/>
              </p:cNvPicPr>
              <p:nvPr/>
            </p:nvPicPr>
            <p:blipFill>
              <a:blip r:embed="rId9" cstate="print"/>
              <a:srcRect/>
              <a:stretch>
                <a:fillRect/>
              </a:stretch>
            </p:blipFill>
            <p:spPr bwMode="auto">
              <a:xfrm>
                <a:off x="4419600" y="2819400"/>
                <a:ext cx="457200" cy="533400"/>
              </a:xfrm>
              <a:prstGeom prst="rect">
                <a:avLst/>
              </a:prstGeom>
              <a:noFill/>
            </p:spPr>
          </p:pic>
          <p:pic>
            <p:nvPicPr>
              <p:cNvPr id="45" name="Picture 16" descr="http://icons.iconarchive.com/icons/visualpharm/icons8-metro-style/128/Computer-Hardware-Notebook-icon.png"/>
              <p:cNvPicPr>
                <a:picLocks noChangeAspect="1" noChangeArrowheads="1"/>
              </p:cNvPicPr>
              <p:nvPr/>
            </p:nvPicPr>
            <p:blipFill>
              <a:blip r:embed="rId10" cstate="print"/>
              <a:srcRect/>
              <a:stretch>
                <a:fillRect/>
              </a:stretch>
            </p:blipFill>
            <p:spPr bwMode="auto">
              <a:xfrm>
                <a:off x="4343400" y="3124199"/>
                <a:ext cx="609600" cy="609602"/>
              </a:xfrm>
              <a:prstGeom prst="rect">
                <a:avLst/>
              </a:prstGeom>
              <a:noFill/>
            </p:spPr>
          </p:pic>
        </p:grpSp>
        <p:grpSp>
          <p:nvGrpSpPr>
            <p:cNvPr id="76" name="Group 75"/>
            <p:cNvGrpSpPr/>
            <p:nvPr/>
          </p:nvGrpSpPr>
          <p:grpSpPr>
            <a:xfrm>
              <a:off x="7552844" y="822960"/>
              <a:ext cx="1515803" cy="457200"/>
              <a:chOff x="7552844" y="822960"/>
              <a:chExt cx="1515803" cy="457200"/>
            </a:xfrm>
          </p:grpSpPr>
          <p:sp>
            <p:nvSpPr>
              <p:cNvPr id="28" name="Oval 27"/>
              <p:cNvSpPr>
                <a:spLocks noChangeAspect="1"/>
              </p:cNvSpPr>
              <p:nvPr/>
            </p:nvSpPr>
            <p:spPr bwMode="auto">
              <a:xfrm>
                <a:off x="7552844" y="822960"/>
                <a:ext cx="457200" cy="457200"/>
              </a:xfrm>
              <a:prstGeom prst="ellipse">
                <a:avLst/>
              </a:prstGeom>
              <a:gradFill>
                <a:gsLst>
                  <a:gs pos="0">
                    <a:srgbClr val="4E436D"/>
                  </a:gs>
                  <a:gs pos="39999">
                    <a:srgbClr val="62548A"/>
                  </a:gs>
                  <a:gs pos="70000">
                    <a:srgbClr val="8173A9"/>
                  </a:gs>
                </a:gsLst>
                <a:lin ang="5400000" scaled="0"/>
              </a:gradFill>
              <a:ln w="9525" cap="flat" cmpd="sng" algn="ctr">
                <a:solidFill>
                  <a:srgbClr val="7030A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29" name="Picture 6" descr="http://icons.iconarchive.com/icons/visualpharm/icons8-metro-style/128/Theatre-Set-Opera-glasses-icon.png"/>
              <p:cNvPicPr>
                <a:picLocks noChangeAspect="1" noChangeArrowheads="1"/>
              </p:cNvPicPr>
              <p:nvPr/>
            </p:nvPicPr>
            <p:blipFill>
              <a:blip r:embed="rId11" cstate="print"/>
              <a:srcRect/>
              <a:stretch>
                <a:fillRect/>
              </a:stretch>
            </p:blipFill>
            <p:spPr bwMode="auto">
              <a:xfrm>
                <a:off x="7585966" y="874351"/>
                <a:ext cx="365759" cy="365760"/>
              </a:xfrm>
              <a:prstGeom prst="rect">
                <a:avLst/>
              </a:prstGeom>
              <a:noFill/>
            </p:spPr>
          </p:pic>
          <p:sp>
            <p:nvSpPr>
              <p:cNvPr id="46" name="Rectangle 45"/>
              <p:cNvSpPr/>
              <p:nvPr/>
            </p:nvSpPr>
            <p:spPr bwMode="auto">
              <a:xfrm>
                <a:off x="8074154" y="894378"/>
                <a:ext cx="994493" cy="28032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Reconnaissance</a:t>
                </a:r>
              </a:p>
            </p:txBody>
          </p:sp>
        </p:grpSp>
        <p:sp>
          <p:nvSpPr>
            <p:cNvPr id="47" name="Rectangle 46"/>
            <p:cNvSpPr/>
            <p:nvPr/>
          </p:nvSpPr>
          <p:spPr bwMode="auto">
            <a:xfrm>
              <a:off x="8074154" y="1467269"/>
              <a:ext cx="994493" cy="28032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Weaponization</a:t>
              </a:r>
            </a:p>
          </p:txBody>
        </p:sp>
        <p:sp>
          <p:nvSpPr>
            <p:cNvPr id="48" name="Rectangle 47"/>
            <p:cNvSpPr/>
            <p:nvPr/>
          </p:nvSpPr>
          <p:spPr bwMode="auto">
            <a:xfrm>
              <a:off x="8074154" y="1990748"/>
              <a:ext cx="994493" cy="28032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Delivery</a:t>
              </a:r>
            </a:p>
          </p:txBody>
        </p:sp>
        <p:sp>
          <p:nvSpPr>
            <p:cNvPr id="49" name="Rectangle 48"/>
            <p:cNvSpPr/>
            <p:nvPr/>
          </p:nvSpPr>
          <p:spPr bwMode="auto">
            <a:xfrm>
              <a:off x="8074154" y="2566228"/>
              <a:ext cx="994493" cy="28032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Exploitation</a:t>
              </a:r>
            </a:p>
          </p:txBody>
        </p:sp>
        <p:sp>
          <p:nvSpPr>
            <p:cNvPr id="50" name="Rectangle 49"/>
            <p:cNvSpPr/>
            <p:nvPr/>
          </p:nvSpPr>
          <p:spPr bwMode="auto">
            <a:xfrm>
              <a:off x="8074154" y="3109184"/>
              <a:ext cx="994493" cy="28032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Installation</a:t>
              </a:r>
            </a:p>
          </p:txBody>
        </p:sp>
        <p:sp>
          <p:nvSpPr>
            <p:cNvPr id="51" name="Rectangle 50"/>
            <p:cNvSpPr/>
            <p:nvPr/>
          </p:nvSpPr>
          <p:spPr bwMode="auto">
            <a:xfrm>
              <a:off x="8074154" y="3636465"/>
              <a:ext cx="994493" cy="28032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Command</a:t>
              </a:r>
              <a:r>
                <a:rPr kumimoji="0" lang="en-US" sz="1000" b="0" i="0" u="none" strike="noStrike" cap="none" normalizeH="0" dirty="0" smtClean="0">
                  <a:ln>
                    <a:noFill/>
                  </a:ln>
                  <a:solidFill>
                    <a:schemeClr val="tx1"/>
                  </a:solidFill>
                  <a:effectLst>
                    <a:outerShdw blurRad="38100" dist="38100" dir="2700000" algn="tl">
                      <a:srgbClr val="000000">
                        <a:alpha val="43137"/>
                      </a:srgbClr>
                    </a:outerShdw>
                  </a:effectLst>
                  <a:latin typeface="Arial" charset="0"/>
                </a:rPr>
                <a:t> and </a:t>
              </a:r>
              <a:r>
                <a:rPr kumimoji="0" lang="en-US" sz="1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Control</a:t>
              </a:r>
            </a:p>
          </p:txBody>
        </p:sp>
        <p:sp>
          <p:nvSpPr>
            <p:cNvPr id="52" name="Rectangle 51"/>
            <p:cNvSpPr/>
            <p:nvPr/>
          </p:nvSpPr>
          <p:spPr bwMode="auto">
            <a:xfrm>
              <a:off x="7696200" y="4552950"/>
              <a:ext cx="994493" cy="280327"/>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Actions on Objectives</a:t>
              </a:r>
            </a:p>
          </p:txBody>
        </p:sp>
      </p:grpSp>
      <p:sp>
        <p:nvSpPr>
          <p:cNvPr id="78" name="Content Placeholder 2"/>
          <p:cNvSpPr>
            <a:spLocks noGrp="1"/>
          </p:cNvSpPr>
          <p:nvPr>
            <p:ph type="body" sz="quarter" idx="4294967295"/>
          </p:nvPr>
        </p:nvSpPr>
        <p:spPr>
          <a:xfrm>
            <a:off x="2590800" y="958671"/>
            <a:ext cx="4114800" cy="304800"/>
          </a:xfrm>
          <a:prstGeom prst="rect">
            <a:avLst/>
          </a:prstGeom>
        </p:spPr>
        <p:txBody>
          <a:bodyPr>
            <a:normAutofit fontScale="92500"/>
          </a:bodyPr>
          <a:lstStyle/>
          <a:p>
            <a:pPr>
              <a:buNone/>
            </a:pPr>
            <a:r>
              <a:rPr lang="en-US" sz="1000" dirty="0" smtClean="0">
                <a:solidFill>
                  <a:schemeClr val="tx1"/>
                </a:solidFill>
              </a:rPr>
              <a:t> - 94 events. Multiple Failed Logins  and NIDS/NIPS alerts. All benign.</a:t>
            </a:r>
          </a:p>
          <a:p>
            <a:endParaRPr lang="en-US" sz="1000" dirty="0" smtClean="0">
              <a:solidFill>
                <a:schemeClr val="tx1"/>
              </a:solidFill>
            </a:endParaRPr>
          </a:p>
        </p:txBody>
      </p:sp>
      <p:sp>
        <p:nvSpPr>
          <p:cNvPr id="79" name="Content Placeholder 2"/>
          <p:cNvSpPr txBox="1">
            <a:spLocks/>
          </p:cNvSpPr>
          <p:nvPr/>
        </p:nvSpPr>
        <p:spPr>
          <a:xfrm>
            <a:off x="2667000" y="1530708"/>
            <a:ext cx="4114800" cy="304800"/>
          </a:xfrm>
          <a:prstGeom prst="rect">
            <a:avLst/>
          </a:prstGeom>
        </p:spPr>
        <p:txBody>
          <a:bodyPr vert="horz" lIns="0" tIns="0" rIns="0" bIns="0" rtlCol="0">
            <a:normAutofit/>
          </a:bodyPr>
          <a:lstStyle/>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None/>
              <a:tabLst/>
              <a:defRPr/>
            </a:pPr>
            <a:r>
              <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- 0 events. </a:t>
            </a:r>
          </a:p>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Char char="•"/>
              <a:tabLst/>
              <a:defRPr/>
            </a:pPr>
            <a:endPar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0" name="Content Placeholder 2"/>
          <p:cNvSpPr txBox="1">
            <a:spLocks/>
          </p:cNvSpPr>
          <p:nvPr/>
        </p:nvSpPr>
        <p:spPr>
          <a:xfrm>
            <a:off x="2667000" y="2064108"/>
            <a:ext cx="4953000" cy="304800"/>
          </a:xfrm>
          <a:prstGeom prst="rect">
            <a:avLst/>
          </a:prstGeom>
        </p:spPr>
        <p:txBody>
          <a:bodyPr vert="horz" lIns="0" tIns="0" rIns="0" bIns="0" rtlCol="0">
            <a:noAutofit/>
          </a:bodyPr>
          <a:lstStyle/>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None/>
              <a:tabLst/>
              <a:defRPr/>
            </a:pPr>
            <a:r>
              <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- 39 events. Wireless IPS detections of Rogue</a:t>
            </a:r>
            <a:r>
              <a:rPr kumimoji="0" lang="en-US" sz="10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Wireless Access Points. Benign.</a:t>
            </a:r>
            <a:endPar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Char char="•"/>
              <a:tabLst/>
              <a:defRPr/>
            </a:pPr>
            <a:endPar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1" name="Content Placeholder 2"/>
          <p:cNvSpPr txBox="1">
            <a:spLocks/>
          </p:cNvSpPr>
          <p:nvPr/>
        </p:nvSpPr>
        <p:spPr>
          <a:xfrm>
            <a:off x="2667000" y="2641515"/>
            <a:ext cx="4114800" cy="304800"/>
          </a:xfrm>
          <a:prstGeom prst="rect">
            <a:avLst/>
          </a:prstGeom>
        </p:spPr>
        <p:txBody>
          <a:bodyPr vert="horz" lIns="0" tIns="0" rIns="0" bIns="0" rtlCol="0">
            <a:normAutofit/>
          </a:bodyPr>
          <a:lstStyle/>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None/>
              <a:tabLst/>
              <a:defRPr/>
            </a:pPr>
            <a:r>
              <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- 2</a:t>
            </a:r>
            <a:r>
              <a:rPr kumimoji="0" lang="en-US" sz="10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events. </a:t>
            </a:r>
            <a:r>
              <a:rPr kumimoji="0" lang="en-US" sz="1000" b="0" i="0" u="none" strike="noStrike" kern="1200" cap="none" spc="0" normalizeH="0" noProof="0" dirty="0" err="1" smtClean="0">
                <a:ln>
                  <a:noFill/>
                </a:ln>
                <a:solidFill>
                  <a:schemeClr val="tx1"/>
                </a:solidFill>
                <a:effectLst/>
                <a:uLnTx/>
                <a:uFillTx/>
                <a:latin typeface="Arial" pitchFamily="34" charset="0"/>
                <a:ea typeface="+mn-ea"/>
                <a:cs typeface="Arial" pitchFamily="34" charset="0"/>
              </a:rPr>
              <a:t>FireEye</a:t>
            </a:r>
            <a:r>
              <a:rPr kumimoji="0" lang="en-US" sz="10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NX and CIC Match on PKI Domain. Resolved.</a:t>
            </a:r>
            <a:endPar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Char char="•"/>
              <a:tabLst/>
              <a:defRPr/>
            </a:pPr>
            <a:endPar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2" name="Content Placeholder 2"/>
          <p:cNvSpPr txBox="1">
            <a:spLocks/>
          </p:cNvSpPr>
          <p:nvPr/>
        </p:nvSpPr>
        <p:spPr>
          <a:xfrm>
            <a:off x="2590800" y="3177342"/>
            <a:ext cx="4114800" cy="304800"/>
          </a:xfrm>
          <a:prstGeom prst="rect">
            <a:avLst/>
          </a:prstGeom>
        </p:spPr>
        <p:txBody>
          <a:bodyPr vert="horz" lIns="0" tIns="0" rIns="0" bIns="0" rtlCol="0">
            <a:normAutofit/>
          </a:bodyPr>
          <a:lstStyle/>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None/>
              <a:tabLst/>
              <a:defRPr/>
            </a:pPr>
            <a:r>
              <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- 12</a:t>
            </a:r>
            <a:r>
              <a:rPr kumimoji="0" lang="en-US" sz="10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events. </a:t>
            </a:r>
            <a:r>
              <a:rPr kumimoji="0" lang="en-US" sz="1000" b="0" i="0" u="none" strike="noStrike" kern="1200" cap="none" spc="0" normalizeH="0" noProof="0" dirty="0" err="1" smtClean="0">
                <a:ln>
                  <a:noFill/>
                </a:ln>
                <a:solidFill>
                  <a:schemeClr val="tx1"/>
                </a:solidFill>
                <a:effectLst/>
                <a:uLnTx/>
                <a:uFillTx/>
                <a:latin typeface="Arial" pitchFamily="34" charset="0"/>
                <a:ea typeface="+mn-ea"/>
                <a:cs typeface="Arial" pitchFamily="34" charset="0"/>
              </a:rPr>
              <a:t>TripWire</a:t>
            </a:r>
            <a:r>
              <a:rPr kumimoji="0" lang="en-US" sz="10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Events. Benign.</a:t>
            </a:r>
            <a:endPar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Char char="•"/>
              <a:tabLst/>
              <a:defRPr/>
            </a:pPr>
            <a:endParaRPr kumimoji="0" lang="en-US" sz="1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83" name="Content Placeholder 2"/>
          <p:cNvSpPr txBox="1">
            <a:spLocks/>
          </p:cNvSpPr>
          <p:nvPr/>
        </p:nvSpPr>
        <p:spPr>
          <a:xfrm>
            <a:off x="2630880" y="3722774"/>
            <a:ext cx="6055920" cy="304800"/>
          </a:xfrm>
          <a:prstGeom prst="rect">
            <a:avLst/>
          </a:prstGeom>
        </p:spPr>
        <p:txBody>
          <a:bodyPr vert="horz" lIns="0" tIns="0" rIns="0" bIns="0" rtlCol="0">
            <a:normAutofit fontScale="92500"/>
          </a:bodyPr>
          <a:lstStyle/>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None/>
              <a:tabLst/>
              <a:defRPr/>
            </a:pPr>
            <a:r>
              <a:rPr kumimoji="0" lang="en-US" sz="1000" b="0" i="0" u="none" strike="noStrike" kern="1200" cap="none" spc="0" normalizeH="0" baseline="0" noProof="0" dirty="0" smtClean="0">
                <a:ln>
                  <a:noFill/>
                </a:ln>
                <a:solidFill>
                  <a:schemeClr val="tx1"/>
                </a:solidFill>
                <a:effectLst/>
                <a:uLnTx/>
                <a:uFillTx/>
                <a:latin typeface="Arial" pitchFamily="34" charset="0"/>
                <a:cs typeface="Arial" pitchFamily="34" charset="0"/>
              </a:rPr>
              <a:t> - 13</a:t>
            </a:r>
            <a:r>
              <a:rPr kumimoji="0" lang="en-US" sz="1000" b="0" i="0" u="none" strike="noStrike" kern="1200" cap="none" spc="0" normalizeH="0" noProof="0" dirty="0" smtClean="0">
                <a:ln>
                  <a:noFill/>
                </a:ln>
                <a:solidFill>
                  <a:schemeClr val="tx1"/>
                </a:solidFill>
                <a:effectLst/>
                <a:uLnTx/>
                <a:uFillTx/>
                <a:latin typeface="Arial" pitchFamily="34" charset="0"/>
                <a:cs typeface="Arial" pitchFamily="34" charset="0"/>
              </a:rPr>
              <a:t> events. </a:t>
            </a:r>
            <a:r>
              <a:rPr lang="en-US" sz="1000" dirty="0" smtClean="0">
                <a:solidFill>
                  <a:schemeClr val="tx1"/>
                </a:solidFill>
                <a:latin typeface="Arial" pitchFamily="34" charset="0"/>
                <a:cs typeface="Arial" pitchFamily="34" charset="0"/>
              </a:rPr>
              <a:t>Blacklist DNS request for known malware domain. UPC </a:t>
            </a:r>
            <a:r>
              <a:rPr lang="en-US" sz="1000" dirty="0" err="1" smtClean="0">
                <a:solidFill>
                  <a:schemeClr val="tx1"/>
                </a:solidFill>
                <a:latin typeface="Arial" pitchFamily="34" charset="0"/>
                <a:cs typeface="Arial" pitchFamily="34" charset="0"/>
              </a:rPr>
              <a:t>Ultrabook</a:t>
            </a:r>
            <a:r>
              <a:rPr lang="en-US" sz="1000" dirty="0" smtClean="0">
                <a:solidFill>
                  <a:schemeClr val="tx1"/>
                </a:solidFill>
                <a:latin typeface="Arial" pitchFamily="34" charset="0"/>
                <a:cs typeface="Arial" pitchFamily="34" charset="0"/>
              </a:rPr>
              <a:t> removed from network.</a:t>
            </a:r>
            <a:endParaRPr kumimoji="0" lang="en-US" sz="10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Char char="•"/>
              <a:tabLst/>
              <a:defRPr/>
            </a:pPr>
            <a:endParaRPr kumimoji="0" lang="en-US" sz="10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p:txBody>
      </p:sp>
      <p:sp>
        <p:nvSpPr>
          <p:cNvPr id="84" name="Content Placeholder 2"/>
          <p:cNvSpPr txBox="1">
            <a:spLocks/>
          </p:cNvSpPr>
          <p:nvPr/>
        </p:nvSpPr>
        <p:spPr>
          <a:xfrm>
            <a:off x="2630880" y="4272230"/>
            <a:ext cx="5598720" cy="304800"/>
          </a:xfrm>
          <a:prstGeom prst="rect">
            <a:avLst/>
          </a:prstGeom>
        </p:spPr>
        <p:txBody>
          <a:bodyPr vert="horz" lIns="0" tIns="0" rIns="0" bIns="0" rtlCol="0">
            <a:normAutofit/>
          </a:bodyPr>
          <a:lstStyle/>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None/>
              <a:tabLst/>
              <a:defRPr/>
            </a:pPr>
            <a:r>
              <a:rPr kumimoji="0" lang="en-US" sz="1000" b="0" i="0" u="none" strike="noStrike" kern="1200" cap="none" spc="0" normalizeH="0" baseline="0" noProof="0" dirty="0" smtClean="0">
                <a:ln>
                  <a:noFill/>
                </a:ln>
                <a:solidFill>
                  <a:schemeClr val="tx1"/>
                </a:solidFill>
                <a:effectLst/>
                <a:uLnTx/>
                <a:uFillTx/>
                <a:latin typeface="Arial" pitchFamily="34" charset="0"/>
                <a:cs typeface="Arial" pitchFamily="34" charset="0"/>
              </a:rPr>
              <a:t> -  58</a:t>
            </a:r>
            <a:r>
              <a:rPr kumimoji="0" lang="en-US" sz="1000" b="0" i="0" u="none" strike="noStrike" kern="1200" cap="none" spc="0" normalizeH="0" noProof="0" dirty="0" smtClean="0">
                <a:ln>
                  <a:noFill/>
                </a:ln>
                <a:solidFill>
                  <a:schemeClr val="tx1"/>
                </a:solidFill>
                <a:effectLst/>
                <a:uLnTx/>
                <a:uFillTx/>
                <a:latin typeface="Arial" pitchFamily="34" charset="0"/>
                <a:cs typeface="Arial" pitchFamily="34" charset="0"/>
              </a:rPr>
              <a:t> events. </a:t>
            </a:r>
            <a:r>
              <a:rPr lang="en-US" sz="1000" dirty="0" smtClean="0">
                <a:solidFill>
                  <a:schemeClr val="tx1"/>
                </a:solidFill>
                <a:latin typeface="Arial" pitchFamily="34" charset="0"/>
                <a:cs typeface="Arial" pitchFamily="34" charset="0"/>
              </a:rPr>
              <a:t>Local user added to network device . Benign.</a:t>
            </a:r>
            <a:endParaRPr kumimoji="0" lang="en-US" sz="10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228600" marR="0" lvl="0" indent="-228600" algn="l" defTabSz="914400" rtl="0" eaLnBrk="0" fontAlgn="base" latinLnBrk="0" hangingPunct="0">
              <a:lnSpc>
                <a:spcPct val="100000"/>
              </a:lnSpc>
              <a:spcBef>
                <a:spcPts val="600"/>
              </a:spcBef>
              <a:spcAft>
                <a:spcPts val="600"/>
              </a:spcAft>
              <a:buClr>
                <a:srgbClr val="12395B"/>
              </a:buClr>
              <a:buSzTx/>
              <a:buFont typeface="Arial" pitchFamily="34" charset="0"/>
              <a:buChar char="•"/>
              <a:tabLst/>
              <a:defRPr/>
            </a:pPr>
            <a:endParaRPr kumimoji="0" lang="en-US" sz="10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676756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1.94444E-6 -1.4744E-6 L -0.7092 0.00031 " pathEditMode="relative" rAng="0" ptsTypes="AA">
                                      <p:cBhvr>
                                        <p:cTn id="6" dur="2000" fill="hold"/>
                                        <p:tgtEl>
                                          <p:spTgt spid="6"/>
                                        </p:tgtEl>
                                        <p:attrNameLst>
                                          <p:attrName>ppt_x</p:attrName>
                                          <p:attrName>ppt_y</p:attrName>
                                        </p:attrNameLst>
                                      </p:cBhvr>
                                      <p:rCtr x="-355" y="0"/>
                                    </p:animMotion>
                                  </p:childTnLst>
                                </p:cTn>
                              </p:par>
                              <p:par>
                                <p:cTn id="7" presetID="35" presetClass="path" presetSubtype="0" accel="50000" decel="50000" fill="hold" nodeType="withEffect">
                                  <p:stCondLst>
                                    <p:cond delay="0"/>
                                  </p:stCondLst>
                                  <p:childTnLst>
                                    <p:animMotion origin="layout" path="M -4.16667E-6 7.77298E-7 L -0.71718 0.00524 " pathEditMode="relative" rAng="0" ptsTypes="AA">
                                      <p:cBhvr>
                                        <p:cTn id="8" dur="2000" fill="hold"/>
                                        <p:tgtEl>
                                          <p:spTgt spid="77"/>
                                        </p:tgtEl>
                                        <p:attrNameLst>
                                          <p:attrName>ppt_x</p:attrName>
                                          <p:attrName>ppt_y</p:attrName>
                                        </p:attrNameLst>
                                      </p:cBhvr>
                                      <p:rCtr x="-359" y="2"/>
                                    </p:animMotion>
                                  </p:childTnLst>
                                </p:cTn>
                              </p:par>
                              <p:par>
                                <p:cTn id="9" presetID="10"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8">
                                            <p:txEl>
                                              <p:pRg st="0" end="0"/>
                                            </p:txEl>
                                          </p:spTgt>
                                        </p:tgtEl>
                                        <p:attrNameLst>
                                          <p:attrName>style.visibility</p:attrName>
                                        </p:attrNameLst>
                                      </p:cBhvr>
                                      <p:to>
                                        <p:strVal val="visible"/>
                                      </p:to>
                                    </p:set>
                                    <p:animEffect transition="in" filter="fade">
                                      <p:cBhvr>
                                        <p:cTn id="16" dur="500"/>
                                        <p:tgtEl>
                                          <p:spTgt spid="78">
                                            <p:txEl>
                                              <p:pRg st="0" end="0"/>
                                            </p:txEl>
                                          </p:spTgt>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500"/>
                                        <p:tgtEl>
                                          <p:spTgt spid="8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500"/>
                                        <p:tgtEl>
                                          <p:spTgt spid="8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Graphic spid="6" grpId="2">
        <p:bldAsOne/>
      </p:bldGraphic>
      <p:bldP spid="78" grpId="0" build="p"/>
      <p:bldP spid="79" grpId="0"/>
      <p:bldP spid="80" grpId="0"/>
      <p:bldP spid="81" grpId="0"/>
      <p:bldP spid="82" grpId="0"/>
      <p:bldP spid="83" grpId="0"/>
      <p:bldP spid="8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133350" y="239713"/>
            <a:ext cx="8229600" cy="427037"/>
          </a:xfrm>
        </p:spPr>
        <p:txBody>
          <a:bodyPr>
            <a:normAutofit/>
          </a:bodyPr>
          <a:lstStyle/>
          <a:p>
            <a:pPr>
              <a:defRPr/>
            </a:pPr>
            <a:r>
              <a:rPr lang="en-US" kern="1200" dirty="0" smtClean="0"/>
              <a:t> Layered Usage - Defense in Depth </a:t>
            </a:r>
            <a:endParaRPr lang="en-US" kern="1200" dirty="0"/>
          </a:p>
        </p:txBody>
      </p:sp>
      <p:sp>
        <p:nvSpPr>
          <p:cNvPr id="6" name="Rectangle 5"/>
          <p:cNvSpPr/>
          <p:nvPr/>
        </p:nvSpPr>
        <p:spPr>
          <a:xfrm>
            <a:off x="76200" y="-19050"/>
            <a:ext cx="2148720" cy="400110"/>
          </a:xfrm>
          <a:prstGeom prst="rect">
            <a:avLst/>
          </a:prstGeom>
        </p:spPr>
        <p:txBody>
          <a:bodyPr wrap="none">
            <a:spAutoFit/>
          </a:bodyPr>
          <a:lstStyle/>
          <a:p>
            <a:r>
              <a:rPr lang="en-US" sz="2000" dirty="0" smtClean="0"/>
              <a:t>TECHNOLOGY</a:t>
            </a:r>
            <a:endParaRPr lang="en-US" sz="2000" dirty="0"/>
          </a:p>
        </p:txBody>
      </p:sp>
      <p:sp>
        <p:nvSpPr>
          <p:cNvPr id="5" name="TextBox 4"/>
          <p:cNvSpPr txBox="1"/>
          <p:nvPr/>
        </p:nvSpPr>
        <p:spPr>
          <a:xfrm>
            <a:off x="-3492500" y="4686300"/>
            <a:ext cx="184666" cy="307777"/>
          </a:xfrm>
          <a:prstGeom prst="rect">
            <a:avLst/>
          </a:prstGeom>
          <a:noFill/>
        </p:spPr>
        <p:txBody>
          <a:bodyPr wrap="none" rtlCol="0">
            <a:spAutoFit/>
          </a:bodyPr>
          <a:lstStyle/>
          <a:p>
            <a:endParaRPr lang="en-US" dirty="0"/>
          </a:p>
        </p:txBody>
      </p:sp>
      <p:graphicFrame>
        <p:nvGraphicFramePr>
          <p:cNvPr id="11" name="Diagram 10"/>
          <p:cNvGraphicFramePr/>
          <p:nvPr>
            <p:extLst>
              <p:ext uri="{D42A27DB-BD31-4B8C-83A1-F6EECF244321}">
                <p14:modId xmlns:p14="http://schemas.microsoft.com/office/powerpoint/2010/main" val="1022575705"/>
              </p:ext>
            </p:extLst>
          </p:nvPr>
        </p:nvGraphicFramePr>
        <p:xfrm>
          <a:off x="1524000" y="7937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2362200" y="1352550"/>
            <a:ext cx="1447800" cy="152400"/>
          </a:xfrm>
          <a:prstGeom prst="leftArrow">
            <a:avLst/>
          </a:prstGeom>
          <a:solidFill>
            <a:srgbClr val="FF0000"/>
          </a:solidFill>
        </p:spPr>
        <p:txBody>
          <a:bodyPr wrap="square" rtlCol="0">
            <a:spAutoFit/>
          </a:bodyPr>
          <a:lstStyle/>
          <a:p>
            <a:endParaRPr lang="en-US" dirty="0"/>
          </a:p>
        </p:txBody>
      </p:sp>
      <p:sp>
        <p:nvSpPr>
          <p:cNvPr id="21" name="TextBox 20"/>
          <p:cNvSpPr txBox="1"/>
          <p:nvPr/>
        </p:nvSpPr>
        <p:spPr>
          <a:xfrm>
            <a:off x="2362200" y="2952750"/>
            <a:ext cx="1295400" cy="152400"/>
          </a:xfrm>
          <a:prstGeom prst="leftArrow">
            <a:avLst/>
          </a:prstGeom>
          <a:solidFill>
            <a:srgbClr val="FF0000"/>
          </a:solidFill>
        </p:spPr>
        <p:txBody>
          <a:bodyPr wrap="square" rtlCol="0">
            <a:spAutoFit/>
          </a:bodyPr>
          <a:lstStyle/>
          <a:p>
            <a:endParaRPr lang="en-US" dirty="0"/>
          </a:p>
        </p:txBody>
      </p:sp>
      <p:sp>
        <p:nvSpPr>
          <p:cNvPr id="22" name="TextBox 21"/>
          <p:cNvSpPr txBox="1"/>
          <p:nvPr/>
        </p:nvSpPr>
        <p:spPr>
          <a:xfrm rot="10800000">
            <a:off x="5638800" y="2114550"/>
            <a:ext cx="1066800" cy="152400"/>
          </a:xfrm>
          <a:prstGeom prst="leftArrow">
            <a:avLst/>
          </a:prstGeom>
          <a:solidFill>
            <a:srgbClr val="FF0000"/>
          </a:solidFill>
        </p:spPr>
        <p:txBody>
          <a:bodyPr wrap="square" rtlCol="0">
            <a:spAutoFit/>
          </a:bodyPr>
          <a:lstStyle/>
          <a:p>
            <a:endParaRPr lang="en-US" dirty="0"/>
          </a:p>
        </p:txBody>
      </p:sp>
      <p:sp>
        <p:nvSpPr>
          <p:cNvPr id="23" name="TextBox 22"/>
          <p:cNvSpPr txBox="1"/>
          <p:nvPr/>
        </p:nvSpPr>
        <p:spPr>
          <a:xfrm rot="10800000">
            <a:off x="5181600" y="4095750"/>
            <a:ext cx="1524000" cy="152400"/>
          </a:xfrm>
          <a:prstGeom prst="leftArrow">
            <a:avLst/>
          </a:prstGeom>
          <a:solidFill>
            <a:srgbClr val="FF0000"/>
          </a:solidFill>
        </p:spPr>
        <p:txBody>
          <a:bodyPr wrap="square" rtlCol="0">
            <a:spAutoFit/>
          </a:bodyPr>
          <a:lstStyle/>
          <a:p>
            <a:endParaRPr lang="en-US" dirty="0"/>
          </a:p>
        </p:txBody>
      </p:sp>
      <p:sp>
        <p:nvSpPr>
          <p:cNvPr id="28" name="TextBox 27"/>
          <p:cNvSpPr txBox="1"/>
          <p:nvPr/>
        </p:nvSpPr>
        <p:spPr>
          <a:xfrm>
            <a:off x="-76200" y="666750"/>
            <a:ext cx="2480166" cy="2523768"/>
          </a:xfrm>
          <a:prstGeom prst="rect">
            <a:avLst/>
          </a:prstGeom>
          <a:noFill/>
        </p:spPr>
        <p:txBody>
          <a:bodyPr wrap="none" rtlCol="0">
            <a:spAutoFit/>
          </a:bodyPr>
          <a:lstStyle/>
          <a:p>
            <a:pPr marL="285750" indent="-285750">
              <a:buFont typeface="Wingdings" charset="2"/>
              <a:buChar char="Ø"/>
            </a:pPr>
            <a:r>
              <a:rPr lang="en-US" dirty="0" smtClean="0">
                <a:solidFill>
                  <a:schemeClr val="tx1"/>
                </a:solidFill>
              </a:rPr>
              <a:t>Akamai </a:t>
            </a:r>
            <a:r>
              <a:rPr lang="en-US" dirty="0" err="1" smtClean="0">
                <a:solidFill>
                  <a:schemeClr val="tx1"/>
                </a:solidFill>
              </a:rPr>
              <a:t>DDoS</a:t>
            </a:r>
            <a:r>
              <a:rPr lang="en-US" dirty="0" smtClean="0">
                <a:solidFill>
                  <a:schemeClr val="tx1"/>
                </a:solidFill>
              </a:rPr>
              <a:t>, WAF</a:t>
            </a:r>
          </a:p>
          <a:p>
            <a:pPr marL="285750" indent="-285750">
              <a:buFont typeface="Wingdings" charset="2"/>
              <a:buChar char="Ø"/>
            </a:pPr>
            <a:r>
              <a:rPr lang="en-US" dirty="0" smtClean="0">
                <a:solidFill>
                  <a:schemeClr val="tx1"/>
                </a:solidFill>
              </a:rPr>
              <a:t>Email Security</a:t>
            </a:r>
          </a:p>
          <a:p>
            <a:pPr marL="285750" indent="-285750">
              <a:buFont typeface="Wingdings" charset="2"/>
              <a:buChar char="Ø"/>
            </a:pPr>
            <a:r>
              <a:rPr lang="en-US" dirty="0" smtClean="0">
                <a:solidFill>
                  <a:schemeClr val="tx1"/>
                </a:solidFill>
              </a:rPr>
              <a:t>IPS</a:t>
            </a:r>
          </a:p>
          <a:p>
            <a:pPr marL="285750" indent="-285750">
              <a:buFont typeface="Wingdings" charset="2"/>
              <a:buChar char="Ø"/>
            </a:pPr>
            <a:r>
              <a:rPr lang="en-US" dirty="0" smtClean="0">
                <a:solidFill>
                  <a:schemeClr val="tx1"/>
                </a:solidFill>
              </a:rPr>
              <a:t>XML Gateway</a:t>
            </a:r>
          </a:p>
          <a:p>
            <a:pPr marL="285750" indent="-285750">
              <a:buFont typeface="Wingdings" charset="2"/>
              <a:buChar char="Ø"/>
            </a:pPr>
            <a:r>
              <a:rPr lang="en-US" dirty="0" smtClean="0">
                <a:solidFill>
                  <a:schemeClr val="tx1"/>
                </a:solidFill>
              </a:rPr>
              <a:t>Vulnerability </a:t>
            </a:r>
            <a:r>
              <a:rPr lang="en-US" dirty="0" err="1" smtClean="0">
                <a:solidFill>
                  <a:schemeClr val="tx1"/>
                </a:solidFill>
              </a:rPr>
              <a:t>Mgt</a:t>
            </a:r>
            <a:endParaRPr lang="en-US" dirty="0" smtClean="0">
              <a:solidFill>
                <a:schemeClr val="tx1"/>
              </a:solidFill>
            </a:endParaRPr>
          </a:p>
          <a:p>
            <a:pPr marL="285750" indent="-285750">
              <a:buFont typeface="Wingdings" charset="2"/>
              <a:buChar char="Ø"/>
            </a:pPr>
            <a:r>
              <a:rPr lang="en-US" dirty="0" smtClean="0">
                <a:solidFill>
                  <a:schemeClr val="tx1"/>
                </a:solidFill>
              </a:rPr>
              <a:t>Malware Prevention</a:t>
            </a:r>
          </a:p>
          <a:p>
            <a:pPr marL="285750" indent="-285750">
              <a:buFont typeface="Wingdings" charset="2"/>
              <a:buChar char="Ø"/>
            </a:pPr>
            <a:r>
              <a:rPr lang="en-US" dirty="0" smtClean="0">
                <a:solidFill>
                  <a:schemeClr val="tx1"/>
                </a:solidFill>
              </a:rPr>
              <a:t>Firewalls</a:t>
            </a:r>
          </a:p>
          <a:p>
            <a:pPr marL="285750" indent="-285750">
              <a:buFont typeface="Wingdings" charset="2"/>
              <a:buChar char="Ø"/>
            </a:pPr>
            <a:r>
              <a:rPr lang="en-US" dirty="0" smtClean="0">
                <a:solidFill>
                  <a:schemeClr val="tx1"/>
                </a:solidFill>
              </a:rPr>
              <a:t>Mobile </a:t>
            </a:r>
            <a:r>
              <a:rPr lang="en-US" dirty="0" err="1" smtClean="0">
                <a:solidFill>
                  <a:schemeClr val="tx1"/>
                </a:solidFill>
              </a:rPr>
              <a:t>Mgt</a:t>
            </a:r>
            <a:endParaRPr lang="en-US" dirty="0" smtClean="0">
              <a:solidFill>
                <a:schemeClr val="tx1"/>
              </a:solidFill>
            </a:endParaRPr>
          </a:p>
          <a:p>
            <a:pPr marL="285750" indent="-285750">
              <a:buFont typeface="Wingdings" charset="2"/>
              <a:buChar char="Ø"/>
            </a:pPr>
            <a:r>
              <a:rPr lang="en-US" dirty="0" err="1" smtClean="0">
                <a:solidFill>
                  <a:schemeClr val="tx1"/>
                </a:solidFill>
              </a:rPr>
              <a:t>Imperva</a:t>
            </a:r>
            <a:r>
              <a:rPr lang="en-US" dirty="0" smtClean="0">
                <a:solidFill>
                  <a:schemeClr val="tx1"/>
                </a:solidFill>
              </a:rPr>
              <a:t> WAF</a:t>
            </a:r>
          </a:p>
          <a:p>
            <a:pPr marL="285750" indent="-285750">
              <a:buFont typeface="Wingdings" charset="2"/>
              <a:buChar char="Ø"/>
            </a:pPr>
            <a:r>
              <a:rPr lang="en-US" dirty="0" err="1" smtClean="0">
                <a:solidFill>
                  <a:schemeClr val="tx1"/>
                </a:solidFill>
              </a:rPr>
              <a:t>BlueCoat</a:t>
            </a:r>
            <a:r>
              <a:rPr lang="en-US" dirty="0" smtClean="0">
                <a:solidFill>
                  <a:schemeClr val="tx1"/>
                </a:solidFill>
              </a:rPr>
              <a:t> Proxy</a:t>
            </a:r>
          </a:p>
          <a:p>
            <a:endParaRPr lang="en-US" sz="1800" dirty="0">
              <a:solidFill>
                <a:schemeClr val="tx1"/>
              </a:solidFill>
            </a:endParaRPr>
          </a:p>
        </p:txBody>
      </p:sp>
      <p:sp>
        <p:nvSpPr>
          <p:cNvPr id="29" name="TextBox 28"/>
          <p:cNvSpPr txBox="1"/>
          <p:nvPr/>
        </p:nvSpPr>
        <p:spPr>
          <a:xfrm>
            <a:off x="339234" y="2952750"/>
            <a:ext cx="2480166" cy="2308324"/>
          </a:xfrm>
          <a:prstGeom prst="rect">
            <a:avLst/>
          </a:prstGeom>
          <a:noFill/>
        </p:spPr>
        <p:txBody>
          <a:bodyPr wrap="none" rtlCol="0">
            <a:spAutoFit/>
          </a:bodyPr>
          <a:lstStyle/>
          <a:p>
            <a:pPr marL="285750" indent="-285750">
              <a:buFont typeface="Wingdings" charset="2"/>
              <a:buChar char="Ø"/>
            </a:pPr>
            <a:r>
              <a:rPr lang="en-US" dirty="0" smtClean="0">
                <a:solidFill>
                  <a:schemeClr val="tx1"/>
                </a:solidFill>
              </a:rPr>
              <a:t>Identity and</a:t>
            </a:r>
          </a:p>
          <a:p>
            <a:r>
              <a:rPr lang="en-US" dirty="0">
                <a:solidFill>
                  <a:schemeClr val="tx1"/>
                </a:solidFill>
              </a:rPr>
              <a:t> </a:t>
            </a:r>
            <a:r>
              <a:rPr lang="en-US" dirty="0" smtClean="0">
                <a:solidFill>
                  <a:schemeClr val="tx1"/>
                </a:solidFill>
              </a:rPr>
              <a:t>    Access </a:t>
            </a:r>
            <a:r>
              <a:rPr lang="en-US" dirty="0" err="1" smtClean="0">
                <a:solidFill>
                  <a:schemeClr val="tx1"/>
                </a:solidFill>
              </a:rPr>
              <a:t>Mgt</a:t>
            </a:r>
            <a:endParaRPr lang="en-US" dirty="0" smtClean="0">
              <a:solidFill>
                <a:schemeClr val="tx1"/>
              </a:solidFill>
            </a:endParaRPr>
          </a:p>
          <a:p>
            <a:pPr marL="285750" indent="-285750">
              <a:buFont typeface="Wingdings" charset="2"/>
              <a:buChar char="Ø"/>
            </a:pPr>
            <a:r>
              <a:rPr lang="en-US" dirty="0" smtClean="0">
                <a:solidFill>
                  <a:schemeClr val="tx1"/>
                </a:solidFill>
              </a:rPr>
              <a:t>Palo </a:t>
            </a:r>
            <a:r>
              <a:rPr lang="en-US" dirty="0">
                <a:solidFill>
                  <a:schemeClr val="tx1"/>
                </a:solidFill>
              </a:rPr>
              <a:t>A</a:t>
            </a:r>
            <a:r>
              <a:rPr lang="en-US" dirty="0" smtClean="0">
                <a:solidFill>
                  <a:schemeClr val="tx1"/>
                </a:solidFill>
              </a:rPr>
              <a:t>lto Firewalls</a:t>
            </a:r>
          </a:p>
          <a:p>
            <a:pPr marL="285750" indent="-285750">
              <a:buFont typeface="Wingdings" charset="2"/>
              <a:buChar char="Ø"/>
            </a:pPr>
            <a:r>
              <a:rPr lang="en-US" dirty="0" smtClean="0">
                <a:solidFill>
                  <a:schemeClr val="tx1"/>
                </a:solidFill>
              </a:rPr>
              <a:t>Anti-Virus</a:t>
            </a:r>
          </a:p>
          <a:p>
            <a:pPr marL="285750" indent="-285750">
              <a:buFont typeface="Wingdings" charset="2"/>
              <a:buChar char="Ø"/>
            </a:pPr>
            <a:r>
              <a:rPr lang="en-US" dirty="0" smtClean="0">
                <a:solidFill>
                  <a:schemeClr val="tx1"/>
                </a:solidFill>
              </a:rPr>
              <a:t>Certificate </a:t>
            </a:r>
            <a:r>
              <a:rPr lang="en-US" dirty="0" err="1" smtClean="0">
                <a:solidFill>
                  <a:schemeClr val="tx1"/>
                </a:solidFill>
              </a:rPr>
              <a:t>Mgt</a:t>
            </a:r>
            <a:endParaRPr lang="en-US" dirty="0" smtClean="0">
              <a:solidFill>
                <a:schemeClr val="tx1"/>
              </a:solidFill>
            </a:endParaRPr>
          </a:p>
          <a:p>
            <a:pPr marL="285750" indent="-285750">
              <a:buFont typeface="Wingdings" charset="2"/>
              <a:buChar char="Ø"/>
            </a:pPr>
            <a:r>
              <a:rPr lang="en-US" dirty="0" smtClean="0">
                <a:solidFill>
                  <a:schemeClr val="tx1"/>
                </a:solidFill>
              </a:rPr>
              <a:t>SEIM</a:t>
            </a:r>
          </a:p>
          <a:p>
            <a:pPr marL="285750" indent="-285750">
              <a:buFont typeface="Wingdings" charset="2"/>
              <a:buChar char="Ø"/>
            </a:pPr>
            <a:r>
              <a:rPr lang="en-US" dirty="0" smtClean="0">
                <a:solidFill>
                  <a:schemeClr val="tx1"/>
                </a:solidFill>
              </a:rPr>
              <a:t>IPS</a:t>
            </a:r>
          </a:p>
          <a:p>
            <a:pPr marL="285750" indent="-285750">
              <a:buFont typeface="Wingdings" charset="2"/>
              <a:buChar char="Ø"/>
            </a:pPr>
            <a:r>
              <a:rPr lang="en-US" dirty="0" smtClean="0">
                <a:solidFill>
                  <a:schemeClr val="tx1"/>
                </a:solidFill>
              </a:rPr>
              <a:t>DB Firewall</a:t>
            </a:r>
          </a:p>
          <a:p>
            <a:pPr marL="285750" indent="-285750">
              <a:buFont typeface="Wingdings" charset="2"/>
              <a:buChar char="Ø"/>
            </a:pPr>
            <a:r>
              <a:rPr lang="en-US" dirty="0" smtClean="0">
                <a:solidFill>
                  <a:schemeClr val="tx1"/>
                </a:solidFill>
              </a:rPr>
              <a:t>Malware Prevention</a:t>
            </a:r>
          </a:p>
          <a:p>
            <a:endParaRPr lang="en-US" sz="1800" dirty="0">
              <a:solidFill>
                <a:schemeClr val="tx1"/>
              </a:solidFill>
            </a:endParaRPr>
          </a:p>
        </p:txBody>
      </p:sp>
      <p:sp>
        <p:nvSpPr>
          <p:cNvPr id="30" name="TextBox 29"/>
          <p:cNvSpPr txBox="1"/>
          <p:nvPr/>
        </p:nvSpPr>
        <p:spPr>
          <a:xfrm>
            <a:off x="6740034" y="3409950"/>
            <a:ext cx="2339102" cy="2092881"/>
          </a:xfrm>
          <a:prstGeom prst="rect">
            <a:avLst/>
          </a:prstGeom>
          <a:noFill/>
        </p:spPr>
        <p:txBody>
          <a:bodyPr wrap="none" rtlCol="0">
            <a:spAutoFit/>
          </a:bodyPr>
          <a:lstStyle/>
          <a:p>
            <a:pPr marL="285750" indent="-285750">
              <a:buFont typeface="Wingdings" charset="2"/>
              <a:buChar char="Ø"/>
            </a:pPr>
            <a:r>
              <a:rPr lang="en-US" dirty="0" smtClean="0">
                <a:solidFill>
                  <a:schemeClr val="tx1"/>
                </a:solidFill>
              </a:rPr>
              <a:t>DLP Solutions</a:t>
            </a:r>
          </a:p>
          <a:p>
            <a:pPr marL="285750" indent="-285750">
              <a:buFont typeface="Wingdings" charset="2"/>
              <a:buChar char="Ø"/>
            </a:pPr>
            <a:r>
              <a:rPr lang="en-US" dirty="0" smtClean="0">
                <a:solidFill>
                  <a:schemeClr val="tx1"/>
                </a:solidFill>
              </a:rPr>
              <a:t>Laptop Encryption</a:t>
            </a:r>
          </a:p>
          <a:p>
            <a:pPr marL="285750" indent="-285750">
              <a:buFont typeface="Wingdings" charset="2"/>
              <a:buChar char="Ø"/>
            </a:pPr>
            <a:r>
              <a:rPr lang="en-US" dirty="0" smtClean="0">
                <a:solidFill>
                  <a:schemeClr val="tx1"/>
                </a:solidFill>
              </a:rPr>
              <a:t>Big Data Security</a:t>
            </a:r>
          </a:p>
          <a:p>
            <a:pPr marL="285750" indent="-285750">
              <a:buFont typeface="Wingdings" charset="2"/>
              <a:buChar char="Ø"/>
            </a:pPr>
            <a:r>
              <a:rPr lang="en-US" dirty="0" err="1" smtClean="0">
                <a:solidFill>
                  <a:schemeClr val="tx1"/>
                </a:solidFill>
              </a:rPr>
              <a:t>Netwitness</a:t>
            </a:r>
            <a:r>
              <a:rPr lang="en-US" dirty="0" smtClean="0">
                <a:solidFill>
                  <a:schemeClr val="tx1"/>
                </a:solidFill>
              </a:rPr>
              <a:t> Secure</a:t>
            </a:r>
          </a:p>
          <a:p>
            <a:r>
              <a:rPr lang="en-US" dirty="0">
                <a:solidFill>
                  <a:schemeClr val="tx1"/>
                </a:solidFill>
              </a:rPr>
              <a:t> </a:t>
            </a:r>
            <a:r>
              <a:rPr lang="en-US" dirty="0" smtClean="0">
                <a:solidFill>
                  <a:schemeClr val="tx1"/>
                </a:solidFill>
              </a:rPr>
              <a:t>    Analytics</a:t>
            </a:r>
          </a:p>
          <a:p>
            <a:pPr marL="285750" indent="-285750">
              <a:buFont typeface="Wingdings" charset="2"/>
              <a:buChar char="Ø"/>
            </a:pPr>
            <a:r>
              <a:rPr lang="en-US" dirty="0" err="1" smtClean="0">
                <a:solidFill>
                  <a:schemeClr val="tx1"/>
                </a:solidFill>
              </a:rPr>
              <a:t>Mandiant</a:t>
            </a:r>
            <a:r>
              <a:rPr lang="en-US" dirty="0" smtClean="0">
                <a:solidFill>
                  <a:schemeClr val="tx1"/>
                </a:solidFill>
              </a:rPr>
              <a:t> APT </a:t>
            </a:r>
          </a:p>
          <a:p>
            <a:r>
              <a:rPr lang="en-US" dirty="0" smtClean="0">
                <a:solidFill>
                  <a:schemeClr val="tx1"/>
                </a:solidFill>
              </a:rPr>
              <a:t>     Protection</a:t>
            </a:r>
          </a:p>
          <a:p>
            <a:endParaRPr lang="en-US" dirty="0" smtClean="0">
              <a:solidFill>
                <a:schemeClr val="tx1"/>
              </a:solidFill>
            </a:endParaRPr>
          </a:p>
          <a:p>
            <a:endParaRPr lang="en-US" sz="1800" dirty="0">
              <a:solidFill>
                <a:schemeClr val="tx1"/>
              </a:solidFill>
            </a:endParaRPr>
          </a:p>
        </p:txBody>
      </p:sp>
      <p:sp>
        <p:nvSpPr>
          <p:cNvPr id="31" name="TextBox 30"/>
          <p:cNvSpPr txBox="1"/>
          <p:nvPr/>
        </p:nvSpPr>
        <p:spPr>
          <a:xfrm>
            <a:off x="6781800" y="742950"/>
            <a:ext cx="2121093" cy="2954655"/>
          </a:xfrm>
          <a:prstGeom prst="rect">
            <a:avLst/>
          </a:prstGeom>
          <a:noFill/>
        </p:spPr>
        <p:txBody>
          <a:bodyPr wrap="none" rtlCol="0">
            <a:spAutoFit/>
          </a:bodyPr>
          <a:lstStyle/>
          <a:p>
            <a:pPr marL="285750" indent="-285750">
              <a:buFont typeface="Wingdings" charset="2"/>
              <a:buChar char="Ø"/>
            </a:pPr>
            <a:r>
              <a:rPr lang="en-US" dirty="0" smtClean="0">
                <a:solidFill>
                  <a:schemeClr val="tx1"/>
                </a:solidFill>
              </a:rPr>
              <a:t>Member </a:t>
            </a:r>
          </a:p>
          <a:p>
            <a:r>
              <a:rPr lang="en-US" dirty="0">
                <a:solidFill>
                  <a:schemeClr val="tx1"/>
                </a:solidFill>
              </a:rPr>
              <a:t> </a:t>
            </a:r>
            <a:r>
              <a:rPr lang="en-US" dirty="0" smtClean="0">
                <a:solidFill>
                  <a:schemeClr val="tx1"/>
                </a:solidFill>
              </a:rPr>
              <a:t>    Authentication</a:t>
            </a:r>
          </a:p>
          <a:p>
            <a:pPr marL="285750" indent="-285750">
              <a:buFont typeface="Wingdings" charset="2"/>
              <a:buChar char="Ø"/>
            </a:pPr>
            <a:r>
              <a:rPr lang="en-US" dirty="0" smtClean="0">
                <a:solidFill>
                  <a:schemeClr val="tx1"/>
                </a:solidFill>
              </a:rPr>
              <a:t>Internal Fraud </a:t>
            </a:r>
          </a:p>
          <a:p>
            <a:r>
              <a:rPr lang="en-US" dirty="0">
                <a:solidFill>
                  <a:schemeClr val="tx1"/>
                </a:solidFill>
              </a:rPr>
              <a:t> </a:t>
            </a:r>
            <a:r>
              <a:rPr lang="en-US" dirty="0" smtClean="0">
                <a:solidFill>
                  <a:schemeClr val="tx1"/>
                </a:solidFill>
              </a:rPr>
              <a:t>    Detection</a:t>
            </a:r>
          </a:p>
          <a:p>
            <a:pPr marL="285750" indent="-285750">
              <a:buFont typeface="Wingdings" charset="2"/>
              <a:buChar char="Ø"/>
            </a:pPr>
            <a:r>
              <a:rPr lang="en-US" dirty="0" smtClean="0">
                <a:solidFill>
                  <a:schemeClr val="tx1"/>
                </a:solidFill>
              </a:rPr>
              <a:t>Early Warning </a:t>
            </a:r>
          </a:p>
          <a:p>
            <a:r>
              <a:rPr lang="en-US" dirty="0">
                <a:solidFill>
                  <a:schemeClr val="tx1"/>
                </a:solidFill>
              </a:rPr>
              <a:t> </a:t>
            </a:r>
            <a:r>
              <a:rPr lang="en-US" dirty="0" smtClean="0">
                <a:solidFill>
                  <a:schemeClr val="tx1"/>
                </a:solidFill>
              </a:rPr>
              <a:t>    Systems</a:t>
            </a:r>
          </a:p>
          <a:p>
            <a:pPr marL="285750" indent="-285750">
              <a:buFont typeface="Wingdings" charset="2"/>
              <a:buChar char="Ø"/>
            </a:pPr>
            <a:r>
              <a:rPr lang="en-US" dirty="0" smtClean="0">
                <a:solidFill>
                  <a:schemeClr val="tx1"/>
                </a:solidFill>
              </a:rPr>
              <a:t>RSA Transaction </a:t>
            </a:r>
          </a:p>
          <a:p>
            <a:r>
              <a:rPr lang="en-US" dirty="0">
                <a:solidFill>
                  <a:schemeClr val="tx1"/>
                </a:solidFill>
              </a:rPr>
              <a:t> </a:t>
            </a:r>
            <a:r>
              <a:rPr lang="en-US" dirty="0" smtClean="0">
                <a:solidFill>
                  <a:schemeClr val="tx1"/>
                </a:solidFill>
              </a:rPr>
              <a:t>    Monitoring</a:t>
            </a:r>
          </a:p>
          <a:p>
            <a:pPr marL="285750" indent="-285750">
              <a:buFont typeface="Wingdings" charset="2"/>
              <a:buChar char="Ø"/>
            </a:pPr>
            <a:r>
              <a:rPr lang="en-US" dirty="0" smtClean="0">
                <a:solidFill>
                  <a:schemeClr val="tx1"/>
                </a:solidFill>
              </a:rPr>
              <a:t>FICO</a:t>
            </a:r>
          </a:p>
          <a:p>
            <a:pPr marL="285750" indent="-285750">
              <a:buFont typeface="Wingdings" charset="2"/>
              <a:buChar char="Ø"/>
            </a:pPr>
            <a:r>
              <a:rPr lang="en-US" dirty="0" smtClean="0">
                <a:solidFill>
                  <a:schemeClr val="tx1"/>
                </a:solidFill>
              </a:rPr>
              <a:t>SIEM</a:t>
            </a:r>
          </a:p>
          <a:p>
            <a:pPr marL="285750" indent="-285750">
              <a:buFont typeface="Wingdings" charset="2"/>
              <a:buChar char="Ø"/>
            </a:pPr>
            <a:endParaRPr lang="en-US" dirty="0" smtClean="0">
              <a:solidFill>
                <a:schemeClr val="tx1"/>
              </a:solidFill>
            </a:endParaRPr>
          </a:p>
          <a:p>
            <a:endParaRPr lang="en-US" dirty="0" smtClean="0">
              <a:solidFill>
                <a:schemeClr val="tx1"/>
              </a:solidFill>
            </a:endParaRPr>
          </a:p>
          <a:p>
            <a:endParaRPr lang="en-US" sz="1800" dirty="0">
              <a:solidFill>
                <a:schemeClr val="tx1"/>
              </a:solidFill>
            </a:endParaRPr>
          </a:p>
        </p:txBody>
      </p:sp>
      <p:sp>
        <p:nvSpPr>
          <p:cNvPr id="14" name="TextBox 13"/>
          <p:cNvSpPr txBox="1"/>
          <p:nvPr/>
        </p:nvSpPr>
        <p:spPr>
          <a:xfrm>
            <a:off x="1143000" y="1200150"/>
            <a:ext cx="7315200" cy="3200876"/>
          </a:xfrm>
          <a:prstGeom prst="rect">
            <a:avLst/>
          </a:prstGeom>
          <a:solidFill>
            <a:schemeClr val="accent2">
              <a:lumMod val="40000"/>
              <a:lumOff val="60000"/>
            </a:schemeClr>
          </a:solidFill>
          <a:ln>
            <a:solidFill>
              <a:schemeClr val="tx1"/>
            </a:solidFill>
          </a:ln>
        </p:spPr>
        <p:txBody>
          <a:bodyPr wrap="square" rtlCol="0">
            <a:spAutoFit/>
          </a:bodyPr>
          <a:lstStyle/>
          <a:p>
            <a:pPr algn="ctr"/>
            <a:endParaRPr lang="en-US" dirty="0" smtClean="0">
              <a:solidFill>
                <a:schemeClr val="tx1"/>
              </a:solidFill>
            </a:endParaRPr>
          </a:p>
          <a:p>
            <a:pPr algn="ctr"/>
            <a:r>
              <a:rPr lang="en-US" sz="2000" dirty="0" smtClean="0">
                <a:solidFill>
                  <a:schemeClr val="tx1"/>
                </a:solidFill>
              </a:rPr>
              <a:t>Is this strategy sustainable in the future?</a:t>
            </a:r>
          </a:p>
          <a:p>
            <a:pPr algn="ctr"/>
            <a:endParaRPr lang="en-US" sz="2000" dirty="0">
              <a:solidFill>
                <a:schemeClr val="tx1"/>
              </a:solidFill>
            </a:endParaRPr>
          </a:p>
          <a:p>
            <a:pPr marL="285750" indent="-285750">
              <a:buFont typeface="Wingdings" charset="2"/>
              <a:buChar char="Ø"/>
            </a:pPr>
            <a:r>
              <a:rPr lang="en-US" sz="2000" dirty="0" smtClean="0">
                <a:solidFill>
                  <a:schemeClr val="tx1"/>
                </a:solidFill>
              </a:rPr>
              <a:t>Large footprint to maintain</a:t>
            </a:r>
          </a:p>
          <a:p>
            <a:pPr marL="285750" indent="-285750">
              <a:buFont typeface="Wingdings" charset="2"/>
              <a:buChar char="Ø"/>
            </a:pPr>
            <a:r>
              <a:rPr lang="en-US" sz="2000" dirty="0" smtClean="0">
                <a:solidFill>
                  <a:schemeClr val="tx1"/>
                </a:solidFill>
              </a:rPr>
              <a:t>Difficult to manage</a:t>
            </a:r>
          </a:p>
          <a:p>
            <a:pPr marL="285750" indent="-285750">
              <a:buFont typeface="Wingdings" charset="2"/>
              <a:buChar char="Ø"/>
            </a:pPr>
            <a:r>
              <a:rPr lang="en-US" sz="2000" dirty="0" smtClean="0">
                <a:solidFill>
                  <a:schemeClr val="tx1"/>
                </a:solidFill>
              </a:rPr>
              <a:t>Requires extensive skill sets</a:t>
            </a:r>
          </a:p>
          <a:p>
            <a:pPr marL="285750" indent="-285750">
              <a:buFont typeface="Wingdings" charset="2"/>
              <a:buChar char="Ø"/>
            </a:pPr>
            <a:r>
              <a:rPr lang="en-US" sz="2000" dirty="0" smtClean="0">
                <a:solidFill>
                  <a:schemeClr val="tx1"/>
                </a:solidFill>
              </a:rPr>
              <a:t>Very $$$$$</a:t>
            </a:r>
          </a:p>
          <a:p>
            <a:pPr marL="285750" indent="-285750">
              <a:buFont typeface="Wingdings" charset="2"/>
              <a:buChar char="Ø"/>
            </a:pPr>
            <a:r>
              <a:rPr lang="en-US" sz="2000" dirty="0" smtClean="0">
                <a:solidFill>
                  <a:schemeClr val="tx1"/>
                </a:solidFill>
              </a:rPr>
              <a:t>Requires multiple niche solutions</a:t>
            </a:r>
          </a:p>
          <a:p>
            <a:pPr marL="285750" indent="-285750">
              <a:buFont typeface="Wingdings" charset="2"/>
              <a:buChar char="Ø"/>
            </a:pPr>
            <a:r>
              <a:rPr lang="en-US" sz="2000" dirty="0" smtClean="0">
                <a:solidFill>
                  <a:schemeClr val="tx1"/>
                </a:solidFill>
              </a:rPr>
              <a:t>Little economies of scale from large vendors</a:t>
            </a:r>
          </a:p>
          <a:p>
            <a:pPr marL="285750" indent="-285750">
              <a:buFont typeface="Wingdings" charset="2"/>
              <a:buChar char="Ø"/>
            </a:pPr>
            <a:endParaRPr lang="en-US" dirty="0" smtClean="0">
              <a:solidFill>
                <a:schemeClr val="tx1"/>
              </a:solidFill>
            </a:endParaRPr>
          </a:p>
          <a:p>
            <a:pPr algn="ctr"/>
            <a:endParaRPr lang="en-US" dirty="0">
              <a:solidFill>
                <a:schemeClr val="tx1"/>
              </a:solidFill>
            </a:endParaRPr>
          </a:p>
        </p:txBody>
      </p:sp>
    </p:spTree>
    <p:extLst>
      <p:ext uri="{BB962C8B-B14F-4D97-AF65-F5344CB8AC3E}">
        <p14:creationId xmlns:p14="http://schemas.microsoft.com/office/powerpoint/2010/main" val="20488834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2" grpId="0" animBg="1"/>
      <p:bldP spid="23" grpId="0" animBg="1"/>
      <p:bldP spid="28" grpId="0"/>
      <p:bldP spid="29" grpId="0"/>
      <p:bldP spid="30" grpId="0"/>
      <p:bldP spid="31"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864"/>
            <a:ext cx="8153400" cy="621069"/>
          </a:xfrm>
        </p:spPr>
        <p:txBody>
          <a:bodyPr>
            <a:noAutofit/>
          </a:bodyPr>
          <a:lstStyle/>
          <a:p>
            <a:r>
              <a:rPr lang="en-US" b="1" dirty="0" smtClean="0">
                <a:latin typeface="+mj-lt"/>
                <a:cs typeface="Arial" pitchFamily="34" charset="0"/>
              </a:rPr>
              <a:t>Evolution of Mobile Devices</a:t>
            </a:r>
            <a:endParaRPr lang="en-US" b="1" dirty="0">
              <a:latin typeface="+mj-lt"/>
              <a:cs typeface="Arial" pitchFamily="34" charset="0"/>
            </a:endParaRPr>
          </a:p>
        </p:txBody>
      </p:sp>
      <p:pic>
        <p:nvPicPr>
          <p:cNvPr id="9" name="Picture 17" descr="Y:\MobileTechX\windowsphone.jpg"/>
          <p:cNvPicPr>
            <a:picLocks noChangeAspect="1" noChangeArrowheads="1"/>
          </p:cNvPicPr>
          <p:nvPr/>
        </p:nvPicPr>
        <p:blipFill>
          <a:blip r:embed="rId3" cstate="print">
            <a:clrChange>
              <a:clrFrom>
                <a:srgbClr val="FEFFFD"/>
              </a:clrFrom>
              <a:clrTo>
                <a:srgbClr val="FEFFFD">
                  <a:alpha val="0"/>
                </a:srgbClr>
              </a:clrTo>
            </a:clrChange>
          </a:blip>
          <a:srcRect/>
          <a:stretch>
            <a:fillRect/>
          </a:stretch>
        </p:blipFill>
        <p:spPr bwMode="auto">
          <a:xfrm>
            <a:off x="6934201" y="3143250"/>
            <a:ext cx="803265" cy="1085850"/>
          </a:xfrm>
          <a:prstGeom prst="rect">
            <a:avLst/>
          </a:prstGeom>
          <a:noFill/>
        </p:spPr>
      </p:pic>
      <p:pic>
        <p:nvPicPr>
          <p:cNvPr id="10" name="Picture 3" descr="Y:\MobileTechX\phone0-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14400" y="1200150"/>
            <a:ext cx="1371600" cy="1080370"/>
          </a:xfrm>
          <a:prstGeom prst="rect">
            <a:avLst/>
          </a:prstGeom>
          <a:noFill/>
        </p:spPr>
      </p:pic>
      <p:pic>
        <p:nvPicPr>
          <p:cNvPr id="11" name="Picture 2" descr="Y:\MobileTechX\Phone0.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85800" y="1123950"/>
            <a:ext cx="1515979" cy="1600200"/>
          </a:xfrm>
          <a:prstGeom prst="rect">
            <a:avLst/>
          </a:prstGeom>
          <a:noFill/>
        </p:spPr>
      </p:pic>
      <p:pic>
        <p:nvPicPr>
          <p:cNvPr id="12" name="Picture 4" descr="Y:\MobileTechX\Phone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133599" y="1066800"/>
            <a:ext cx="1524000" cy="1143000"/>
          </a:xfrm>
          <a:prstGeom prst="rect">
            <a:avLst/>
          </a:prstGeom>
          <a:noFill/>
        </p:spPr>
      </p:pic>
      <p:pic>
        <p:nvPicPr>
          <p:cNvPr id="13" name="Picture 5" descr="Y:\MobileTechX\phone2.bm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571999" y="1066800"/>
            <a:ext cx="1145628" cy="914400"/>
          </a:xfrm>
          <a:prstGeom prst="rect">
            <a:avLst/>
          </a:prstGeom>
          <a:noFill/>
        </p:spPr>
      </p:pic>
      <p:pic>
        <p:nvPicPr>
          <p:cNvPr id="14" name="Picture 7" descr="Y:\MobileTechX\phone4.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105399" y="1123950"/>
            <a:ext cx="1676400" cy="1257300"/>
          </a:xfrm>
          <a:prstGeom prst="rect">
            <a:avLst/>
          </a:prstGeom>
          <a:noFill/>
        </p:spPr>
      </p:pic>
      <p:pic>
        <p:nvPicPr>
          <p:cNvPr id="15" name="Picture 9" descr="Y:\MobileTechX\phone6.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133601" y="3314700"/>
            <a:ext cx="1141529" cy="1143000"/>
          </a:xfrm>
          <a:prstGeom prst="rect">
            <a:avLst/>
          </a:prstGeom>
          <a:noFill/>
        </p:spPr>
      </p:pic>
      <p:pic>
        <p:nvPicPr>
          <p:cNvPr id="16" name="Picture 10" descr="Y:\MobileTechX\nokia6160.bmp"/>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657600" y="1066801"/>
            <a:ext cx="1038225" cy="1278731"/>
          </a:xfrm>
          <a:prstGeom prst="rect">
            <a:avLst/>
          </a:prstGeom>
          <a:noFill/>
        </p:spPr>
      </p:pic>
      <p:pic>
        <p:nvPicPr>
          <p:cNvPr id="17" name="Picture 11" descr="Y:\MobileTechX\1stcameraphone.jp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7391400" y="914400"/>
            <a:ext cx="824459" cy="1143000"/>
          </a:xfrm>
          <a:prstGeom prst="rect">
            <a:avLst/>
          </a:prstGeom>
          <a:noFill/>
        </p:spPr>
      </p:pic>
      <p:pic>
        <p:nvPicPr>
          <p:cNvPr id="18" name="Picture 12" descr="Y:\MobileTechX\iphone1.bmp"/>
          <p:cNvPicPr>
            <a:picLocks noChangeAspect="1" noChangeArrowheads="1"/>
          </p:cNvPicPr>
          <p:nvPr/>
        </p:nvPicPr>
        <p:blipFill>
          <a:blip r:embed="rId12" cstate="print"/>
          <a:srcRect/>
          <a:stretch>
            <a:fillRect/>
          </a:stretch>
        </p:blipFill>
        <p:spPr bwMode="auto">
          <a:xfrm>
            <a:off x="3581400" y="3200400"/>
            <a:ext cx="1066800" cy="1243013"/>
          </a:xfrm>
          <a:prstGeom prst="rect">
            <a:avLst/>
          </a:prstGeom>
          <a:noFill/>
        </p:spPr>
      </p:pic>
      <p:pic>
        <p:nvPicPr>
          <p:cNvPr id="19" name="Picture 13" descr="Y:\MobileTechX\iphone4.jp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5410200" y="3086100"/>
            <a:ext cx="2098200" cy="1178719"/>
          </a:xfrm>
          <a:prstGeom prst="rect">
            <a:avLst/>
          </a:prstGeom>
          <a:noFill/>
        </p:spPr>
      </p:pic>
      <p:pic>
        <p:nvPicPr>
          <p:cNvPr id="20" name="Picture 19" descr="Y:\MobileTechX\Android.jpg"/>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6324600" y="3829051"/>
            <a:ext cx="1282712" cy="1250156"/>
          </a:xfrm>
          <a:prstGeom prst="rect">
            <a:avLst/>
          </a:prstGeom>
          <a:noFill/>
        </p:spPr>
      </p:pic>
      <p:pic>
        <p:nvPicPr>
          <p:cNvPr id="21" name="Picture 14" descr="Y:\MobileTechX\ipad.jpg"/>
          <p:cNvPicPr>
            <a:picLocks noChangeAspect="1" noChangeArrowheads="1"/>
          </p:cNvPicPr>
          <p:nvPr/>
        </p:nvPicPr>
        <p:blipFill>
          <a:blip r:embed="rId15" cstate="print">
            <a:clrChange>
              <a:clrFrom>
                <a:srgbClr val="FBFBF9"/>
              </a:clrFrom>
              <a:clrTo>
                <a:srgbClr val="FBFBF9">
                  <a:alpha val="0"/>
                </a:srgbClr>
              </a:clrTo>
            </a:clrChange>
          </a:blip>
          <a:srcRect/>
          <a:stretch>
            <a:fillRect/>
          </a:stretch>
        </p:blipFill>
        <p:spPr bwMode="auto">
          <a:xfrm>
            <a:off x="7696200" y="3657600"/>
            <a:ext cx="1347507" cy="1485900"/>
          </a:xfrm>
          <a:prstGeom prst="rect">
            <a:avLst/>
          </a:prstGeom>
          <a:noFill/>
        </p:spPr>
      </p:pic>
      <p:sp>
        <p:nvSpPr>
          <p:cNvPr id="22" name="TextBox 21"/>
          <p:cNvSpPr txBox="1"/>
          <p:nvPr/>
        </p:nvSpPr>
        <p:spPr>
          <a:xfrm>
            <a:off x="1688642" y="2152651"/>
            <a:ext cx="1911739" cy="523220"/>
          </a:xfrm>
          <a:prstGeom prst="rect">
            <a:avLst/>
          </a:prstGeom>
          <a:noFill/>
        </p:spPr>
        <p:txBody>
          <a:bodyPr wrap="none" rtlCol="0">
            <a:spAutoFit/>
          </a:bodyPr>
          <a:lstStyle/>
          <a:p>
            <a:pPr algn="ctr"/>
            <a:r>
              <a:rPr lang="en-US" dirty="0" smtClean="0"/>
              <a:t>70’s – 80’s</a:t>
            </a:r>
          </a:p>
          <a:p>
            <a:pPr algn="ctr"/>
            <a:r>
              <a:rPr lang="en-US" dirty="0" smtClean="0"/>
              <a:t>Analog Networks</a:t>
            </a:r>
            <a:endParaRPr lang="en-US" dirty="0"/>
          </a:p>
        </p:txBody>
      </p:sp>
      <p:sp>
        <p:nvSpPr>
          <p:cNvPr id="23" name="TextBox 22"/>
          <p:cNvSpPr txBox="1"/>
          <p:nvPr/>
        </p:nvSpPr>
        <p:spPr>
          <a:xfrm>
            <a:off x="4270879" y="2095501"/>
            <a:ext cx="1874744" cy="523220"/>
          </a:xfrm>
          <a:prstGeom prst="rect">
            <a:avLst/>
          </a:prstGeom>
          <a:noFill/>
        </p:spPr>
        <p:txBody>
          <a:bodyPr wrap="none" rtlCol="0">
            <a:spAutoFit/>
          </a:bodyPr>
          <a:lstStyle/>
          <a:p>
            <a:pPr algn="ctr"/>
            <a:r>
              <a:rPr lang="en-US" dirty="0" smtClean="0"/>
              <a:t>Early 90’s</a:t>
            </a:r>
          </a:p>
          <a:p>
            <a:pPr algn="ctr"/>
            <a:r>
              <a:rPr lang="en-US" dirty="0" smtClean="0"/>
              <a:t>Digital Networks</a:t>
            </a:r>
          </a:p>
        </p:txBody>
      </p:sp>
      <p:sp>
        <p:nvSpPr>
          <p:cNvPr id="24" name="TextBox 23"/>
          <p:cNvSpPr txBox="1"/>
          <p:nvPr/>
        </p:nvSpPr>
        <p:spPr>
          <a:xfrm>
            <a:off x="6705637" y="2057401"/>
            <a:ext cx="2161144" cy="523220"/>
          </a:xfrm>
          <a:prstGeom prst="rect">
            <a:avLst/>
          </a:prstGeom>
          <a:noFill/>
        </p:spPr>
        <p:txBody>
          <a:bodyPr wrap="none" rtlCol="0">
            <a:spAutoFit/>
          </a:bodyPr>
          <a:lstStyle/>
          <a:p>
            <a:pPr algn="ctr"/>
            <a:r>
              <a:rPr lang="en-US" dirty="0" smtClean="0"/>
              <a:t>97</a:t>
            </a:r>
          </a:p>
          <a:p>
            <a:pPr algn="ctr"/>
            <a:r>
              <a:rPr lang="en-US" dirty="0" smtClean="0"/>
              <a:t>First Camera Phone</a:t>
            </a:r>
          </a:p>
        </p:txBody>
      </p:sp>
      <p:sp>
        <p:nvSpPr>
          <p:cNvPr id="25" name="TextBox 24"/>
          <p:cNvSpPr txBox="1"/>
          <p:nvPr/>
        </p:nvSpPr>
        <p:spPr>
          <a:xfrm>
            <a:off x="412949" y="4457701"/>
            <a:ext cx="1044214" cy="523220"/>
          </a:xfrm>
          <a:prstGeom prst="rect">
            <a:avLst/>
          </a:prstGeom>
          <a:noFill/>
        </p:spPr>
        <p:txBody>
          <a:bodyPr wrap="none" rtlCol="0">
            <a:spAutoFit/>
          </a:bodyPr>
          <a:lstStyle/>
          <a:p>
            <a:pPr algn="ctr"/>
            <a:r>
              <a:rPr lang="en-US" dirty="0" smtClean="0"/>
              <a:t>2002</a:t>
            </a:r>
          </a:p>
          <a:p>
            <a:pPr algn="ctr"/>
            <a:r>
              <a:rPr lang="en-US" dirty="0" err="1" smtClean="0"/>
              <a:t>SideKick</a:t>
            </a:r>
            <a:endParaRPr lang="en-US" dirty="0" smtClean="0"/>
          </a:p>
        </p:txBody>
      </p:sp>
      <p:pic>
        <p:nvPicPr>
          <p:cNvPr id="26" name="Picture 18" descr="Y:\MobileTechX\Sidekick.jpg"/>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381000" y="3486151"/>
            <a:ext cx="1543050" cy="918482"/>
          </a:xfrm>
          <a:prstGeom prst="rect">
            <a:avLst/>
          </a:prstGeom>
          <a:noFill/>
        </p:spPr>
      </p:pic>
      <p:sp>
        <p:nvSpPr>
          <p:cNvPr id="27" name="TextBox 26"/>
          <p:cNvSpPr txBox="1"/>
          <p:nvPr/>
        </p:nvSpPr>
        <p:spPr>
          <a:xfrm>
            <a:off x="2011992" y="4457701"/>
            <a:ext cx="1268897" cy="523220"/>
          </a:xfrm>
          <a:prstGeom prst="rect">
            <a:avLst/>
          </a:prstGeom>
          <a:noFill/>
        </p:spPr>
        <p:txBody>
          <a:bodyPr wrap="none" rtlCol="0">
            <a:spAutoFit/>
          </a:bodyPr>
          <a:lstStyle/>
          <a:p>
            <a:pPr algn="ctr"/>
            <a:r>
              <a:rPr lang="en-US" dirty="0" smtClean="0"/>
              <a:t>2003</a:t>
            </a:r>
          </a:p>
          <a:p>
            <a:pPr algn="ctr"/>
            <a:r>
              <a:rPr lang="en-US" dirty="0" smtClean="0"/>
              <a:t>Blackberry</a:t>
            </a:r>
          </a:p>
        </p:txBody>
      </p:sp>
      <p:sp>
        <p:nvSpPr>
          <p:cNvPr id="28" name="TextBox 27"/>
          <p:cNvSpPr txBox="1"/>
          <p:nvPr/>
        </p:nvSpPr>
        <p:spPr>
          <a:xfrm>
            <a:off x="3476254" y="4457701"/>
            <a:ext cx="1064902" cy="523220"/>
          </a:xfrm>
          <a:prstGeom prst="rect">
            <a:avLst/>
          </a:prstGeom>
          <a:noFill/>
        </p:spPr>
        <p:txBody>
          <a:bodyPr wrap="none" rtlCol="0">
            <a:spAutoFit/>
          </a:bodyPr>
          <a:lstStyle/>
          <a:p>
            <a:pPr algn="ctr"/>
            <a:r>
              <a:rPr lang="en-US" dirty="0" smtClean="0"/>
              <a:t>2007</a:t>
            </a:r>
          </a:p>
          <a:p>
            <a:pPr algn="ctr"/>
            <a:r>
              <a:rPr lang="en-US" dirty="0" err="1" smtClean="0"/>
              <a:t>iPhone</a:t>
            </a:r>
            <a:r>
              <a:rPr lang="en-US" dirty="0" smtClean="0"/>
              <a:t> 1</a:t>
            </a:r>
          </a:p>
        </p:txBody>
      </p:sp>
      <p:pic>
        <p:nvPicPr>
          <p:cNvPr id="29" name="Picture 2" descr="Y:\MobileTechX\KindleFire.jpg"/>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4419600" y="2914651"/>
            <a:ext cx="2276230" cy="1278731"/>
          </a:xfrm>
          <a:prstGeom prst="rect">
            <a:avLst/>
          </a:prstGeom>
          <a:noFill/>
        </p:spPr>
      </p:pic>
      <p:sp>
        <p:nvSpPr>
          <p:cNvPr id="30" name="Rectangle 29"/>
          <p:cNvSpPr/>
          <p:nvPr/>
        </p:nvSpPr>
        <p:spPr>
          <a:xfrm>
            <a:off x="152400" y="0"/>
            <a:ext cx="2148720" cy="400110"/>
          </a:xfrm>
          <a:prstGeom prst="rect">
            <a:avLst/>
          </a:prstGeom>
        </p:spPr>
        <p:txBody>
          <a:bodyPr wrap="none">
            <a:spAutoFit/>
          </a:bodyPr>
          <a:lstStyle/>
          <a:p>
            <a:r>
              <a:rPr lang="en-US" sz="2000" dirty="0" smtClean="0"/>
              <a:t>TECHNOLOGY</a:t>
            </a:r>
            <a:endParaRPr lang="en-US" sz="2000" dirty="0"/>
          </a:p>
        </p:txBody>
      </p:sp>
    </p:spTree>
    <p:extLst>
      <p:ext uri="{BB962C8B-B14F-4D97-AF65-F5344CB8AC3E}">
        <p14:creationId xmlns:p14="http://schemas.microsoft.com/office/powerpoint/2010/main" val="7485892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descr="http://t3.gstatic.com/images?q=tbn:ANd9GcSqBbwHGYoCMcEkCqgetp1Yn5reGXs2KBUeVY6nEAx-XEmBTse-"/>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66800" y="3867150"/>
            <a:ext cx="685800" cy="762000"/>
          </a:xfrm>
          <a:prstGeom prst="rect">
            <a:avLst/>
          </a:prstGeom>
          <a:noFill/>
        </p:spPr>
      </p:pic>
      <p:pic>
        <p:nvPicPr>
          <p:cNvPr id="11270" name="Picture 6" descr="http://media.idownloadblog.com/wp-content/uploads/2013/01/redsn0w-app-icon.jpg"/>
          <p:cNvPicPr>
            <a:picLocks noChangeAspect="1" noChangeArrowheads="1"/>
          </p:cNvPicPr>
          <p:nvPr/>
        </p:nvPicPr>
        <p:blipFill>
          <a:blip r:embed="rId3" cstate="print"/>
          <a:srcRect/>
          <a:stretch>
            <a:fillRect/>
          </a:stretch>
        </p:blipFill>
        <p:spPr bwMode="auto">
          <a:xfrm>
            <a:off x="1981200" y="3867150"/>
            <a:ext cx="685800" cy="685800"/>
          </a:xfrm>
          <a:prstGeom prst="rect">
            <a:avLst/>
          </a:prstGeom>
          <a:noFill/>
        </p:spPr>
      </p:pic>
      <p:pic>
        <p:nvPicPr>
          <p:cNvPr id="8" name="Picture 24" descr="http://t0.gstatic.com/images?q=tbn:ANd9GcRGmDns7Wps5ZBYi-hQFjRRqy2XmRduUPnkjNe7r2Xc-orsrRROfw"/>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47800" y="3638550"/>
            <a:ext cx="719137" cy="719137"/>
          </a:xfrm>
          <a:prstGeom prst="rect">
            <a:avLst/>
          </a:prstGeom>
          <a:noFill/>
          <a:ln w="9525">
            <a:noFill/>
            <a:miter lim="800000"/>
            <a:headEnd/>
            <a:tailEnd/>
          </a:ln>
        </p:spPr>
      </p:pic>
      <p:pic>
        <p:nvPicPr>
          <p:cNvPr id="11278" name="Picture 14" descr="http://cdn-store.imore.com/images/product_images/accessories/additional_images/13956/large/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10000" y="2343150"/>
            <a:ext cx="1066800" cy="1066800"/>
          </a:xfrm>
          <a:prstGeom prst="rect">
            <a:avLst/>
          </a:prstGeom>
          <a:noFill/>
        </p:spPr>
      </p:pic>
      <p:sp>
        <p:nvSpPr>
          <p:cNvPr id="3" name="Title 2"/>
          <p:cNvSpPr>
            <a:spLocks noGrp="1"/>
          </p:cNvSpPr>
          <p:nvPr>
            <p:ph type="title"/>
          </p:nvPr>
        </p:nvSpPr>
        <p:spPr/>
        <p:txBody>
          <a:bodyPr/>
          <a:lstStyle/>
          <a:p>
            <a:r>
              <a:rPr lang="en-US" dirty="0" smtClean="0"/>
              <a:t>Mobile - The Changing Perimeter</a:t>
            </a:r>
            <a:endParaRPr lang="en-US" dirty="0"/>
          </a:p>
        </p:txBody>
      </p:sp>
      <p:sp>
        <p:nvSpPr>
          <p:cNvPr id="10" name="Oval 9"/>
          <p:cNvSpPr/>
          <p:nvPr/>
        </p:nvSpPr>
        <p:spPr>
          <a:xfrm>
            <a:off x="3532188" y="1130300"/>
            <a:ext cx="3384550" cy="3419475"/>
          </a:xfrm>
          <a:prstGeom prst="ellipse">
            <a:avLst/>
          </a:prstGeom>
          <a:noFill/>
          <a:ln w="38100" cap="flat" cmpd="sng" algn="ctr">
            <a:solidFill>
              <a:srgbClr val="C00000"/>
            </a:solidFill>
            <a:prstDash val="dash"/>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11" name="Picture 7" descr="C:\Documents and Settings\sa56998\Local Settings\Temporary Internet Files\Content.IE5\E02HRNZM\MC900434845[1].png"/>
          <p:cNvPicPr>
            <a:picLocks noChangeAspect="1" noChangeArrowheads="1"/>
          </p:cNvPicPr>
          <p:nvPr/>
        </p:nvPicPr>
        <p:blipFill>
          <a:blip r:embed="rId6" cstate="print"/>
          <a:srcRect/>
          <a:stretch>
            <a:fillRect/>
          </a:stretch>
        </p:blipFill>
        <p:spPr bwMode="auto">
          <a:xfrm>
            <a:off x="6096000" y="1200150"/>
            <a:ext cx="504825" cy="503237"/>
          </a:xfrm>
          <a:prstGeom prst="rect">
            <a:avLst/>
          </a:prstGeom>
          <a:noFill/>
          <a:ln w="9525">
            <a:noFill/>
            <a:miter lim="800000"/>
            <a:headEnd/>
            <a:tailEnd/>
          </a:ln>
        </p:spPr>
      </p:pic>
      <p:sp>
        <p:nvSpPr>
          <p:cNvPr id="12" name="TextBox 21"/>
          <p:cNvSpPr txBox="1">
            <a:spLocks noChangeArrowheads="1"/>
          </p:cNvSpPr>
          <p:nvPr/>
        </p:nvSpPr>
        <p:spPr bwMode="auto">
          <a:xfrm>
            <a:off x="5867400" y="971550"/>
            <a:ext cx="1403350" cy="254000"/>
          </a:xfrm>
          <a:prstGeom prst="rect">
            <a:avLst/>
          </a:prstGeom>
          <a:noFill/>
          <a:ln w="9525">
            <a:noFill/>
            <a:miter lim="800000"/>
            <a:headEnd/>
            <a:tailEnd/>
          </a:ln>
        </p:spPr>
        <p:txBody>
          <a:bodyPr>
            <a:spAutoFit/>
          </a:bodyPr>
          <a:lstStyle/>
          <a:p>
            <a:pPr fontAlgn="auto">
              <a:spcBef>
                <a:spcPts val="0"/>
              </a:spcBef>
              <a:spcAft>
                <a:spcPts val="0"/>
              </a:spcAft>
            </a:pPr>
            <a:r>
              <a:rPr lang="en-US" sz="1000" b="0" dirty="0">
                <a:solidFill>
                  <a:prstClr val="black"/>
                </a:solidFill>
                <a:latin typeface="Calibri"/>
              </a:rPr>
              <a:t>Perimeter Controls</a:t>
            </a:r>
          </a:p>
        </p:txBody>
      </p:sp>
      <p:pic>
        <p:nvPicPr>
          <p:cNvPr id="13" name="Picture 18" descr="C:\Documents and Settings\sa56998\Local Settings\Temporary Internet Files\Content.IE5\41IXFJCH\MP900402149[1].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892550" y="3038475"/>
            <a:ext cx="841375" cy="755650"/>
          </a:xfrm>
          <a:prstGeom prst="rect">
            <a:avLst/>
          </a:prstGeom>
          <a:noFill/>
          <a:ln w="9525">
            <a:noFill/>
            <a:miter lim="800000"/>
            <a:headEnd/>
            <a:tailEnd/>
          </a:ln>
        </p:spPr>
      </p:pic>
      <p:pic>
        <p:nvPicPr>
          <p:cNvPr id="14" name="Picture 7" descr="C:\Documents and Settings\sa56998\Local Settings\Temporary Internet Files\Content.IE5\E02HRNZM\MC900434845[1].png"/>
          <p:cNvPicPr>
            <a:picLocks noChangeAspect="1" noChangeArrowheads="1"/>
          </p:cNvPicPr>
          <p:nvPr/>
        </p:nvPicPr>
        <p:blipFill>
          <a:blip r:embed="rId6" cstate="print"/>
          <a:srcRect/>
          <a:stretch>
            <a:fillRect/>
          </a:stretch>
        </p:blipFill>
        <p:spPr bwMode="auto">
          <a:xfrm>
            <a:off x="4419600" y="1352550"/>
            <a:ext cx="504825" cy="503238"/>
          </a:xfrm>
          <a:prstGeom prst="rect">
            <a:avLst/>
          </a:prstGeom>
          <a:noFill/>
          <a:ln w="9525">
            <a:noFill/>
            <a:miter lim="800000"/>
            <a:headEnd/>
            <a:tailEnd/>
          </a:ln>
        </p:spPr>
      </p:pic>
      <p:pic>
        <p:nvPicPr>
          <p:cNvPr id="16" name="Picture 52" descr="j0439836"/>
          <p:cNvPicPr>
            <a:picLocks noChangeAspect="1" noChangeArrowheads="1"/>
          </p:cNvPicPr>
          <p:nvPr/>
        </p:nvPicPr>
        <p:blipFill>
          <a:blip r:embed="rId8" cstate="print"/>
          <a:srcRect/>
          <a:stretch>
            <a:fillRect/>
          </a:stretch>
        </p:blipFill>
        <p:spPr bwMode="auto">
          <a:xfrm>
            <a:off x="6808788" y="3686175"/>
            <a:ext cx="684212" cy="684212"/>
          </a:xfrm>
          <a:prstGeom prst="rect">
            <a:avLst/>
          </a:prstGeom>
          <a:noFill/>
          <a:ln w="9525">
            <a:noFill/>
            <a:miter lim="800000"/>
            <a:headEnd/>
            <a:tailEnd/>
          </a:ln>
        </p:spPr>
      </p:pic>
      <p:cxnSp>
        <p:nvCxnSpPr>
          <p:cNvPr id="18" name="Straight Arrow Connector 17"/>
          <p:cNvCxnSpPr>
            <a:stCxn id="49" idx="2"/>
          </p:cNvCxnSpPr>
          <p:nvPr/>
        </p:nvCxnSpPr>
        <p:spPr>
          <a:xfrm>
            <a:off x="4214813" y="1246187"/>
            <a:ext cx="73025" cy="495300"/>
          </a:xfrm>
          <a:prstGeom prst="straightConnector1">
            <a:avLst/>
          </a:prstGeom>
          <a:noFill/>
          <a:ln w="9525" cap="flat" cmpd="sng" algn="ctr">
            <a:solidFill>
              <a:sysClr val="windowText" lastClr="000000"/>
            </a:solidFill>
            <a:prstDash val="solid"/>
            <a:headEnd type="arrow"/>
            <a:tailEnd type="arrow"/>
          </a:ln>
          <a:effectLst/>
        </p:spPr>
      </p:cxnSp>
      <p:pic>
        <p:nvPicPr>
          <p:cNvPr id="19" name="Picture 14" descr="http://t2.gstatic.com/images?q=tbn:ANd9GcTDJuMzsfxVzAPaW48A9GcEFP_MRaqP73QWP0jpoJYFtnMiNlOApQ"/>
          <p:cNvPicPr>
            <a:picLocks noChangeAspect="1" noChangeArrowheads="1"/>
          </p:cNvPicPr>
          <p:nvPr/>
        </p:nvPicPr>
        <p:blipFill>
          <a:blip r:embed="rId9" cstate="print"/>
          <a:srcRect/>
          <a:stretch>
            <a:fillRect/>
          </a:stretch>
        </p:blipFill>
        <p:spPr bwMode="auto">
          <a:xfrm>
            <a:off x="1143000" y="2343150"/>
            <a:ext cx="1225550" cy="504825"/>
          </a:xfrm>
          <a:prstGeom prst="rect">
            <a:avLst/>
          </a:prstGeom>
          <a:noFill/>
          <a:ln w="9525">
            <a:noFill/>
            <a:miter lim="800000"/>
            <a:headEnd/>
            <a:tailEnd/>
          </a:ln>
        </p:spPr>
      </p:pic>
      <p:pic>
        <p:nvPicPr>
          <p:cNvPr id="20" name="Picture 18" descr="http://t2.gstatic.com/images?q=tbn:ANd9GcTxbWMyYyzbN7dNeHsoegQj34QSgCaQuLTQBZoXYNHrDcoQrHkt"/>
          <p:cNvPicPr>
            <a:picLocks noChangeAspect="1" noChangeArrowheads="1"/>
          </p:cNvPicPr>
          <p:nvPr/>
        </p:nvPicPr>
        <p:blipFill>
          <a:blip r:embed="rId10" cstate="print"/>
          <a:srcRect/>
          <a:stretch>
            <a:fillRect/>
          </a:stretch>
        </p:blipFill>
        <p:spPr bwMode="auto">
          <a:xfrm>
            <a:off x="7672388" y="2930525"/>
            <a:ext cx="755650" cy="755650"/>
          </a:xfrm>
          <a:prstGeom prst="rect">
            <a:avLst/>
          </a:prstGeom>
          <a:noFill/>
          <a:ln w="9525">
            <a:noFill/>
            <a:miter lim="800000"/>
            <a:headEnd/>
            <a:tailEnd/>
          </a:ln>
        </p:spPr>
      </p:pic>
      <p:pic>
        <p:nvPicPr>
          <p:cNvPr id="21" name="Picture 18" descr="C:\Documents and Settings\sa56998\Local Settings\Temporary Internet Files\Content.IE5\41IXFJCH\MP900402149[1].jp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7996238" y="3109912"/>
            <a:ext cx="801687" cy="720725"/>
          </a:xfrm>
          <a:prstGeom prst="rect">
            <a:avLst/>
          </a:prstGeom>
          <a:noFill/>
          <a:ln w="9525">
            <a:noFill/>
            <a:miter lim="800000"/>
            <a:headEnd/>
            <a:tailEnd/>
          </a:ln>
        </p:spPr>
      </p:pic>
      <p:cxnSp>
        <p:nvCxnSpPr>
          <p:cNvPr id="22" name="Straight Arrow Connector 21"/>
          <p:cNvCxnSpPr/>
          <p:nvPr/>
        </p:nvCxnSpPr>
        <p:spPr>
          <a:xfrm flipV="1">
            <a:off x="7348538" y="3722687"/>
            <a:ext cx="684212" cy="252413"/>
          </a:xfrm>
          <a:prstGeom prst="straightConnector1">
            <a:avLst/>
          </a:prstGeom>
          <a:noFill/>
          <a:ln w="12700" cap="flat" cmpd="sng" algn="ctr">
            <a:solidFill>
              <a:srgbClr val="00B050"/>
            </a:solidFill>
            <a:prstDash val="solid"/>
            <a:headEnd type="arrow"/>
            <a:tailEnd type="arrow"/>
          </a:ln>
          <a:effectLst/>
        </p:spPr>
      </p:cxnSp>
      <p:sp>
        <p:nvSpPr>
          <p:cNvPr id="23" name="TextBox 22"/>
          <p:cNvSpPr txBox="1"/>
          <p:nvPr/>
        </p:nvSpPr>
        <p:spPr>
          <a:xfrm>
            <a:off x="7600950" y="3938587"/>
            <a:ext cx="1157689" cy="407804"/>
          </a:xfrm>
          <a:prstGeom prst="rect">
            <a:avLst/>
          </a:prstGeom>
          <a:noFill/>
        </p:spPr>
        <p:txBody>
          <a:bodyPr wrap="none">
            <a:spAutoFit/>
          </a:bodyPr>
          <a:lstStyle/>
          <a:p>
            <a:pPr fontAlgn="auto">
              <a:spcBef>
                <a:spcPts val="0"/>
              </a:spcBef>
              <a:spcAft>
                <a:spcPts val="0"/>
              </a:spcAft>
              <a:defRPr/>
            </a:pPr>
            <a:r>
              <a:rPr lang="en-US" sz="1000" b="0" dirty="0" smtClean="0">
                <a:solidFill>
                  <a:prstClr val="black"/>
                </a:solidFill>
                <a:latin typeface="Calibri"/>
              </a:rPr>
              <a:t>Sync to personally </a:t>
            </a:r>
          </a:p>
          <a:p>
            <a:pPr fontAlgn="auto">
              <a:spcBef>
                <a:spcPts val="0"/>
              </a:spcBef>
              <a:spcAft>
                <a:spcPts val="0"/>
              </a:spcAft>
              <a:defRPr/>
            </a:pPr>
            <a:r>
              <a:rPr lang="en-US" sz="1000" b="0" dirty="0" smtClean="0">
                <a:solidFill>
                  <a:prstClr val="black"/>
                </a:solidFill>
                <a:latin typeface="Calibri"/>
              </a:rPr>
              <a:t>owned devices</a:t>
            </a:r>
            <a:r>
              <a:rPr lang="en-US" sz="1050" b="0" dirty="0">
                <a:solidFill>
                  <a:prstClr val="black"/>
                </a:solidFill>
                <a:latin typeface="Calibri"/>
              </a:rPr>
              <a:t>.</a:t>
            </a:r>
          </a:p>
        </p:txBody>
      </p:sp>
      <p:pic>
        <p:nvPicPr>
          <p:cNvPr id="24" name="Picture 23" descr="http://t0.gstatic.com/images?q=tbn:ANd9GcSU1086acmd424495VxY1mlRuBtU5Vgo9V5iVY8v0DSMmDEViLG"/>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7277100" y="3398837"/>
            <a:ext cx="577850" cy="431800"/>
          </a:xfrm>
          <a:prstGeom prst="rect">
            <a:avLst/>
          </a:prstGeom>
          <a:noFill/>
          <a:ln w="9525">
            <a:noFill/>
            <a:miter lim="800000"/>
            <a:headEnd/>
            <a:tailEnd/>
          </a:ln>
        </p:spPr>
      </p:pic>
      <p:cxnSp>
        <p:nvCxnSpPr>
          <p:cNvPr id="26" name="Straight Arrow Connector 25"/>
          <p:cNvCxnSpPr/>
          <p:nvPr/>
        </p:nvCxnSpPr>
        <p:spPr>
          <a:xfrm rot="10800000">
            <a:off x="1408113" y="1993900"/>
            <a:ext cx="1260475" cy="1587"/>
          </a:xfrm>
          <a:prstGeom prst="straightConnector1">
            <a:avLst/>
          </a:prstGeom>
          <a:noFill/>
          <a:ln w="12700" cap="flat" cmpd="sng" algn="ctr">
            <a:solidFill>
              <a:srgbClr val="00B050"/>
            </a:solidFill>
            <a:prstDash val="solid"/>
            <a:headEnd type="arrow"/>
            <a:tailEnd type="arrow"/>
          </a:ln>
          <a:effectLst/>
        </p:spPr>
      </p:cxnSp>
      <p:pic>
        <p:nvPicPr>
          <p:cNvPr id="27" name="Picture 20" descr="http://t0.gstatic.com/images?q=tbn:ANd9GcSU1086acmd424495VxY1mlRuBtU5Vgo9V5iVY8v0DSMmDEViLG"/>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919413" y="1093787"/>
            <a:ext cx="579437" cy="431800"/>
          </a:xfrm>
          <a:prstGeom prst="rect">
            <a:avLst/>
          </a:prstGeom>
          <a:noFill/>
          <a:ln w="9525">
            <a:noFill/>
            <a:miter lim="800000"/>
            <a:headEnd/>
            <a:tailEnd/>
          </a:ln>
        </p:spPr>
      </p:pic>
      <p:sp>
        <p:nvSpPr>
          <p:cNvPr id="28" name="TextBox 63"/>
          <p:cNvSpPr txBox="1">
            <a:spLocks noChangeArrowheads="1"/>
          </p:cNvSpPr>
          <p:nvPr/>
        </p:nvSpPr>
        <p:spPr bwMode="auto">
          <a:xfrm>
            <a:off x="1143000" y="2114550"/>
            <a:ext cx="1439863" cy="246062"/>
          </a:xfrm>
          <a:prstGeom prst="rect">
            <a:avLst/>
          </a:prstGeom>
          <a:noFill/>
          <a:ln w="9525">
            <a:noFill/>
            <a:miter lim="800000"/>
            <a:headEnd/>
            <a:tailEnd/>
          </a:ln>
        </p:spPr>
        <p:txBody>
          <a:bodyPr wrap="none">
            <a:spAutoFit/>
          </a:bodyPr>
          <a:lstStyle/>
          <a:p>
            <a:pPr fontAlgn="auto">
              <a:spcBef>
                <a:spcPts val="0"/>
              </a:spcBef>
              <a:spcAft>
                <a:spcPts val="0"/>
              </a:spcAft>
            </a:pPr>
            <a:r>
              <a:rPr lang="en-US" sz="1000" b="0" dirty="0">
                <a:solidFill>
                  <a:prstClr val="black"/>
                </a:solidFill>
                <a:latin typeface="Calibri"/>
              </a:rPr>
              <a:t>External data services</a:t>
            </a:r>
          </a:p>
        </p:txBody>
      </p:sp>
      <p:sp>
        <p:nvSpPr>
          <p:cNvPr id="29" name="TextBox 64"/>
          <p:cNvSpPr txBox="1">
            <a:spLocks noChangeArrowheads="1"/>
          </p:cNvSpPr>
          <p:nvPr/>
        </p:nvSpPr>
        <p:spPr bwMode="auto">
          <a:xfrm>
            <a:off x="914400" y="4552950"/>
            <a:ext cx="1970088" cy="246063"/>
          </a:xfrm>
          <a:prstGeom prst="rect">
            <a:avLst/>
          </a:prstGeom>
          <a:noFill/>
          <a:ln w="9525">
            <a:noFill/>
            <a:miter lim="800000"/>
            <a:headEnd/>
            <a:tailEnd/>
          </a:ln>
        </p:spPr>
        <p:txBody>
          <a:bodyPr wrap="none">
            <a:spAutoFit/>
          </a:bodyPr>
          <a:lstStyle/>
          <a:p>
            <a:pPr fontAlgn="auto">
              <a:spcBef>
                <a:spcPts val="0"/>
              </a:spcBef>
              <a:spcAft>
                <a:spcPts val="0"/>
              </a:spcAft>
            </a:pPr>
            <a:r>
              <a:rPr lang="en-US" sz="1000" b="0" dirty="0">
                <a:solidFill>
                  <a:prstClr val="black"/>
                </a:solidFill>
                <a:latin typeface="Calibri"/>
              </a:rPr>
              <a:t>Device Compromise (Jailbreak)</a:t>
            </a:r>
          </a:p>
        </p:txBody>
      </p:sp>
      <p:pic>
        <p:nvPicPr>
          <p:cNvPr id="30" name="Picture 30" descr="http://t2.gstatic.com/images?q=tbn:ANd9GcRnIrNsaibJUvz2Ytj6N5I5Q1k_aAbp-RAgWT0OY3xvffIGAPQ25Q"/>
          <p:cNvPicPr>
            <a:picLocks noChangeAspect="1" noChangeArrowheads="1"/>
          </p:cNvPicPr>
          <p:nvPr/>
        </p:nvPicPr>
        <p:blipFill>
          <a:blip r:embed="rId13" cstate="print"/>
          <a:srcRect/>
          <a:stretch>
            <a:fillRect/>
          </a:stretch>
        </p:blipFill>
        <p:spPr bwMode="auto">
          <a:xfrm>
            <a:off x="228600" y="1428750"/>
            <a:ext cx="1143000" cy="712975"/>
          </a:xfrm>
          <a:prstGeom prst="rect">
            <a:avLst/>
          </a:prstGeom>
          <a:noFill/>
          <a:ln w="9525">
            <a:noFill/>
            <a:miter lim="800000"/>
            <a:headEnd/>
            <a:tailEnd/>
          </a:ln>
        </p:spPr>
      </p:pic>
      <p:sp>
        <p:nvSpPr>
          <p:cNvPr id="32" name="TextBox 67"/>
          <p:cNvSpPr txBox="1">
            <a:spLocks noChangeArrowheads="1"/>
          </p:cNvSpPr>
          <p:nvPr/>
        </p:nvSpPr>
        <p:spPr bwMode="auto">
          <a:xfrm>
            <a:off x="4252913" y="3794125"/>
            <a:ext cx="2159000" cy="508000"/>
          </a:xfrm>
          <a:prstGeom prst="rect">
            <a:avLst/>
          </a:prstGeom>
          <a:noFill/>
          <a:ln w="9525">
            <a:noFill/>
            <a:miter lim="800000"/>
            <a:headEnd/>
            <a:tailEnd/>
          </a:ln>
        </p:spPr>
        <p:txBody>
          <a:bodyPr>
            <a:spAutoFit/>
          </a:bodyPr>
          <a:lstStyle/>
          <a:p>
            <a:pPr fontAlgn="auto">
              <a:spcBef>
                <a:spcPts val="0"/>
              </a:spcBef>
              <a:spcAft>
                <a:spcPts val="0"/>
              </a:spcAft>
            </a:pPr>
            <a:r>
              <a:rPr lang="en-US" sz="900" b="0">
                <a:solidFill>
                  <a:prstClr val="black"/>
                </a:solidFill>
                <a:latin typeface="Calibri"/>
              </a:rPr>
              <a:t>USB connectivity required for backup</a:t>
            </a:r>
          </a:p>
          <a:p>
            <a:pPr fontAlgn="auto">
              <a:spcBef>
                <a:spcPts val="0"/>
              </a:spcBef>
              <a:spcAft>
                <a:spcPts val="0"/>
              </a:spcAft>
            </a:pPr>
            <a:r>
              <a:rPr lang="en-US" sz="900" b="0">
                <a:solidFill>
                  <a:prstClr val="black"/>
                </a:solidFill>
                <a:latin typeface="Calibri"/>
              </a:rPr>
              <a:t>and updates. Places untrusted content</a:t>
            </a:r>
          </a:p>
          <a:p>
            <a:pPr fontAlgn="auto">
              <a:spcBef>
                <a:spcPts val="0"/>
              </a:spcBef>
              <a:spcAft>
                <a:spcPts val="0"/>
              </a:spcAft>
            </a:pPr>
            <a:r>
              <a:rPr lang="en-US" sz="900" b="0">
                <a:solidFill>
                  <a:prstClr val="black"/>
                </a:solidFill>
                <a:latin typeface="Calibri"/>
              </a:rPr>
              <a:t>Inside perimeter.</a:t>
            </a:r>
          </a:p>
        </p:txBody>
      </p:sp>
      <p:pic>
        <p:nvPicPr>
          <p:cNvPr id="33" name="Picture 20" descr="http://t0.gstatic.com/images?q=tbn:ANd9GcSU1086acmd424495VxY1mlRuBtU5Vgo9V5iVY8v0DSMmDEViLG"/>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576763" y="3362325"/>
            <a:ext cx="577850" cy="431800"/>
          </a:xfrm>
          <a:prstGeom prst="rect">
            <a:avLst/>
          </a:prstGeom>
          <a:noFill/>
          <a:ln w="9525">
            <a:noFill/>
            <a:miter lim="800000"/>
            <a:headEnd/>
            <a:tailEnd/>
          </a:ln>
        </p:spPr>
      </p:pic>
      <p:sp>
        <p:nvSpPr>
          <p:cNvPr id="34" name="TextBox 69"/>
          <p:cNvSpPr txBox="1">
            <a:spLocks noChangeArrowheads="1"/>
          </p:cNvSpPr>
          <p:nvPr/>
        </p:nvSpPr>
        <p:spPr bwMode="auto">
          <a:xfrm>
            <a:off x="2362200" y="3028950"/>
            <a:ext cx="1220206" cy="553998"/>
          </a:xfrm>
          <a:prstGeom prst="rect">
            <a:avLst/>
          </a:prstGeom>
          <a:noFill/>
          <a:ln w="9525">
            <a:noFill/>
            <a:miter lim="800000"/>
            <a:headEnd/>
            <a:tailEnd/>
          </a:ln>
        </p:spPr>
        <p:txBody>
          <a:bodyPr wrap="none">
            <a:spAutoFit/>
          </a:bodyPr>
          <a:lstStyle/>
          <a:p>
            <a:pPr fontAlgn="auto">
              <a:spcBef>
                <a:spcPts val="0"/>
              </a:spcBef>
              <a:spcAft>
                <a:spcPts val="0"/>
              </a:spcAft>
            </a:pPr>
            <a:r>
              <a:rPr lang="en-US" sz="1000" b="0" dirty="0">
                <a:solidFill>
                  <a:prstClr val="black"/>
                </a:solidFill>
                <a:latin typeface="Calibri"/>
              </a:rPr>
              <a:t>Limited endpoint</a:t>
            </a:r>
          </a:p>
          <a:p>
            <a:pPr fontAlgn="auto">
              <a:spcBef>
                <a:spcPts val="0"/>
              </a:spcBef>
              <a:spcAft>
                <a:spcPts val="0"/>
              </a:spcAft>
            </a:pPr>
            <a:r>
              <a:rPr lang="en-US" sz="1000" b="0" dirty="0" smtClean="0">
                <a:solidFill>
                  <a:prstClr val="black"/>
                </a:solidFill>
                <a:latin typeface="Calibri"/>
              </a:rPr>
              <a:t>Controls increase</a:t>
            </a:r>
            <a:endParaRPr lang="en-US" sz="1000" b="0" dirty="0">
              <a:solidFill>
                <a:prstClr val="black"/>
              </a:solidFill>
              <a:latin typeface="Calibri"/>
            </a:endParaRPr>
          </a:p>
          <a:p>
            <a:pPr fontAlgn="auto">
              <a:spcBef>
                <a:spcPts val="0"/>
              </a:spcBef>
              <a:spcAft>
                <a:spcPts val="0"/>
              </a:spcAft>
            </a:pPr>
            <a:r>
              <a:rPr lang="en-US" sz="1000" b="0" dirty="0">
                <a:solidFill>
                  <a:prstClr val="black"/>
                </a:solidFill>
                <a:latin typeface="Calibri"/>
              </a:rPr>
              <a:t>risk of data leakage.</a:t>
            </a:r>
          </a:p>
        </p:txBody>
      </p:sp>
      <p:cxnSp>
        <p:nvCxnSpPr>
          <p:cNvPr id="35" name="Straight Arrow Connector 34"/>
          <p:cNvCxnSpPr/>
          <p:nvPr/>
        </p:nvCxnSpPr>
        <p:spPr>
          <a:xfrm flipH="1">
            <a:off x="1981200" y="2419350"/>
            <a:ext cx="685802" cy="1295400"/>
          </a:xfrm>
          <a:prstGeom prst="straightConnector1">
            <a:avLst/>
          </a:prstGeom>
          <a:noFill/>
          <a:ln w="12700" cap="flat" cmpd="sng" algn="ctr">
            <a:solidFill>
              <a:srgbClr val="00B050"/>
            </a:solidFill>
            <a:prstDash val="solid"/>
            <a:headEnd type="arrow"/>
            <a:tailEnd type="arrow"/>
          </a:ln>
          <a:effectLst/>
        </p:spPr>
      </p:cxnSp>
      <p:pic>
        <p:nvPicPr>
          <p:cNvPr id="36" name="Picture 2" descr="http://t3.gstatic.com/images?q=tbn:ANd9GcTXvMuHn_fPyEjke3TzcytkBGrBEW923SMVYTEFIh5me9A-as16bA"/>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2362200" y="1428750"/>
            <a:ext cx="1676399" cy="1676400"/>
          </a:xfrm>
          <a:prstGeom prst="rect">
            <a:avLst/>
          </a:prstGeom>
          <a:noFill/>
        </p:spPr>
      </p:pic>
      <p:pic>
        <p:nvPicPr>
          <p:cNvPr id="38" name="Picture 12" descr="http://images.apple.com/icloud/images/overview_title.jpg"/>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1524000" y="1276350"/>
            <a:ext cx="685800" cy="669626"/>
          </a:xfrm>
          <a:prstGeom prst="rect">
            <a:avLst/>
          </a:prstGeom>
          <a:noFill/>
        </p:spPr>
      </p:pic>
      <p:cxnSp>
        <p:nvCxnSpPr>
          <p:cNvPr id="39" name="Straight Arrow Connector 38"/>
          <p:cNvCxnSpPr>
            <a:stCxn id="40" idx="1"/>
          </p:cNvCxnSpPr>
          <p:nvPr/>
        </p:nvCxnSpPr>
        <p:spPr>
          <a:xfrm flipH="1">
            <a:off x="5943600" y="1529972"/>
            <a:ext cx="1591654" cy="736978"/>
          </a:xfrm>
          <a:prstGeom prst="straightConnector1">
            <a:avLst/>
          </a:prstGeom>
          <a:noFill/>
          <a:ln w="12700" cap="flat" cmpd="sng" algn="ctr">
            <a:solidFill>
              <a:srgbClr val="00B050"/>
            </a:solidFill>
            <a:prstDash val="solid"/>
            <a:headEnd type="none"/>
            <a:tailEnd type="arrow"/>
          </a:ln>
          <a:effectLst/>
        </p:spPr>
      </p:cxnSp>
      <p:pic>
        <p:nvPicPr>
          <p:cNvPr id="40" name="Picture 16" descr="http://t0.gstatic.com/images?q=tbn:ANd9GcTSaAG-5feBJCIY-7XwR-PJU5k8-A9MrTZzccuFH9jP_-6So9Da"/>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7535254" y="981075"/>
            <a:ext cx="1205522" cy="1097794"/>
          </a:xfrm>
          <a:prstGeom prst="rect">
            <a:avLst/>
          </a:prstGeom>
          <a:noFill/>
        </p:spPr>
      </p:pic>
      <p:sp>
        <p:nvSpPr>
          <p:cNvPr id="11266" name="AutoShape 2" descr="data:image/jpeg;base64,/9j/4AAQSkZJRgABAQAAAQABAAD/2wCEAAkGBxQSDxQQERASFhEUEBQUFRIYFRUUFhYVFBUWFhQZGBUcHCggGBomHBQUIjEhJSorLi4uFx8zODMsNygtLisBCgoKDg0OGhAQGCwkHyQsLCwsLCwsLCwsLCwsLCwsLCwsLCwsLCwsLCwsLCwsLCwsLCwsLCwsLCwsLCwsLCwsLP/AABEIAOYA2wMBEQACEQEDEQH/xAAbAAEAAgMBAQAAAAAAAAAAAAAAAgYDBAUBB//EAEUQAAEEAAIHBAcECAMJAQAAAAEAAgMRBAUGEiExQVFxByJhgRMyUpGhwdFCcrHwIzRTc3SisrM10uEXJCUzYoKSk8IU/8QAGgEBAAMBAQEAAAAAAAAAAAAAAAECAwQFBv/EAC4RAQACAQQBAQcDBAMAAAAAAAABAgMEESExEkEFIjIzUWFxE4GhFCOR8BWxwf/aAAwDAQACEQMRAD8A61r3HhloFoFoFoFoFoFoM2EwrpHarG2fgOp4KtrRXtatZnptZjlL4QHGnN4uHA8j9VWmSLcLXxzXlz7WjMtNgtAtAtAtAtBkw8LnuDWiyeH1UWmI7TEb9N3HZRJGNb1m1tI4dR81SuSJXtjmHNtaM3toFoFoFoFoFoFoFoIqUCAgICAgIl2csyJz6dJbWcvtH6LG+WI6a0xTPaz4bDtY3VY0AfnfzXLaZnt01iI6Zi0EURYOwhVWVfOshLbkiFt3lnFvTmF04su/EubJi25hwbXS5xAQEBBs4HBOldTRs4u4D88lW1oqtWs2W3L8E2Juq0beLuJXLa02dVaxDbCou5OZ5C19ujpr+X2T9FpTLMds74onpWcTh3Ru1XtIP53HiumtotzDmmsx2xKyogICAgICCKkEBAQEGfB4R8rqYL5ngOpVbXiE1rMrRlmTsi7x7z+Z3DoFzXyTZ00xxDqBZNYTCqlMKJSkFVZwc7yAPuSEU/eWcHdORXRizzXiWGXDE8wqbmkEgiiDRB3grs335hx7THEvFIIOhleWOlNnZHxdz8As732XpTdasPA1jQ1ooBc0zv26YjbpnCqskFCUwqylDFYRkrdV7QR8R0PBItNZ3hE1i3aq5rkD47cy3x/zDqOI8QuqmeLcS5r4Zr041rdiKQQEBAQRtAtAtB6EHZy3Iy7vS21vs/aPXksbZfo1rj+qxwRNY3VaAAOAWEzM9t4jbpmCqtCQUJTCqlMKJSkFCyYUJcvOskbONYd2QDY7gfB31WmLNNJ29GWTFF43UjFYd0byx7SHDh8xzC762i0bw4bRNZ2l1Mqycup8gpu8N4nryCpfJ6Q0pT6rIxoAoCgNgC52/SYUJTChMJBQlMKqUwoSkFCzkZro+yW3Mpkn8p6j5ha488176ZXwxbpUcbg3xO1ZGkHhyPQ8V20vFo3hx2rNZ2lr2rKloFoFoI2pQWgnC3WcG2BZ3nYAomdkxytmXZWyLb6z/aPyHBc1rzLopWIdFUaJBVSmFCYSChKYVUphRKUgoWTChKTQqytDHi8uZJRe0EtNtPEKa5Jr0i2OLdtObDlviOa3reJYWpMMasqkFCUwoSkFCUwqpTChKQULJhQmGPFYVkjdSRoc08D8jwKRaYneCaxaOVI0gykYdw1ZAQ7c0+uPqPFd+HLN+4cGbH4Tw5FrdiWgWgipQKAU7DrZTnJjpj7MfvLenMeCyvj35hrTJtxK0wyhzQ5pBB3ELmmNnRE7soVVkwoTCQUJTCqlMKJSkFCzKyNUmy8VZ2ilnK8RsP3KYJY1ZVrzYQHa3YeXBaVyTHbO2OJ6ajmEGiFrExLKYmO3oQSChKYVUphQlIKFkwoTDh55pC2G2R06Xjyb15nwW2LBN+Z6YZc8V4hS55nPcXPcXOO8ld9axEbQ4ZmZndjVkCAgjaILQLQLQbmXZk+F1t2tO9p3H6FUvji0L0yTWVxy/HMmbrMPUcR1C5LVmvbrpaLdNwKi8JBQlMKspZGNtVmVojdsRx0s5lrFdmQKqyQUJeP3KYRLGrKvQiXjmAiiEiZhExEtWXDEbRtHxWtcm/bKcezCFZRMKEphQl7rACyaA4qO1uI7VTPNJbuOA0Nxk3E/d5dV14tP62cmXP6VVi117OTctAtAtAtBG1IWgWgWgWgy4XFOjcHscQR8fA8wq2rExymtpjpcsmzlsw1T3ZPZ4Hxb9Fx5Mc1dePJFnWCxbw2I4efuWc2aVq2GhUleEgoS9ChKQUJeP3KYRLGrKvQiXoUD0KEoS4cHwPNWi8wrNIlqvjLd/vWkWiWU1mGHFYpkTC97gGjj8gOJVorNp2hWbREbypOd566c6rbbF7PF3i76LuxYIpzLiy5ps5FrdiWgWgWgWgWgipQICAgWgWg3sqy+SZ/csAHa/dq9PFZZLxWNpaUpNp4XvB4nU7jyTVDX4nquG+Obcw7aZPHiXUY4EWDYXPPHbpiYnlIKFkgoHoUJSChLx+5TCJY1ZV6ES9CgehQlIKJTDFNOBs3nkrVpMqWvEKfpVlMsh9Kxxc0D/lezzLRx/Fd+DJWvE/5cObHNuYVBdri6LUhaAgICAgigICAgIOzkuROlp77bH8XdOQ8VjkzRXiG2PFNuZXGCFrGhrGgNG4BcczMzy6oiIa03rFbV6ZWnlOCctOw+XBVtSLLVvNXVw2LDth2Hl9CuS+OauqmSLNoLNq9ChKQUJeP3KYRLGrKvQiXoUDx8gaLJSImeibRENOXFk7BsHxW1ccR2xtk36Ymq0qM7VSV4cHPtG2y3JFTZeI3Nf15HxW+LPNOJ6Y5cEW+HtSJ4nMcWPaWuG8HeF31mJjeHBNZidpQVkCAgICCNqUFoFoA27ALJ4JuLTkmjtVJONu8R/wCb6LlyZvSrpx4fWVlAXM6IeolpzesVtXpjbt41BkCiUw3cNjCNh2j4rnviieYb0yTHboxSBwsFc8xMduitonpkCqu8fuUwiWNWQ9RHTTnx4Gxu08+H+q1rime2V8sR00y8uNk2VtFYjiGMzum1RKYZGqsrM7FSWkJhVTDnZzkseIb3u68erIBtHgeY8Fpjy2xzwyyYoycPn+Z5dJh36kjejvsuHgV6WPJW8cPOyY7Unlp2tFC0C0C0EUQWpE4Ii9wY0W4mgNyrM7cpiN11ybI2wjWdTpfa4N8G/VceTLNnZjxRXt1wsmr1QPUS05vWK2r0xt28agyBRKU2qsphmicQbBpUtET20iZjpvwYsHY7YefD/Rc1scx03pk+rdDBSx3lvtEtPGTtj3mzwHFbY6zdjktFfVycRjHP8G8h8+a664oq5b5JsxtV5UhlaqysytVJXhkaqyszsVJaQmFVKQUJYcbgmTMMcjQ5p94PMHgVNbzWd4VtSto5fO9IcidhnA3rRuPdduPQjn4r08GaMkfd5ubDOOXIW7AQEEbUhaBaId7KNJHR0yW3s9r7Q+oWF8G/NXRTNMcSt2ExTJGhzHBw5j5jgVyTWYnl1VtE9Myqs9Qac3rFbV6Y27eNQZAolKbVWVoZAqylJQls6z2xmnVe7jSymK2s13tWvDkvu9t3z5rrrttw5Z335egIJNUJhlaqysytVJXhkaqyszsVJaQmFVKQUSnj1VzO9LGRWyGpJN133G+fE+AXTi01r8zxDly6mK8R2o2Nxr5n68ry53juHgBwC9GmOtI2iHBa9rcywWrKloFoIWpQWgWgWg2MFjnxO1o3EHjyPUcVS1K27Wrea9Llk+kbJaa+mSeJ7ruh+S48mG1XZjzRbt3AsWzTm9YravTG3bxqDI1RKWQKsrJtCrPCYjduQQ1tO/8ABYWtu3pVPF+p7lGP4k3+Fz3NsbV0b7MJjdhdHX1V4tupNdnoQTaFWUsrVWV4ZGqsrM7FnK8NfMcyjgZrSvA5D7R6DirUx2vO0IvkrSN5UTO9J5J7Yy44vZB7zvvH5Bd+LTRXmeZcGXUTbriHBXU5hAtAtAtB5aBaBaBaBaBabDu5PpK+KmSW+P8AmaPA8R4Fc+TBFum9M817WqOdsgEjDbXCwVjEbcS2md+YZWhRKUwqpZGNs7FWZ2WiN27DGB15rC07t612Z2qjRDF+ofJWx/Erk+FohbyxTq1VOzC+Kt25Wiyk1GqRkaqytDI1VlaHBz/SgQkwxNuUbCT6rTV+Z2hbYtP5+9PTDLqPCdo7UfFYt8jy+R5c48T+dgXoVpFY2iHFa02neWK1KpaG5aBaBaBaCKlAgICAgICD6Jo4LwkX3PmV52X45ehij3Yb7ouSrFkzV7Gy1EzsmsbtyJlbljM7tojZmaqSum1Qshi/U9ytj+JXJ8LRC3limFVMMjVWVkJIeI9ymLfVWavI2E7lM2iCI3bkUQHVY2tMtorEPlulX69P9/8A+QvW03yoeTqPmS5S3YiAgICAgII2pQWgWgWgWgWgWg7uR6SOhAjeNaIbq2OaPDmPArny4PLmO2+PN48T0u2AxzJm68bw4fEeBHArhtSaztLtreLdNxqo0ZWqsrMjVWVoTaqrIYv1PcrY/iVyfC0Qt5YphVTDI1VlaGRqrK0Jg1t3BVW4jlV890zZHbMPT37tf7A6e0fgurDpJtzfiHJl1cV4qoeJxDpHuke63uNk7Np8l6VaxWNoefa02neWO1ZUtAtAtAtAtAtBG0C0C0C0C0C0C0C0GbB4x8T9eN5a7mPmOIVbUi0bTC1bTWeF1yPS1klMnpj9g1vsO/yn4Lhy6aa815duLURPFlqYVyS64ZWqkrQm1Qshi/U9ytj+JXJ8LRC3limFVMMjVWVmlmudRYZtyO73BgouPlwHiVamK154VvlrSOVCzvSSXEW29SLhGDv+8eP4L0MWmrTn1efkz2v+HGXQwLQLQLQLQLQLQLQLQRtSgtAtAtAtAtAtAtAtAtB2sj0llw9NvXi9g8Punh+C58unrfnqW+LPan3h9BybOosS243d4b2HY4eXHqF5uXFak8vSx5a3jh1AsWyGL9T3K2P4lcnwtELaWL2SUNaXOIDRtJJoAdVG0zxCd4iN5VLO9Mt7MN0MpH9I+ZXXi0u/N3Jl1PpRT5Zi5xc4kuO8k2T5rtisRG0OObTM8o2p/CPyWgWgWgWgWgWgWgWgWgipQICAgICAgICAgIJwzOY4PY4tcNocDRCiaxaNpWi0xO8LvkGm+6PFdBKBs/7xw6j3Lzs2j25p/h34dX6XXGWUOj1muBaaIINg+a4qxMW2l2WmJrvCu5xpDFhxq3rScGDh948F2Y8Nr/hyXzVqo2bZxLiHXI7u3sYNjR9T4ld2PFWjhvlteXPWrMQEBAQEBAQEBAQEEbQLQLQLQLQLQLQLQLQLQLQLQLQbmDzSaJjmRyua129o3dRyPiFnbFS07zC9clqxtEtMlabQpuIFoFoFoFoFoFoFoFoFoFoFoFoI2pQWgWgWgWgWgWoC1IWgWgWgWgWgWgWgWgWgWgWgWgWgWgWgWgWgWgWgWgjaILQLQLQLQEC1IWoC0C0C0C0C0C0C0C06C0C0C0C0C0C0C0C0C0C0C0C0HikEBAQdHRyFsmMgje0OY6UBzTuI2rHUWmuOZhrgiLZIiX1ifRrAMbrPw0DWircdg2mhtJ5leFGozzO0Wl7k6bBWOaw08ToVgZmXG3Vvc+N+z3WQVpGszUn3p/yznR4bxx/D5tpFkr8HOYnmwRrMfwc35HmF7GnzxmrvDyc+GcVtpctbsC0BDcTcENxAUTKYfXcw0awjcFJIMNGHjDOcHVtDhGSD714NNTlnJEeU9vcvpsUYpnxjp8hC994T1AQEBAQEBAQEBAQRtAtAtAtB1tFD/v8Ah/3zfmsNV8qzbTfNq+m9pH+GTfeh/vxrxdF8+P8AfR7Gu+TKl9mWYmPGiC+5M13d4azGlwNc6Dl6XtDHE4/L1h5+gyTGTx+qy9qmFDsIyWtscoF+D9h+Ne5cXs+22TZ2e0K70ifu9zTQfDnDfoIiJnejDXazjWs5usavkSlNdki/vTwX0WOae7HLV0i0MibDBDhmVK+ZrDKbJI1XFzne61fDrb+U2tPCmbR18YrWOW+dGMvwkTTiNU2Q30kjj3neA3DyWf8AU58s+7/DT+mwYojy/lzdLNCIhA7EYQFpa3XLAba5tWS29xrb4rbTa2/lFcjLU6Kvj5Y2roBo5h8VhnyTRlzhMWg6zhs1WngfEq+t1F8d4is+imi09MlJm0ero4fR7L4cUYZi10srv0UJLiGt+yPvHbvPRY21GovTyjqO5a10+nrfxntx9PtE2YdoxGHBEZcGvZdhpPqlvhwrot9Hq7X3pftjq9JXH79en0WSASYUxk0HwFpdyDmUT8V5UTtfePq9PbfHtP0VrKtHssxETmQAP1O66QOdrg87/IXXk1Gox2ibcOXHp9PkrtVRMx0bkjx4wTdpc5uo48WO26x6AG+i9OmpicP6kvNvppjL+nC+t0VwGDhDsTqnaAZJCdrjwAGwLzJ1WfLb3P4elGlwYq+//LS0l0IhdAZ8GNV4brhoNse2r2cjW6lpg1t4t45GefR0mvnjZch0awOLwjJmREFzSHd9/deNjtl81GbU5seTxmU4dNhyY/KIaGimhDT6V2MaSGvLGCy0Uw95+zgfqtNRrp4jGzwaGI3nIpedyQnEP/8Azs1YQaZtJsD7Vnn9F6OCL+Eefbz83j5z4xw0bWrMtAtAtAtB4pBAQEHV0U/X8P8Avm/Nc+q+VZtpvm1fT+0n/C5vvQf3414ui+dX/fR7Gv8Aky+e9nsZOZwEfZ9I49PRPb+LgvW107YJ/b/t5eijfNVe+0+QDLyOLpoq8nWfwXmaCN8v7S9LXz/a/eFhxWI9HhnS+xCXf+LbXNWvlfb7um0+OPf7PnfZviXz4+SWV7nP9C47SSLc4bhuC9TX0imGKxDzNDeb5ZtMtntdftwzeFSnz7gVfZkR70re0p+GFv0VOvl2HvjhmA+TQFwajjNbb6u7B72Gu/0cXswZWHnaNwxbx7gAt9fPvVn7Qw0Hw2/MqlpVIRnd3tE+HryEa7tPEf0s/u4s8z/UxP3h9A07YDluIvgwEdQ4UvL0s/3Yenqo/tS28zP/AA+X+Ef/AGyqY/mx+f8A1a/yZ/Ch9kb/ANPO3gYWHzDjX9RXp+0ojwrP3ed7NmfK0fZbsXhwc3gfxGEmPucwD+orgraf0LR94d1qR+vE/aXA7XH/AKPDt4ekefMNr5ldXsz4ply+0p92IWXQl5dluHv9lXk0kD4Bcmq4zW/Lr0vOGv4U/s/x7oswnwgBMTnSGvZMbq1uhGz3Lu1uOLYa5PXhw6PJNctqenKydo2LkjwDvRDY9wZI7i1jrv3mh5rl0NK2yx5OvW2tXH7r46vfeCKUCJEBAQRUoEBAQdbRP9fw/wC+b81z6r5Nm+m+bV9f0syp2Kwb8Oxwa5xjIJuu5I153eDSvA0+SMeSLS93U4py08YczQ3RAYIule8Plc3VsCmtbvIHGz8ltqtXObiI4Y6XSRh5meVW7T87bLKzDRuBbESXkftDsryF+9dvs/BNazeY7cevzRa0Uj0X/Ov1Cb+Ff/QV5eP5sfl6WT5U/h8u7OMeIsewONNlY6O/+o0W/EV5he1r8c2xTMejx9DkiuWN1x7SMhmxLYXQM13Mc4ObYBp+rR2ncC34rz9DnrjmYtLv12C2Taaw7kJGCy5vpCB6DDAOPNzW0a6n8VzzvmzcesuiP7OHn0hwuyp94SVx3nEuJ6lrSV0+0Y2yRH2c/s+d6TP3audaJTy5s3ENDfQGSJ7nawsej1dYau+zq/FWxaqldPNPXlTLpb2zxaOuHT7SseI8A6O+9K5rAOYBBd8B8VjoqTbLv9G+tvFce31d2aH0mEMVgF8BYOrmUues+N9/pLeY8se32VTs30dmwzppMQzULg1jRbTYaSXHYTs3Uu3XaiuWIirj0OC2OZmxmOesbnsTC4arYjC48A+WnAX1DB5pTBM6WbffcvniNVEeja7R8klxMMRgZrvjkNtsAlrm1ss86VNDnritPl1K2uw2yVjxdfKoxg8vYJSB6GC3m9lgW742sMk/q5pmPWW+OP0sMRPpDjaGYAYXCyY7EDVklDpXXvbHZc0dTvrxHJb6m85bxjr1HDDT0jFSclu55dXJcxjzHBEubQeHRyM4tO78KKxy47YMjbFkrqMb47nOWuw2IfA/ew7DzadrT5hfQYckZaRaHg5sc47zWWktWYgICAg8tAtAtAtBmwWLdFI2VhGux2s0kWLHgqXpF6zWfVal5paLQsX+0HG/tI//AFhcf/HYfu6/+Qy/Zq47TPGStLXTlrSKOoAzZ1G1aU0WGk77M76zLaNplwbXU5t1ixGnGMfG6Jz49RzCwj0Y3EUdq440GKLeXLqnW5Zjx9FdBrcuyY4csSteA7QcXEwMJikAFAva4u8y1wvzXDf2fitO8bw7cftDLWNuJc3PdKMRi6bK8BgNiNg1W3zO0k+a2w6XHi5rHLHLqsmTuV97Jv1OT+IP9DV5ntL5sfh6fs35c/lx9J9LsThcfPFE9pjtlNe3WDbY0mtopbafSY8uKJnthqNXkxZJiFOzfN5cTJ6Sd+s7cBua0cmjgvRx4aYo8aw4Mua2SfK0t/GaXYqQRh0oHonh7NVobTmihfMUTsWNdFirvx21trMs7Rv06UvaNjHM1P0LTVa4Y7W67XVfkso9nYonflrPtDLNduFTklLnFziS4mySdpJ3knmu+KxEbR04ptMzvKz5bp/i4WBlxyACgZGuLq+8HC/NcWT2fitO/Mfh149flpG3E/lp51pdicVQkcwMa4O9G1tMJBsawJJcPAlXxaPHj32Uy6vJk7RzbS3FYmL0MsjfRkgkNaG3W4Ejh4eCnHo8eO3lHZk1eTJXxnpgyTSKfCawgeAH1rAtDhY3HwKtm01Mu3l6KYdRfFv4sec51LiniSYsL2t1QWtDdm/bW/j71bDgrijaqMue2Sd7Ofa2YloktAtAtBFECAgICAgICAgICAg7mR6VYjCRmOEx6rnax1maxugN9jkFzZdJjyzvZ04tVkxRtVzs1zF+ImdPLWu+roUNgAGzoAtceOMdYrVjkyTkt5S1FooICAgICAgICAgICAgI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wpmu.org/wp-content/uploads/2010/11/dropbox1.jpg"/>
          <p:cNvPicPr>
            <a:picLocks noChangeAspect="1" noChangeArrowheads="1"/>
          </p:cNvPicPr>
          <p:nvPr/>
        </p:nvPicPr>
        <p:blipFill>
          <a:blip r:embed="rId17" cstate="print"/>
          <a:srcRect/>
          <a:stretch>
            <a:fillRect/>
          </a:stretch>
        </p:blipFill>
        <p:spPr bwMode="auto">
          <a:xfrm>
            <a:off x="304800" y="2190750"/>
            <a:ext cx="725714" cy="762000"/>
          </a:xfrm>
          <a:prstGeom prst="rect">
            <a:avLst/>
          </a:prstGeom>
          <a:noFill/>
        </p:spPr>
      </p:pic>
      <p:pic>
        <p:nvPicPr>
          <p:cNvPr id="11274" name="Picture 10" descr="http://upload.wikimedia.org/wikipedia/en/9/9a/Good_Logo_RGB.JPG"/>
          <p:cNvPicPr>
            <a:picLocks noChangeAspect="1" noChangeArrowheads="1"/>
          </p:cNvPicPr>
          <p:nvPr/>
        </p:nvPicPr>
        <p:blipFill>
          <a:blip r:embed="rId18" cstate="print"/>
          <a:srcRect/>
          <a:stretch>
            <a:fillRect/>
          </a:stretch>
        </p:blipFill>
        <p:spPr bwMode="auto">
          <a:xfrm>
            <a:off x="4724400" y="1504950"/>
            <a:ext cx="228600" cy="228600"/>
          </a:xfrm>
          <a:prstGeom prst="rect">
            <a:avLst/>
          </a:prstGeom>
          <a:noFill/>
        </p:spPr>
      </p:pic>
      <p:sp>
        <p:nvSpPr>
          <p:cNvPr id="44" name="TextBox 69"/>
          <p:cNvSpPr txBox="1">
            <a:spLocks noChangeArrowheads="1"/>
          </p:cNvSpPr>
          <p:nvPr/>
        </p:nvSpPr>
        <p:spPr bwMode="auto">
          <a:xfrm>
            <a:off x="7543800" y="2038350"/>
            <a:ext cx="1342034" cy="553998"/>
          </a:xfrm>
          <a:prstGeom prst="rect">
            <a:avLst/>
          </a:prstGeom>
          <a:noFill/>
          <a:ln w="9525">
            <a:noFill/>
            <a:miter lim="800000"/>
            <a:headEnd/>
            <a:tailEnd/>
          </a:ln>
        </p:spPr>
        <p:txBody>
          <a:bodyPr wrap="none">
            <a:spAutoFit/>
          </a:bodyPr>
          <a:lstStyle/>
          <a:p>
            <a:pPr fontAlgn="auto">
              <a:spcBef>
                <a:spcPts val="0"/>
              </a:spcBef>
              <a:spcAft>
                <a:spcPts val="0"/>
              </a:spcAft>
            </a:pPr>
            <a:r>
              <a:rPr lang="en-US" sz="1000" b="0" dirty="0" smtClean="0">
                <a:solidFill>
                  <a:prstClr val="black"/>
                </a:solidFill>
                <a:latin typeface="Calibri"/>
              </a:rPr>
              <a:t>Business information</a:t>
            </a:r>
          </a:p>
          <a:p>
            <a:pPr fontAlgn="auto">
              <a:spcBef>
                <a:spcPts val="0"/>
              </a:spcBef>
              <a:spcAft>
                <a:spcPts val="0"/>
              </a:spcAft>
            </a:pPr>
            <a:r>
              <a:rPr lang="en-US" sz="1000" b="0" dirty="0" smtClean="0">
                <a:solidFill>
                  <a:prstClr val="black"/>
                </a:solidFill>
                <a:latin typeface="Calibri"/>
              </a:rPr>
              <a:t>generated outside the</a:t>
            </a:r>
          </a:p>
          <a:p>
            <a:pPr fontAlgn="auto">
              <a:spcBef>
                <a:spcPts val="0"/>
              </a:spcBef>
              <a:spcAft>
                <a:spcPts val="0"/>
              </a:spcAft>
            </a:pPr>
            <a:r>
              <a:rPr lang="en-US" sz="1000" b="0" dirty="0" smtClean="0">
                <a:solidFill>
                  <a:prstClr val="black"/>
                </a:solidFill>
                <a:latin typeface="Calibri"/>
              </a:rPr>
              <a:t>network.</a:t>
            </a:r>
            <a:endParaRPr lang="en-US" sz="1000" b="0" dirty="0">
              <a:solidFill>
                <a:prstClr val="black"/>
              </a:solidFill>
              <a:latin typeface="Calibri"/>
            </a:endParaRPr>
          </a:p>
        </p:txBody>
      </p:sp>
      <p:pic>
        <p:nvPicPr>
          <p:cNvPr id="48" name="Picture 10" descr="http://upload.wikimedia.org/wikipedia/en/9/9a/Good_Logo_RGB.JPG"/>
          <p:cNvPicPr>
            <a:picLocks noChangeAspect="1" noChangeArrowheads="1"/>
          </p:cNvPicPr>
          <p:nvPr/>
        </p:nvPicPr>
        <p:blipFill>
          <a:blip r:embed="rId19" cstate="print"/>
          <a:srcRect/>
          <a:stretch>
            <a:fillRect/>
          </a:stretch>
        </p:blipFill>
        <p:spPr bwMode="auto">
          <a:xfrm>
            <a:off x="3429000" y="2343150"/>
            <a:ext cx="152400" cy="152400"/>
          </a:xfrm>
          <a:prstGeom prst="rect">
            <a:avLst/>
          </a:prstGeom>
          <a:noFill/>
        </p:spPr>
      </p:pic>
      <p:pic>
        <p:nvPicPr>
          <p:cNvPr id="49" name="Picture 7" descr="C:\Documents and Settings\sa56998\Local Settings\Temporary Internet Files\Content.IE5\E02HRNZM\MC900434845[1].png"/>
          <p:cNvPicPr>
            <a:picLocks noChangeAspect="1" noChangeArrowheads="1"/>
          </p:cNvPicPr>
          <p:nvPr/>
        </p:nvPicPr>
        <p:blipFill>
          <a:blip r:embed="rId6" cstate="print"/>
          <a:srcRect/>
          <a:stretch>
            <a:fillRect/>
          </a:stretch>
        </p:blipFill>
        <p:spPr bwMode="auto">
          <a:xfrm>
            <a:off x="3962400" y="742950"/>
            <a:ext cx="504825" cy="503237"/>
          </a:xfrm>
          <a:prstGeom prst="rect">
            <a:avLst/>
          </a:prstGeom>
          <a:noFill/>
          <a:ln w="9525">
            <a:noFill/>
            <a:miter lim="800000"/>
            <a:headEnd/>
            <a:tailEnd/>
          </a:ln>
        </p:spPr>
      </p:pic>
      <p:pic>
        <p:nvPicPr>
          <p:cNvPr id="50" name="Picture 10" descr="http://upload.wikimedia.org/wikipedia/en/9/9a/Good_Logo_RGB.JPG"/>
          <p:cNvPicPr>
            <a:picLocks noChangeAspect="1" noChangeArrowheads="1"/>
          </p:cNvPicPr>
          <p:nvPr/>
        </p:nvPicPr>
        <p:blipFill>
          <a:blip r:embed="rId18" cstate="print"/>
          <a:srcRect/>
          <a:stretch>
            <a:fillRect/>
          </a:stretch>
        </p:blipFill>
        <p:spPr bwMode="auto">
          <a:xfrm>
            <a:off x="4267200" y="895350"/>
            <a:ext cx="228600" cy="228600"/>
          </a:xfrm>
          <a:prstGeom prst="rect">
            <a:avLst/>
          </a:prstGeom>
          <a:noFill/>
        </p:spPr>
      </p:pic>
      <p:sp>
        <p:nvSpPr>
          <p:cNvPr id="51" name="TextBox 21"/>
          <p:cNvSpPr txBox="1">
            <a:spLocks noChangeArrowheads="1"/>
          </p:cNvSpPr>
          <p:nvPr/>
        </p:nvSpPr>
        <p:spPr bwMode="auto">
          <a:xfrm>
            <a:off x="3276600" y="742950"/>
            <a:ext cx="838200" cy="246221"/>
          </a:xfrm>
          <a:prstGeom prst="rect">
            <a:avLst/>
          </a:prstGeom>
          <a:noFill/>
          <a:ln w="9525">
            <a:noFill/>
            <a:miter lim="800000"/>
            <a:headEnd/>
            <a:tailEnd/>
          </a:ln>
        </p:spPr>
        <p:txBody>
          <a:bodyPr wrap="square">
            <a:spAutoFit/>
          </a:bodyPr>
          <a:lstStyle/>
          <a:p>
            <a:pPr fontAlgn="auto">
              <a:spcBef>
                <a:spcPts val="0"/>
              </a:spcBef>
              <a:spcAft>
                <a:spcPts val="0"/>
              </a:spcAft>
            </a:pPr>
            <a:r>
              <a:rPr lang="en-US" sz="1000" b="0" dirty="0" smtClean="0">
                <a:solidFill>
                  <a:prstClr val="black"/>
                </a:solidFill>
                <a:latin typeface="Calibri"/>
              </a:rPr>
              <a:t>GOOD NOC</a:t>
            </a:r>
            <a:endParaRPr lang="en-US" sz="1000" b="0" dirty="0">
              <a:solidFill>
                <a:prstClr val="black"/>
              </a:solidFill>
              <a:latin typeface="Calibri"/>
            </a:endParaRPr>
          </a:p>
        </p:txBody>
      </p:sp>
      <p:cxnSp>
        <p:nvCxnSpPr>
          <p:cNvPr id="53" name="Straight Arrow Connector 52"/>
          <p:cNvCxnSpPr>
            <a:stCxn id="49" idx="1"/>
          </p:cNvCxnSpPr>
          <p:nvPr/>
        </p:nvCxnSpPr>
        <p:spPr>
          <a:xfrm flipH="1">
            <a:off x="3505200" y="994569"/>
            <a:ext cx="457200" cy="510381"/>
          </a:xfrm>
          <a:prstGeom prst="straightConnector1">
            <a:avLst/>
          </a:prstGeom>
          <a:noFill/>
          <a:ln w="9525" cap="flat" cmpd="sng" algn="ctr">
            <a:solidFill>
              <a:sysClr val="windowText" lastClr="000000"/>
            </a:solidFill>
            <a:prstDash val="solid"/>
            <a:headEnd type="arrow"/>
            <a:tailEnd type="arrow"/>
          </a:ln>
          <a:effectLst/>
        </p:spPr>
      </p:cxnSp>
      <p:sp>
        <p:nvSpPr>
          <p:cNvPr id="56" name="TextBox 21"/>
          <p:cNvSpPr txBox="1">
            <a:spLocks noChangeArrowheads="1"/>
          </p:cNvSpPr>
          <p:nvPr/>
        </p:nvSpPr>
        <p:spPr bwMode="auto">
          <a:xfrm>
            <a:off x="4267200" y="1733550"/>
            <a:ext cx="838200" cy="400110"/>
          </a:xfrm>
          <a:prstGeom prst="rect">
            <a:avLst/>
          </a:prstGeom>
          <a:noFill/>
          <a:ln w="9525">
            <a:noFill/>
            <a:miter lim="800000"/>
            <a:headEnd/>
            <a:tailEnd/>
          </a:ln>
        </p:spPr>
        <p:txBody>
          <a:bodyPr wrap="square">
            <a:spAutoFit/>
          </a:bodyPr>
          <a:lstStyle/>
          <a:p>
            <a:pPr fontAlgn="auto">
              <a:spcBef>
                <a:spcPts val="0"/>
              </a:spcBef>
              <a:spcAft>
                <a:spcPts val="0"/>
              </a:spcAft>
            </a:pPr>
            <a:r>
              <a:rPr lang="en-US" sz="1000" b="0" dirty="0" smtClean="0">
                <a:solidFill>
                  <a:prstClr val="black"/>
                </a:solidFill>
                <a:latin typeface="Calibri"/>
              </a:rPr>
              <a:t>GOOD</a:t>
            </a:r>
          </a:p>
          <a:p>
            <a:pPr fontAlgn="auto">
              <a:spcBef>
                <a:spcPts val="0"/>
              </a:spcBef>
              <a:spcAft>
                <a:spcPts val="0"/>
              </a:spcAft>
            </a:pPr>
            <a:r>
              <a:rPr lang="en-US" sz="1000" b="0" dirty="0" smtClean="0">
                <a:solidFill>
                  <a:prstClr val="black"/>
                </a:solidFill>
                <a:latin typeface="Calibri"/>
              </a:rPr>
              <a:t>Server</a:t>
            </a:r>
            <a:endParaRPr lang="en-US" sz="1000" b="0" dirty="0">
              <a:solidFill>
                <a:prstClr val="black"/>
              </a:solidFill>
              <a:latin typeface="Calibri"/>
            </a:endParaRPr>
          </a:p>
        </p:txBody>
      </p:sp>
      <p:pic>
        <p:nvPicPr>
          <p:cNvPr id="46" name="Picture 5" descr="http://icons.iconarchive.com/icons/iconka/st-patricks-day/96/pot-of-gold-icon.png"/>
          <p:cNvPicPr>
            <a:picLocks noChangeAspect="1" noChangeArrowheads="1"/>
          </p:cNvPicPr>
          <p:nvPr/>
        </p:nvPicPr>
        <p:blipFill>
          <a:blip r:embed="rId20" cstate="print"/>
          <a:srcRect/>
          <a:stretch>
            <a:fillRect/>
          </a:stretch>
        </p:blipFill>
        <p:spPr bwMode="auto">
          <a:xfrm>
            <a:off x="4953000" y="2495550"/>
            <a:ext cx="609600" cy="609601"/>
          </a:xfrm>
          <a:prstGeom prst="rect">
            <a:avLst/>
          </a:prstGeom>
          <a:noFill/>
        </p:spPr>
      </p:pic>
      <p:sp>
        <p:nvSpPr>
          <p:cNvPr id="52" name="Rectangle 51"/>
          <p:cNvSpPr/>
          <p:nvPr/>
        </p:nvSpPr>
        <p:spPr>
          <a:xfrm>
            <a:off x="152400" y="0"/>
            <a:ext cx="2148720" cy="400110"/>
          </a:xfrm>
          <a:prstGeom prst="rect">
            <a:avLst/>
          </a:prstGeom>
        </p:spPr>
        <p:txBody>
          <a:bodyPr wrap="none">
            <a:spAutoFit/>
          </a:bodyPr>
          <a:lstStyle/>
          <a:p>
            <a:r>
              <a:rPr lang="en-US" sz="2000" dirty="0" smtClean="0"/>
              <a:t>TECHNOLOGY</a:t>
            </a:r>
            <a:endParaRPr lang="en-US" sz="2000" dirty="0"/>
          </a:p>
        </p:txBody>
      </p:sp>
    </p:spTree>
    <p:extLst>
      <p:ext uri="{BB962C8B-B14F-4D97-AF65-F5344CB8AC3E}">
        <p14:creationId xmlns:p14="http://schemas.microsoft.com/office/powerpoint/2010/main" val="7692219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Emerging Technologies</a:t>
            </a:r>
            <a:endParaRPr lang="en-US" dirty="0"/>
          </a:p>
        </p:txBody>
      </p:sp>
      <p:pic>
        <p:nvPicPr>
          <p:cNvPr id="5" name="Picture 4"/>
          <p:cNvPicPr>
            <a:picLocks noChangeAspect="1"/>
          </p:cNvPicPr>
          <p:nvPr/>
        </p:nvPicPr>
        <p:blipFill>
          <a:blip r:embed="rId2"/>
          <a:stretch>
            <a:fillRect/>
          </a:stretch>
        </p:blipFill>
        <p:spPr>
          <a:xfrm>
            <a:off x="3638098" y="971550"/>
            <a:ext cx="5277302" cy="3943350"/>
          </a:xfrm>
          <a:prstGeom prst="rect">
            <a:avLst/>
          </a:prstGeom>
        </p:spPr>
      </p:pic>
      <p:sp>
        <p:nvSpPr>
          <p:cNvPr id="6" name="Rectangle 5"/>
          <p:cNvSpPr/>
          <p:nvPr/>
        </p:nvSpPr>
        <p:spPr>
          <a:xfrm>
            <a:off x="137280" y="0"/>
            <a:ext cx="2148720" cy="400110"/>
          </a:xfrm>
          <a:prstGeom prst="rect">
            <a:avLst/>
          </a:prstGeom>
        </p:spPr>
        <p:txBody>
          <a:bodyPr wrap="none">
            <a:spAutoFit/>
          </a:bodyPr>
          <a:lstStyle/>
          <a:p>
            <a:r>
              <a:rPr lang="en-US" sz="2000" dirty="0" smtClean="0"/>
              <a:t>TECHNOLOGY</a:t>
            </a:r>
            <a:endParaRPr lang="en-US" sz="2000" dirty="0"/>
          </a:p>
        </p:txBody>
      </p:sp>
      <p:graphicFrame>
        <p:nvGraphicFramePr>
          <p:cNvPr id="7" name="Group 547"/>
          <p:cNvGraphicFramePr>
            <a:graphicFrameLocks/>
          </p:cNvGraphicFramePr>
          <p:nvPr>
            <p:extLst>
              <p:ext uri="{D42A27DB-BD31-4B8C-83A1-F6EECF244321}">
                <p14:modId xmlns:p14="http://schemas.microsoft.com/office/powerpoint/2010/main" val="2381931398"/>
              </p:ext>
            </p:extLst>
          </p:nvPr>
        </p:nvGraphicFramePr>
        <p:xfrm>
          <a:off x="76200" y="742950"/>
          <a:ext cx="4800600" cy="4307719"/>
        </p:xfrm>
        <a:graphic>
          <a:graphicData uri="http://schemas.openxmlformats.org/drawingml/2006/table">
            <a:tbl>
              <a:tblPr/>
              <a:tblGrid>
                <a:gridCol w="4800600"/>
              </a:tblGrid>
              <a:tr h="844347">
                <a:tc>
                  <a:txBody>
                    <a:bodyPr/>
                    <a:lstStyle/>
                    <a:p>
                      <a:pPr marL="342900" indent="-342900">
                        <a:spcBef>
                          <a:spcPts val="1200"/>
                        </a:spcBef>
                        <a:spcAft>
                          <a:spcPts val="1200"/>
                        </a:spcAft>
                        <a:buClr>
                          <a:srgbClr val="C1A04D"/>
                        </a:buClr>
                        <a:buFontTx/>
                        <a:buNone/>
                        <a:defRPr/>
                      </a:pPr>
                      <a:r>
                        <a:rPr lang="en-US" sz="1800" b="0" kern="0" dirty="0" smtClean="0">
                          <a:solidFill>
                            <a:schemeClr val="tx1"/>
                          </a:solidFill>
                          <a:latin typeface="+mn-lt"/>
                          <a:sym typeface="Wingdings 3"/>
                        </a:rPr>
                        <a:t>  </a:t>
                      </a:r>
                      <a:r>
                        <a:rPr lang="en-US" sz="1800" b="0" kern="0" dirty="0" smtClean="0">
                          <a:solidFill>
                            <a:schemeClr val="tx1"/>
                          </a:solidFill>
                          <a:latin typeface="+mn-lt"/>
                        </a:rPr>
                        <a:t>Mobile Wallet</a:t>
                      </a: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44347">
                <a:tc>
                  <a:txBody>
                    <a:bodyPr/>
                    <a:lstStyle/>
                    <a:p>
                      <a:pPr marL="342900" indent="-342900">
                        <a:spcBef>
                          <a:spcPts val="1200"/>
                        </a:spcBef>
                        <a:spcAft>
                          <a:spcPts val="1200"/>
                        </a:spcAft>
                        <a:buClr>
                          <a:srgbClr val="C1A04D"/>
                        </a:buClr>
                        <a:buFont typeface="Wingdings" pitchFamily="2" charset="2"/>
                        <a:buNone/>
                        <a:defRPr/>
                      </a:pPr>
                      <a:r>
                        <a:rPr lang="en-US" sz="1800" b="0" kern="0" dirty="0" smtClean="0">
                          <a:solidFill>
                            <a:schemeClr val="tx1"/>
                          </a:solidFill>
                          <a:latin typeface="+mn-lt"/>
                          <a:sym typeface="Wingdings 3"/>
                        </a:rPr>
                        <a:t>  Biometric Authentication</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87339">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Tx/>
                        <a:buNone/>
                        <a:tabLst/>
                        <a:defRPr/>
                      </a:pPr>
                      <a:r>
                        <a:rPr lang="en-US" sz="1800" b="0" kern="0" dirty="0" smtClean="0">
                          <a:solidFill>
                            <a:schemeClr val="tx1"/>
                          </a:solidFill>
                          <a:latin typeface="+mn-lt"/>
                          <a:sym typeface="Wingdings 3"/>
                        </a:rPr>
                        <a:t> </a:t>
                      </a:r>
                      <a:r>
                        <a:rPr lang="en-US" sz="1800" b="0" kern="0" baseline="0" dirty="0" smtClean="0">
                          <a:solidFill>
                            <a:schemeClr val="tx1"/>
                          </a:solidFill>
                          <a:latin typeface="+mn-lt"/>
                          <a:sym typeface="Wingdings 3"/>
                        </a:rPr>
                        <a:t> Cloud Computing</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87339">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Tx/>
                        <a:buNone/>
                        <a:tabLst/>
                        <a:defRPr/>
                      </a:pPr>
                      <a:r>
                        <a:rPr lang="en-US" sz="1800" b="0" kern="0" dirty="0" smtClean="0">
                          <a:solidFill>
                            <a:schemeClr val="tx1"/>
                          </a:solidFill>
                          <a:latin typeface="+mn-lt"/>
                          <a:sym typeface="Wingdings 3"/>
                        </a:rPr>
                        <a:t>  Data Analytics</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44347">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Tx/>
                        <a:buNone/>
                        <a:tabLst/>
                        <a:defRPr/>
                      </a:pPr>
                      <a:r>
                        <a:rPr lang="en-US" sz="1800" b="0" kern="0" dirty="0" smtClean="0">
                          <a:solidFill>
                            <a:schemeClr val="tx1"/>
                          </a:solidFill>
                          <a:latin typeface="+mn-lt"/>
                          <a:sym typeface="Wingdings 3"/>
                        </a:rPr>
                        <a:t> </a:t>
                      </a:r>
                      <a:r>
                        <a:rPr lang="en-US" sz="1800" b="0" kern="0" baseline="0" dirty="0" smtClean="0">
                          <a:solidFill>
                            <a:schemeClr val="tx1"/>
                          </a:solidFill>
                          <a:latin typeface="+mn-lt"/>
                          <a:sym typeface="Wingdings 3"/>
                        </a:rPr>
                        <a:t> Enterprise App Stores</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329214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Just when you were finally falling a sleep…..</a:t>
            </a:r>
            <a:endParaRPr lang="en-US" dirty="0"/>
          </a:p>
        </p:txBody>
      </p:sp>
      <p:pic>
        <p:nvPicPr>
          <p:cNvPr id="2" name="Picture 1"/>
          <p:cNvPicPr>
            <a:picLocks noChangeAspect="1"/>
          </p:cNvPicPr>
          <p:nvPr/>
        </p:nvPicPr>
        <p:blipFill>
          <a:blip r:embed="rId2"/>
          <a:stretch>
            <a:fillRect/>
          </a:stretch>
        </p:blipFill>
        <p:spPr>
          <a:xfrm>
            <a:off x="4071869" y="797652"/>
            <a:ext cx="4843531" cy="4345847"/>
          </a:xfrm>
          <a:prstGeom prst="rect">
            <a:avLst/>
          </a:prstGeom>
        </p:spPr>
      </p:pic>
      <p:sp>
        <p:nvSpPr>
          <p:cNvPr id="6" name="Rectangle 5"/>
          <p:cNvSpPr/>
          <p:nvPr/>
        </p:nvSpPr>
        <p:spPr>
          <a:xfrm>
            <a:off x="152400" y="38040"/>
            <a:ext cx="2148720" cy="400110"/>
          </a:xfrm>
          <a:prstGeom prst="rect">
            <a:avLst/>
          </a:prstGeom>
        </p:spPr>
        <p:txBody>
          <a:bodyPr wrap="none">
            <a:spAutoFit/>
          </a:bodyPr>
          <a:lstStyle/>
          <a:p>
            <a:r>
              <a:rPr lang="en-US" sz="2000" dirty="0" smtClean="0"/>
              <a:t>TECHNOLOGY</a:t>
            </a:r>
            <a:endParaRPr lang="en-US" sz="2000" dirty="0"/>
          </a:p>
        </p:txBody>
      </p:sp>
      <p:graphicFrame>
        <p:nvGraphicFramePr>
          <p:cNvPr id="7" name="Group 547"/>
          <p:cNvGraphicFramePr>
            <a:graphicFrameLocks/>
          </p:cNvGraphicFramePr>
          <p:nvPr>
            <p:extLst>
              <p:ext uri="{D42A27DB-BD31-4B8C-83A1-F6EECF244321}">
                <p14:modId xmlns:p14="http://schemas.microsoft.com/office/powerpoint/2010/main" val="2674060384"/>
              </p:ext>
            </p:extLst>
          </p:nvPr>
        </p:nvGraphicFramePr>
        <p:xfrm>
          <a:off x="0" y="666750"/>
          <a:ext cx="4038600" cy="3463372"/>
        </p:xfrm>
        <a:graphic>
          <a:graphicData uri="http://schemas.openxmlformats.org/drawingml/2006/table">
            <a:tbl>
              <a:tblPr/>
              <a:tblGrid>
                <a:gridCol w="4038600"/>
              </a:tblGrid>
              <a:tr h="844347">
                <a:tc>
                  <a:txBody>
                    <a:bodyPr/>
                    <a:lstStyle/>
                    <a:p>
                      <a:pPr marL="342900" indent="-342900">
                        <a:spcBef>
                          <a:spcPts val="1200"/>
                        </a:spcBef>
                        <a:spcAft>
                          <a:spcPts val="1200"/>
                        </a:spcAft>
                        <a:buClr>
                          <a:srgbClr val="C1A04D"/>
                        </a:buClr>
                        <a:buFontTx/>
                        <a:buNone/>
                        <a:defRPr/>
                      </a:pPr>
                      <a:r>
                        <a:rPr lang="en-US" sz="1800" b="0" kern="0" dirty="0" smtClean="0">
                          <a:solidFill>
                            <a:schemeClr val="tx1"/>
                          </a:solidFill>
                          <a:latin typeface="+mn-lt"/>
                          <a:sym typeface="Wingdings 3"/>
                        </a:rPr>
                        <a:t>  </a:t>
                      </a:r>
                      <a:r>
                        <a:rPr lang="en-US" sz="1800" b="0" kern="0" dirty="0" smtClean="0">
                          <a:solidFill>
                            <a:schemeClr val="tx1"/>
                          </a:solidFill>
                          <a:latin typeface="+mn-lt"/>
                        </a:rPr>
                        <a:t>Privacy</a:t>
                      </a:r>
                      <a:r>
                        <a:rPr lang="en-US" sz="1800" b="0" kern="0" baseline="0" dirty="0" smtClean="0">
                          <a:solidFill>
                            <a:schemeClr val="tx1"/>
                          </a:solidFill>
                          <a:latin typeface="+mn-lt"/>
                        </a:rPr>
                        <a:t> Issues</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44347">
                <a:tc>
                  <a:txBody>
                    <a:bodyPr/>
                    <a:lstStyle/>
                    <a:p>
                      <a:pPr marL="342900" indent="-342900">
                        <a:spcBef>
                          <a:spcPts val="1200"/>
                        </a:spcBef>
                        <a:spcAft>
                          <a:spcPts val="1200"/>
                        </a:spcAft>
                        <a:buClr>
                          <a:srgbClr val="C1A04D"/>
                        </a:buClr>
                        <a:buFont typeface="Wingdings" pitchFamily="2" charset="2"/>
                        <a:buNone/>
                        <a:defRPr/>
                      </a:pPr>
                      <a:r>
                        <a:rPr lang="en-US" sz="1800" b="0" kern="0" dirty="0" smtClean="0">
                          <a:solidFill>
                            <a:schemeClr val="tx1"/>
                          </a:solidFill>
                          <a:latin typeface="+mn-lt"/>
                          <a:sym typeface="Wingdings 3"/>
                        </a:rPr>
                        <a:t>  Data Loss Prevention</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87339">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Tx/>
                        <a:buNone/>
                        <a:tabLst/>
                        <a:defRPr/>
                      </a:pPr>
                      <a:r>
                        <a:rPr lang="en-US" sz="1800" b="0" kern="0" dirty="0" smtClean="0">
                          <a:solidFill>
                            <a:schemeClr val="tx1"/>
                          </a:solidFill>
                          <a:latin typeface="+mn-lt"/>
                          <a:sym typeface="Wingdings 3"/>
                        </a:rPr>
                        <a:t> </a:t>
                      </a:r>
                      <a:r>
                        <a:rPr lang="en-US" sz="1800" b="0" kern="0" baseline="0" dirty="0" smtClean="0">
                          <a:solidFill>
                            <a:schemeClr val="tx1"/>
                          </a:solidFill>
                          <a:latin typeface="+mn-lt"/>
                          <a:sym typeface="Wingdings 3"/>
                        </a:rPr>
                        <a:t> Physical Security</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87339">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Tx/>
                        <a:buNone/>
                        <a:tabLst/>
                        <a:defRPr/>
                      </a:pPr>
                      <a:r>
                        <a:rPr lang="en-US" sz="1800" b="0" kern="0" dirty="0" smtClean="0">
                          <a:solidFill>
                            <a:schemeClr val="tx1"/>
                          </a:solidFill>
                          <a:latin typeface="+mn-lt"/>
                          <a:sym typeface="Wingdings 3"/>
                        </a:rPr>
                        <a:t>  Legal/Compliance</a:t>
                      </a:r>
                      <a:r>
                        <a:rPr lang="en-US" sz="1800" b="0" kern="0" baseline="0" dirty="0" smtClean="0">
                          <a:solidFill>
                            <a:schemeClr val="tx1"/>
                          </a:solidFill>
                          <a:latin typeface="+mn-lt"/>
                          <a:sym typeface="Wingdings 3"/>
                        </a:rPr>
                        <a:t> Issues</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04013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kern="1200" dirty="0" smtClean="0">
                <a:latin typeface="Verdana" pitchFamily="34" charset="0"/>
              </a:rPr>
              <a:t>So you want to be a CISO….</a:t>
            </a:r>
            <a:endParaRPr lang="en-US" dirty="0"/>
          </a:p>
        </p:txBody>
      </p:sp>
      <p:sp>
        <p:nvSpPr>
          <p:cNvPr id="15" name="Rectangle 14"/>
          <p:cNvSpPr/>
          <p:nvPr/>
        </p:nvSpPr>
        <p:spPr>
          <a:xfrm>
            <a:off x="304800" y="1047750"/>
            <a:ext cx="8534400" cy="3046988"/>
          </a:xfrm>
          <a:prstGeom prst="rect">
            <a:avLst/>
          </a:prstGeom>
        </p:spPr>
        <p:txBody>
          <a:bodyPr wrap="square">
            <a:spAutoFit/>
          </a:bodyPr>
          <a:lstStyle/>
          <a:p>
            <a:r>
              <a:rPr lang="en-US" sz="2400" dirty="0" smtClean="0">
                <a:solidFill>
                  <a:schemeClr val="tx1"/>
                </a:solidFill>
              </a:rPr>
              <a:t>“Chief information security officers have one of the toughest jobs in the business world: They must stay one step ahead of criminal masterminds in Moscow and military hackers in Shanghai, check off a growing list of compliance boxes and keep close tabs on leaky vendors and reckless employees who upload sensitive data to </a:t>
            </a:r>
            <a:r>
              <a:rPr lang="en-US" sz="2400" dirty="0" err="1" smtClean="0">
                <a:solidFill>
                  <a:schemeClr val="tx1"/>
                </a:solidFill>
              </a:rPr>
              <a:t>Dropbox</a:t>
            </a:r>
            <a:r>
              <a:rPr lang="en-US" sz="2400" dirty="0" smtClean="0">
                <a:solidFill>
                  <a:schemeClr val="tx1"/>
                </a:solidFill>
              </a:rPr>
              <a:t> accounts and unlocked </a:t>
            </a:r>
            <a:r>
              <a:rPr lang="en-US" sz="2400" dirty="0" err="1" smtClean="0">
                <a:solidFill>
                  <a:schemeClr val="tx1"/>
                </a:solidFill>
              </a:rPr>
              <a:t>iPhones</a:t>
            </a:r>
            <a:r>
              <a:rPr lang="en-US" sz="2400" dirty="0" smtClean="0">
                <a:solidFill>
                  <a:schemeClr val="tx1"/>
                </a:solidFill>
              </a:rPr>
              <a:t>.”</a:t>
            </a:r>
            <a:endParaRPr lang="en-US" sz="2400" dirty="0">
              <a:solidFill>
                <a:schemeClr val="tx1"/>
              </a:solidFill>
            </a:endParaRPr>
          </a:p>
        </p:txBody>
      </p:sp>
      <p:sp>
        <p:nvSpPr>
          <p:cNvPr id="16" name="TextBox 15"/>
          <p:cNvSpPr txBox="1"/>
          <p:nvPr/>
        </p:nvSpPr>
        <p:spPr>
          <a:xfrm>
            <a:off x="6400800" y="4171950"/>
            <a:ext cx="1818126" cy="307777"/>
          </a:xfrm>
          <a:prstGeom prst="rect">
            <a:avLst/>
          </a:prstGeom>
          <a:noFill/>
        </p:spPr>
        <p:txBody>
          <a:bodyPr wrap="none" rtlCol="0">
            <a:spAutoFit/>
          </a:bodyPr>
          <a:lstStyle/>
          <a:p>
            <a:r>
              <a:rPr lang="en-US" dirty="0" smtClean="0">
                <a:solidFill>
                  <a:schemeClr val="tx1"/>
                </a:solidFill>
              </a:rPr>
              <a:t>New York Times</a:t>
            </a: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81" name="Rectangle 29"/>
          <p:cNvSpPr>
            <a:spLocks noGrp="1" noChangeArrowheads="1"/>
          </p:cNvSpPr>
          <p:nvPr>
            <p:ph type="title" idx="4294967295"/>
          </p:nvPr>
        </p:nvSpPr>
        <p:spPr>
          <a:xfrm>
            <a:off x="228600" y="347662"/>
            <a:ext cx="9144000" cy="395288"/>
          </a:xfrm>
          <a:noFill/>
          <a:ln/>
        </p:spPr>
        <p:txBody>
          <a:bodyPr/>
          <a:lstStyle/>
          <a:p>
            <a:r>
              <a:rPr lang="en-US" dirty="0" smtClean="0"/>
              <a:t>Examples of Best in Class Solutions - USAA</a:t>
            </a:r>
            <a:endParaRPr lang="en-US" dirty="0">
              <a:solidFill>
                <a:schemeClr val="bg1"/>
              </a:solidFill>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864596159"/>
              </p:ext>
            </p:extLst>
          </p:nvPr>
        </p:nvGraphicFramePr>
        <p:xfrm>
          <a:off x="152400" y="819150"/>
          <a:ext cx="8839200" cy="3976364"/>
        </p:xfrm>
        <a:graphic>
          <a:graphicData uri="http://schemas.openxmlformats.org/drawingml/2006/table">
            <a:tbl>
              <a:tblPr firstRow="1" bandRow="1">
                <a:tableStyleId>{93296810-A885-4BE3-A3E7-6D5BEEA58F35}</a:tableStyleId>
              </a:tblPr>
              <a:tblGrid>
                <a:gridCol w="1767840"/>
                <a:gridCol w="1767840"/>
                <a:gridCol w="1767840"/>
                <a:gridCol w="1767840"/>
                <a:gridCol w="1767840"/>
              </a:tblGrid>
              <a:tr h="1371600">
                <a:tc>
                  <a:txBody>
                    <a:bodyPr/>
                    <a:lstStyle/>
                    <a:p>
                      <a:endParaRPr lang="en-US" sz="1400" dirty="0">
                        <a:solidFill>
                          <a:schemeClr val="bg1"/>
                        </a:solidFill>
                      </a:endParaRPr>
                    </a:p>
                  </a:txBody>
                  <a:tcPr>
                    <a:lnL w="12700" cmpd="sng">
                      <a:noFill/>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400" dirty="0">
                        <a:solidFill>
                          <a:schemeClr val="bg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400" dirty="0">
                        <a:solidFill>
                          <a:schemeClr val="bg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400" dirty="0">
                        <a:solidFill>
                          <a:schemeClr val="bg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US" sz="1400" dirty="0">
                        <a:solidFill>
                          <a:schemeClr val="bg1"/>
                        </a:solidFill>
                      </a:endParaRPr>
                    </a:p>
                  </a:txBody>
                  <a:tcPr>
                    <a:lnL w="952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r h="483496">
                <a:tc>
                  <a:txBody>
                    <a:bodyPr/>
                    <a:lstStyle/>
                    <a:p>
                      <a:pPr algn="ctr">
                        <a:lnSpc>
                          <a:spcPct val="89000"/>
                        </a:lnSpc>
                      </a:pPr>
                      <a:r>
                        <a:rPr lang="en-US" sz="1200" b="1" dirty="0" smtClean="0">
                          <a:solidFill>
                            <a:srgbClr val="00365B"/>
                          </a:solidFill>
                          <a:latin typeface="Arial" pitchFamily="34" charset="0"/>
                          <a:cs typeface="Arial" pitchFamily="34" charset="0"/>
                        </a:rPr>
                        <a:t>Quick/Secure </a:t>
                      </a:r>
                      <a:br>
                        <a:rPr lang="en-US" sz="1200" b="1" dirty="0" smtClean="0">
                          <a:solidFill>
                            <a:srgbClr val="00365B"/>
                          </a:solidFill>
                          <a:latin typeface="Arial" pitchFamily="34" charset="0"/>
                          <a:cs typeface="Arial" pitchFamily="34" charset="0"/>
                        </a:rPr>
                      </a:br>
                      <a:r>
                        <a:rPr lang="en-US" sz="1200" b="1" dirty="0" smtClean="0">
                          <a:solidFill>
                            <a:srgbClr val="00365B"/>
                          </a:solidFill>
                          <a:latin typeface="Arial" pitchFamily="34" charset="0"/>
                          <a:cs typeface="Arial" pitchFamily="34" charset="0"/>
                        </a:rPr>
                        <a:t>Logon </a:t>
                      </a:r>
                    </a:p>
                  </a:txBody>
                  <a:tcPr>
                    <a:lnL w="12700" cmpd="sng">
                      <a:noFill/>
                    </a:lnL>
                    <a:lnR w="9525"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89000"/>
                        </a:lnSpc>
                      </a:pPr>
                      <a:r>
                        <a:rPr lang="en-US" sz="1200" b="1" dirty="0" smtClean="0">
                          <a:solidFill>
                            <a:srgbClr val="00365B"/>
                          </a:solidFill>
                          <a:latin typeface="Arial" pitchFamily="34" charset="0"/>
                          <a:cs typeface="Arial" pitchFamily="34" charset="0"/>
                        </a:rPr>
                        <a:t>My Security Advisor</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89000"/>
                        </a:lnSpc>
                      </a:pPr>
                      <a:r>
                        <a:rPr lang="en-US" sz="1200" b="1" dirty="0" smtClean="0">
                          <a:solidFill>
                            <a:srgbClr val="00365B"/>
                          </a:solidFill>
                          <a:latin typeface="Arial" pitchFamily="34" charset="0"/>
                          <a:cs typeface="Arial" pitchFamily="34" charset="0"/>
                        </a:rPr>
                        <a:t>Anti-Phishing</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89000"/>
                        </a:lnSpc>
                      </a:pPr>
                      <a:r>
                        <a:rPr lang="en-US" sz="1200" b="1" dirty="0" err="1" smtClean="0">
                          <a:solidFill>
                            <a:srgbClr val="00365B"/>
                          </a:solidFill>
                          <a:latin typeface="Arial" pitchFamily="34" charset="0"/>
                          <a:cs typeface="Arial" pitchFamily="34" charset="0"/>
                        </a:rPr>
                        <a:t>CyberCode</a:t>
                      </a:r>
                      <a:r>
                        <a:rPr lang="en-US" sz="1200" b="1" dirty="0" smtClean="0">
                          <a:solidFill>
                            <a:srgbClr val="00365B"/>
                          </a:solidFill>
                          <a:latin typeface="Arial" pitchFamily="34" charset="0"/>
                          <a:cs typeface="Arial" pitchFamily="34" charset="0"/>
                        </a:rPr>
                        <a:t> </a:t>
                      </a:r>
                      <a:endParaRPr lang="en-US" sz="1200" b="1" dirty="0">
                        <a:solidFill>
                          <a:srgbClr val="00365B"/>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89000"/>
                        </a:lnSpc>
                      </a:pPr>
                      <a:endParaRPr lang="en-US" sz="1200" b="1" dirty="0">
                        <a:solidFill>
                          <a:srgbClr val="00365B"/>
                        </a:solidFill>
                      </a:endParaRPr>
                    </a:p>
                  </a:txBody>
                  <a:tcPr>
                    <a:lnL w="9525"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r h="1440383">
                <a:tc>
                  <a:txBody>
                    <a:bodyPr/>
                    <a:lstStyle/>
                    <a:p>
                      <a:pPr algn="ctr"/>
                      <a:endParaRPr lang="en-US" sz="1400" b="1" dirty="0">
                        <a:solidFill>
                          <a:schemeClr val="bg1"/>
                        </a:solidFill>
                      </a:endParaRPr>
                    </a:p>
                  </a:txBody>
                  <a:tcP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400" b="1" dirty="0">
                        <a:solidFill>
                          <a:schemeClr val="bg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400" b="1" dirty="0">
                        <a:solidFill>
                          <a:schemeClr val="bg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400" b="1" dirty="0">
                        <a:solidFill>
                          <a:schemeClr val="bg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400" b="1" dirty="0">
                        <a:solidFill>
                          <a:schemeClr val="bg1"/>
                        </a:solidFill>
                      </a:endParaRPr>
                    </a:p>
                  </a:txBody>
                  <a:tcP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680885">
                <a:tc>
                  <a:txBody>
                    <a:bodyPr/>
                    <a:lstStyle/>
                    <a:p>
                      <a:pPr algn="ctr">
                        <a:lnSpc>
                          <a:spcPct val="89000"/>
                        </a:lnSpc>
                        <a:buClr>
                          <a:srgbClr val="C1A04D"/>
                        </a:buClr>
                      </a:pPr>
                      <a:r>
                        <a:rPr lang="en-US" sz="1200" b="1" dirty="0" smtClean="0">
                          <a:solidFill>
                            <a:srgbClr val="00365B"/>
                          </a:solidFill>
                          <a:latin typeface="Arial" pitchFamily="34" charset="0"/>
                          <a:cs typeface="Arial" pitchFamily="34" charset="0"/>
                        </a:rPr>
                        <a:t>Online / Personal Security </a:t>
                      </a:r>
                    </a:p>
                    <a:p>
                      <a:pPr algn="ctr">
                        <a:lnSpc>
                          <a:spcPct val="89000"/>
                        </a:lnSpc>
                        <a:buClr>
                          <a:srgbClr val="C1A04D"/>
                        </a:buClr>
                      </a:pPr>
                      <a:r>
                        <a:rPr lang="en-US" sz="1200" b="1" dirty="0" smtClean="0">
                          <a:solidFill>
                            <a:srgbClr val="00365B"/>
                          </a:solidFill>
                          <a:latin typeface="Arial" pitchFamily="34" charset="0"/>
                          <a:cs typeface="Arial" pitchFamily="34" charset="0"/>
                        </a:rPr>
                        <a:t>Partnerships  </a:t>
                      </a:r>
                    </a:p>
                  </a:txBody>
                  <a:tcPr marL="45720" marR="45720">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89000"/>
                        </a:lnSpc>
                      </a:pPr>
                      <a:r>
                        <a:rPr lang="en-US" sz="1200" b="1" dirty="0" smtClean="0">
                          <a:solidFill>
                            <a:srgbClr val="00365B"/>
                          </a:solidFill>
                          <a:latin typeface="Arial" pitchFamily="34" charset="0"/>
                          <a:cs typeface="Arial" pitchFamily="34" charset="0"/>
                        </a:rPr>
                        <a:t>Device </a:t>
                      </a:r>
                      <a:br>
                        <a:rPr lang="en-US" sz="1200" b="1" dirty="0" smtClean="0">
                          <a:solidFill>
                            <a:srgbClr val="00365B"/>
                          </a:solidFill>
                          <a:latin typeface="Arial" pitchFamily="34" charset="0"/>
                          <a:cs typeface="Arial" pitchFamily="34" charset="0"/>
                        </a:rPr>
                      </a:br>
                      <a:r>
                        <a:rPr lang="en-US" sz="1200" b="1" dirty="0" smtClean="0">
                          <a:solidFill>
                            <a:srgbClr val="00365B"/>
                          </a:solidFill>
                          <a:latin typeface="Arial" pitchFamily="34" charset="0"/>
                          <a:cs typeface="Arial" pitchFamily="34" charset="0"/>
                        </a:rPr>
                        <a:t>Registration</a:t>
                      </a:r>
                      <a:endParaRPr lang="en-US" sz="1200" b="1" dirty="0">
                        <a:solidFill>
                          <a:srgbClr val="00365B"/>
                        </a:solidFill>
                        <a:latin typeface="Arial" pitchFamily="34" charset="0"/>
                        <a:cs typeface="Arial" pitchFamily="34" charset="0"/>
                      </a:endParaRP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89000"/>
                        </a:lnSpc>
                      </a:pPr>
                      <a:r>
                        <a:rPr lang="en-US" sz="1200" b="1" dirty="0" smtClean="0">
                          <a:solidFill>
                            <a:srgbClr val="00365B"/>
                          </a:solidFill>
                          <a:latin typeface="Arial" pitchFamily="34" charset="0"/>
                          <a:cs typeface="Arial" pitchFamily="34" charset="0"/>
                        </a:rPr>
                        <a:t>Password </a:t>
                      </a:r>
                      <a:br>
                        <a:rPr lang="en-US" sz="1200" b="1" dirty="0" smtClean="0">
                          <a:solidFill>
                            <a:srgbClr val="00365B"/>
                          </a:solidFill>
                          <a:latin typeface="Arial" pitchFamily="34" charset="0"/>
                          <a:cs typeface="Arial" pitchFamily="34" charset="0"/>
                        </a:rPr>
                      </a:br>
                      <a:r>
                        <a:rPr lang="en-US" sz="1200" b="1" dirty="0" smtClean="0">
                          <a:solidFill>
                            <a:srgbClr val="00365B"/>
                          </a:solidFill>
                          <a:latin typeface="Arial" pitchFamily="34" charset="0"/>
                          <a:cs typeface="Arial" pitchFamily="34" charset="0"/>
                        </a:rPr>
                        <a:t>Strength </a:t>
                      </a:r>
                      <a:br>
                        <a:rPr lang="en-US" sz="1200" b="1" dirty="0" smtClean="0">
                          <a:solidFill>
                            <a:srgbClr val="00365B"/>
                          </a:solidFill>
                          <a:latin typeface="Arial" pitchFamily="34" charset="0"/>
                          <a:cs typeface="Arial" pitchFamily="34" charset="0"/>
                        </a:rPr>
                      </a:br>
                      <a:r>
                        <a:rPr lang="en-US" sz="1200" b="1" dirty="0" smtClean="0">
                          <a:solidFill>
                            <a:srgbClr val="00365B"/>
                          </a:solidFill>
                          <a:latin typeface="Arial" pitchFamily="34" charset="0"/>
                          <a:cs typeface="Arial" pitchFamily="34" charset="0"/>
                        </a:rPr>
                        <a:t>Indicator </a:t>
                      </a: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89000"/>
                        </a:lnSpc>
                      </a:pPr>
                      <a:r>
                        <a:rPr lang="en-US" sz="1200" b="1" dirty="0" smtClean="0">
                          <a:solidFill>
                            <a:srgbClr val="00365B"/>
                          </a:solidFill>
                          <a:latin typeface="Arial" pitchFamily="34" charset="0"/>
                          <a:cs typeface="Arial" pitchFamily="34" charset="0"/>
                        </a:rPr>
                        <a:t>Security </a:t>
                      </a:r>
                      <a:br>
                        <a:rPr lang="en-US" sz="1200" b="1" dirty="0" smtClean="0">
                          <a:solidFill>
                            <a:srgbClr val="00365B"/>
                          </a:solidFill>
                          <a:latin typeface="Arial" pitchFamily="34" charset="0"/>
                          <a:cs typeface="Arial" pitchFamily="34" charset="0"/>
                        </a:rPr>
                      </a:br>
                      <a:r>
                        <a:rPr lang="en-US" sz="1200" b="1" dirty="0" smtClean="0">
                          <a:solidFill>
                            <a:srgbClr val="00365B"/>
                          </a:solidFill>
                          <a:latin typeface="Arial" pitchFamily="34" charset="0"/>
                          <a:cs typeface="Arial" pitchFamily="34" charset="0"/>
                        </a:rPr>
                        <a:t>Center</a:t>
                      </a:r>
                    </a:p>
                  </a:txBody>
                  <a:tcPr marL="45720" marR="4572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89000"/>
                        </a:lnSpc>
                      </a:pPr>
                      <a:r>
                        <a:rPr lang="en-US" sz="1200" b="1" dirty="0" smtClean="0">
                          <a:solidFill>
                            <a:srgbClr val="00365B"/>
                          </a:solidFill>
                          <a:latin typeface="Arial" pitchFamily="34" charset="0"/>
                          <a:cs typeface="Arial" pitchFamily="34" charset="0"/>
                        </a:rPr>
                        <a:t>My USAA </a:t>
                      </a:r>
                      <a:br>
                        <a:rPr lang="en-US" sz="1200" b="1" dirty="0" smtClean="0">
                          <a:solidFill>
                            <a:srgbClr val="00365B"/>
                          </a:solidFill>
                          <a:latin typeface="Arial" pitchFamily="34" charset="0"/>
                          <a:cs typeface="Arial" pitchFamily="34" charset="0"/>
                        </a:rPr>
                      </a:br>
                      <a:r>
                        <a:rPr lang="en-US" sz="1200" b="1" dirty="0" smtClean="0">
                          <a:solidFill>
                            <a:srgbClr val="00365B"/>
                          </a:solidFill>
                          <a:latin typeface="Arial" pitchFamily="34" charset="0"/>
                          <a:cs typeface="Arial" pitchFamily="34" charset="0"/>
                        </a:rPr>
                        <a:t>Alerts</a:t>
                      </a:r>
                    </a:p>
                  </a:txBody>
                  <a:tcPr marL="45720" marR="45720">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grpSp>
        <p:nvGrpSpPr>
          <p:cNvPr id="2" name="Group 116"/>
          <p:cNvGrpSpPr/>
          <p:nvPr/>
        </p:nvGrpSpPr>
        <p:grpSpPr>
          <a:xfrm>
            <a:off x="7309675" y="2107008"/>
            <a:ext cx="714448" cy="1358191"/>
            <a:chOff x="7459649" y="2222554"/>
            <a:chExt cx="693751" cy="1318846"/>
          </a:xfrm>
        </p:grpSpPr>
        <p:pic>
          <p:nvPicPr>
            <p:cNvPr id="10" name="Picture 5"/>
            <p:cNvPicPr>
              <a:picLocks noChangeAspect="1" noChangeArrowheads="1"/>
            </p:cNvPicPr>
            <p:nvPr/>
          </p:nvPicPr>
          <p:blipFill>
            <a:blip r:embed="rId3" cstate="print"/>
            <a:srcRect r="44681"/>
            <a:stretch>
              <a:fillRect/>
            </a:stretch>
          </p:blipFill>
          <p:spPr bwMode="auto">
            <a:xfrm>
              <a:off x="7459649" y="2222554"/>
              <a:ext cx="685800" cy="1318846"/>
            </a:xfrm>
            <a:prstGeom prst="rect">
              <a:avLst/>
            </a:prstGeom>
            <a:noFill/>
            <a:ln w="9525">
              <a:noFill/>
              <a:miter lim="800000"/>
              <a:headEnd/>
              <a:tailEnd/>
            </a:ln>
          </p:spPr>
        </p:pic>
        <p:sp>
          <p:nvSpPr>
            <p:cNvPr id="11" name="Rectangle 10"/>
            <p:cNvSpPr/>
            <p:nvPr/>
          </p:nvSpPr>
          <p:spPr>
            <a:xfrm>
              <a:off x="7467600" y="2419350"/>
              <a:ext cx="685800" cy="184204"/>
            </a:xfrm>
            <a:prstGeom prst="rect">
              <a:avLst/>
            </a:prstGeom>
            <a:noFill/>
            <a:ln w="28575" cap="sq">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grpSp>
      <p:pic>
        <p:nvPicPr>
          <p:cNvPr id="12" name="Picture 29"/>
          <p:cNvPicPr>
            <a:picLocks noChangeAspect="1" noChangeArrowheads="1"/>
          </p:cNvPicPr>
          <p:nvPr/>
        </p:nvPicPr>
        <p:blipFill>
          <a:blip r:embed="rId4" cstate="print">
            <a:lum contrast="10000"/>
          </a:blip>
          <a:stretch>
            <a:fillRect/>
          </a:stretch>
        </p:blipFill>
        <p:spPr bwMode="auto">
          <a:xfrm>
            <a:off x="5992167" y="926543"/>
            <a:ext cx="1011884" cy="838200"/>
          </a:xfrm>
          <a:prstGeom prst="roundRect">
            <a:avLst>
              <a:gd name="adj" fmla="val 0"/>
            </a:avLst>
          </a:prstGeom>
          <a:solidFill>
            <a:schemeClr val="bg1"/>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pic>
      <p:pic>
        <p:nvPicPr>
          <p:cNvPr id="13" name="Picture 19" descr="http://t3.gstatic.com/images?q=tbn:ANd9GcT6LvoRRaPfIMZgiaDX-BwMIfZwx7KV_nhzGEZ6_j0q_PKSCIO62w"/>
          <p:cNvPicPr>
            <a:picLocks noChangeAspect="1" noChangeArrowheads="1"/>
          </p:cNvPicPr>
          <p:nvPr/>
        </p:nvPicPr>
        <p:blipFill>
          <a:blip r:embed="rId5" cstate="print"/>
          <a:stretch>
            <a:fillRect/>
          </a:stretch>
        </p:blipFill>
        <p:spPr bwMode="auto">
          <a:xfrm>
            <a:off x="5613142" y="1038368"/>
            <a:ext cx="638456" cy="1115663"/>
          </a:xfrm>
          <a:prstGeom prst="rect">
            <a:avLst/>
          </a:prstGeom>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pic>
      <p:pic>
        <p:nvPicPr>
          <p:cNvPr id="14" name="Picture 12" descr="http://2.bp.blogspot.com/-XSMp_-uzPno/TgOs5G6ZSRI/AAAAAAAAAEk/IB5zbOWtZDA/s1600/USAA+Sec+Stamp.png">
            <a:hlinkClick r:id="rId6"/>
          </p:cNvPr>
          <p:cNvPicPr>
            <a:picLocks noChangeAspect="1" noChangeArrowheads="1"/>
          </p:cNvPicPr>
          <p:nvPr/>
        </p:nvPicPr>
        <p:blipFill>
          <a:blip r:embed="rId7" cstate="print"/>
          <a:stretch>
            <a:fillRect/>
          </a:stretch>
        </p:blipFill>
        <p:spPr bwMode="auto">
          <a:xfrm>
            <a:off x="3810000" y="1352550"/>
            <a:ext cx="1600199" cy="557645"/>
          </a:xfrm>
          <a:prstGeom prst="rect">
            <a:avLst/>
          </a:prstGeom>
          <a:noFill/>
          <a:ln>
            <a:noFill/>
          </a:ln>
        </p:spPr>
      </p:pic>
      <p:pic>
        <p:nvPicPr>
          <p:cNvPr id="15" name="Picture 4" descr="http://www.trusteer.com/sites/all/themes/trust/logo.png">
            <a:hlinkClick r:id="rId8"/>
          </p:cNvPr>
          <p:cNvPicPr>
            <a:picLocks noChangeAspect="1" noChangeArrowheads="1"/>
          </p:cNvPicPr>
          <p:nvPr/>
        </p:nvPicPr>
        <p:blipFill>
          <a:blip r:embed="rId9" cstate="print"/>
          <a:stretch>
            <a:fillRect/>
          </a:stretch>
        </p:blipFill>
        <p:spPr bwMode="auto">
          <a:xfrm>
            <a:off x="704025" y="3638064"/>
            <a:ext cx="1150175" cy="270629"/>
          </a:xfrm>
          <a:prstGeom prst="rect">
            <a:avLst/>
          </a:prstGeom>
          <a:noFill/>
          <a:ln>
            <a:noFill/>
          </a:ln>
        </p:spPr>
      </p:pic>
      <p:pic>
        <p:nvPicPr>
          <p:cNvPr id="16" name="Picture 6" descr="http://bizcr.com/images/logos/experian.png"/>
          <p:cNvPicPr>
            <a:picLocks noChangeAspect="1" noChangeArrowheads="1"/>
          </p:cNvPicPr>
          <p:nvPr/>
        </p:nvPicPr>
        <p:blipFill>
          <a:blip r:embed="rId10" cstate="print"/>
          <a:stretch>
            <a:fillRect/>
          </a:stretch>
        </p:blipFill>
        <p:spPr bwMode="auto">
          <a:xfrm>
            <a:off x="330200" y="3028950"/>
            <a:ext cx="1399007" cy="533400"/>
          </a:xfrm>
          <a:prstGeom prst="rect">
            <a:avLst/>
          </a:prstGeom>
          <a:noFill/>
          <a:ln>
            <a:noFill/>
          </a:ln>
        </p:spPr>
      </p:pic>
      <p:pic>
        <p:nvPicPr>
          <p:cNvPr id="17" name="Picture 16" descr="Picture1.png"/>
          <p:cNvPicPr>
            <a:picLocks noChangeAspect="1"/>
          </p:cNvPicPr>
          <p:nvPr/>
        </p:nvPicPr>
        <p:blipFill>
          <a:blip r:embed="rId11" cstate="print"/>
          <a:stretch>
            <a:fillRect/>
          </a:stretch>
        </p:blipFill>
        <p:spPr>
          <a:xfrm>
            <a:off x="2054916" y="1326843"/>
            <a:ext cx="1534391" cy="762000"/>
          </a:xfrm>
          <a:prstGeom prst="roundRect">
            <a:avLst>
              <a:gd name="adj" fmla="val 8875"/>
            </a:avLst>
          </a:prstGeom>
          <a:solidFill>
            <a:schemeClr val="bg1"/>
          </a:solidFill>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pic>
      <p:grpSp>
        <p:nvGrpSpPr>
          <p:cNvPr id="3" name="Group 112"/>
          <p:cNvGrpSpPr/>
          <p:nvPr/>
        </p:nvGrpSpPr>
        <p:grpSpPr>
          <a:xfrm>
            <a:off x="3810000" y="3105150"/>
            <a:ext cx="1669800" cy="880750"/>
            <a:chOff x="-2748150" y="2876550"/>
            <a:chExt cx="2948175" cy="1555041"/>
          </a:xfrm>
        </p:grpSpPr>
        <p:grpSp>
          <p:nvGrpSpPr>
            <p:cNvPr id="4" name="Group 109"/>
            <p:cNvGrpSpPr/>
            <p:nvPr/>
          </p:nvGrpSpPr>
          <p:grpSpPr>
            <a:xfrm>
              <a:off x="-2743200" y="3612439"/>
              <a:ext cx="2943225" cy="819152"/>
              <a:chOff x="-2743200" y="3612439"/>
              <a:chExt cx="2943225" cy="819152"/>
            </a:xfrm>
          </p:grpSpPr>
          <p:pic>
            <p:nvPicPr>
              <p:cNvPr id="23" name="Picture 13"/>
              <p:cNvPicPr>
                <a:picLocks noChangeAspect="1" noChangeArrowheads="1"/>
              </p:cNvPicPr>
              <p:nvPr/>
            </p:nvPicPr>
            <p:blipFill>
              <a:blip r:embed="rId12" cstate="print"/>
              <a:srcRect l="40232"/>
              <a:stretch>
                <a:fillRect/>
              </a:stretch>
            </p:blipFill>
            <p:spPr bwMode="auto">
              <a:xfrm>
                <a:off x="-2743200" y="3612439"/>
                <a:ext cx="2943225" cy="819152"/>
              </a:xfrm>
              <a:prstGeom prst="rect">
                <a:avLst/>
              </a:prstGeom>
              <a:noFill/>
              <a:ln>
                <a:noFill/>
              </a:ln>
            </p:spPr>
          </p:pic>
          <p:sp>
            <p:nvSpPr>
              <p:cNvPr id="24" name="Rectangle 23"/>
              <p:cNvSpPr/>
              <p:nvPr/>
            </p:nvSpPr>
            <p:spPr>
              <a:xfrm>
                <a:off x="-2743200" y="3636997"/>
                <a:ext cx="838201" cy="30480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grpSp>
        <p:grpSp>
          <p:nvGrpSpPr>
            <p:cNvPr id="5" name="Group 111"/>
            <p:cNvGrpSpPr/>
            <p:nvPr/>
          </p:nvGrpSpPr>
          <p:grpSpPr>
            <a:xfrm>
              <a:off x="-2748150" y="2876550"/>
              <a:ext cx="2819400" cy="819150"/>
              <a:chOff x="-2209800" y="2419350"/>
              <a:chExt cx="2819400" cy="819150"/>
            </a:xfrm>
          </p:grpSpPr>
          <p:pic>
            <p:nvPicPr>
              <p:cNvPr id="21" name="Picture 13"/>
              <p:cNvPicPr>
                <a:picLocks noChangeAspect="1" noChangeArrowheads="1"/>
              </p:cNvPicPr>
              <p:nvPr/>
            </p:nvPicPr>
            <p:blipFill>
              <a:blip r:embed="rId12" cstate="print"/>
              <a:srcRect r="42747"/>
              <a:stretch>
                <a:fillRect/>
              </a:stretch>
            </p:blipFill>
            <p:spPr bwMode="auto">
              <a:xfrm>
                <a:off x="-2209800" y="2419350"/>
                <a:ext cx="2819400" cy="819150"/>
              </a:xfrm>
              <a:prstGeom prst="rect">
                <a:avLst/>
              </a:prstGeom>
              <a:noFill/>
              <a:ln>
                <a:noFill/>
              </a:ln>
            </p:spPr>
          </p:pic>
          <p:sp>
            <p:nvSpPr>
              <p:cNvPr id="22" name="Rectangle 21"/>
              <p:cNvSpPr/>
              <p:nvPr/>
            </p:nvSpPr>
            <p:spPr>
              <a:xfrm>
                <a:off x="-228600" y="2859725"/>
                <a:ext cx="838200" cy="3048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000000"/>
                  </a:solidFill>
                </a:endParaRPr>
              </a:p>
            </p:txBody>
          </p:sp>
        </p:grpSp>
      </p:grpSp>
      <p:pic>
        <p:nvPicPr>
          <p:cNvPr id="25" name="Picture 2" descr="http://rapidconsultingusa.com/wp-content/uploads/2012/10/various-devices.jpg"/>
          <p:cNvPicPr>
            <a:picLocks noChangeAspect="1" noChangeArrowheads="1"/>
          </p:cNvPicPr>
          <p:nvPr/>
        </p:nvPicPr>
        <p:blipFill>
          <a:blip r:embed="rId13" cstate="print"/>
          <a:srcRect/>
          <a:stretch>
            <a:fillRect/>
          </a:stretch>
        </p:blipFill>
        <p:spPr bwMode="auto">
          <a:xfrm>
            <a:off x="2071945" y="2910218"/>
            <a:ext cx="1514443" cy="1180151"/>
          </a:xfrm>
          <a:prstGeom prst="rect">
            <a:avLst/>
          </a:prstGeom>
          <a:noFill/>
        </p:spPr>
      </p:pic>
      <p:pic>
        <p:nvPicPr>
          <p:cNvPr id="26" name="Picture 5"/>
          <p:cNvPicPr>
            <a:picLocks noChangeAspect="1" noChangeArrowheads="1"/>
          </p:cNvPicPr>
          <p:nvPr/>
        </p:nvPicPr>
        <p:blipFill>
          <a:blip r:embed="rId14" cstate="print"/>
          <a:srcRect/>
          <a:stretch>
            <a:fillRect/>
          </a:stretch>
        </p:blipFill>
        <p:spPr bwMode="auto">
          <a:xfrm>
            <a:off x="5638800" y="2724150"/>
            <a:ext cx="914400" cy="822543"/>
          </a:xfrm>
          <a:prstGeom prst="rect">
            <a:avLst/>
          </a:prstGeom>
          <a:ln>
            <a:headEnd/>
            <a:tailEnd/>
          </a:ln>
        </p:spPr>
        <p:style>
          <a:lnRef idx="1">
            <a:schemeClr val="dk1"/>
          </a:lnRef>
          <a:fillRef idx="2">
            <a:schemeClr val="dk1"/>
          </a:fillRef>
          <a:effectRef idx="1">
            <a:schemeClr val="dk1"/>
          </a:effectRef>
          <a:fontRef idx="minor">
            <a:schemeClr val="dk1"/>
          </a:fontRef>
        </p:style>
      </p:pic>
      <p:pic>
        <p:nvPicPr>
          <p:cNvPr id="27" name="Picture 7" descr=" "/>
          <p:cNvPicPr>
            <a:picLocks noChangeAspect="1" noChangeArrowheads="1"/>
          </p:cNvPicPr>
          <p:nvPr/>
        </p:nvPicPr>
        <p:blipFill>
          <a:blip r:embed="rId15" cstate="print"/>
          <a:srcRect/>
          <a:stretch>
            <a:fillRect/>
          </a:stretch>
        </p:blipFill>
        <p:spPr bwMode="auto">
          <a:xfrm>
            <a:off x="7245350" y="1504950"/>
            <a:ext cx="1206500" cy="556847"/>
          </a:xfrm>
          <a:prstGeom prst="rect">
            <a:avLst/>
          </a:prstGeom>
          <a:noFill/>
        </p:spPr>
      </p:pic>
      <p:pic>
        <p:nvPicPr>
          <p:cNvPr id="28" name="Picture 27" descr="prefs.PNG"/>
          <p:cNvPicPr>
            <a:picLocks noChangeAspect="1"/>
          </p:cNvPicPr>
          <p:nvPr/>
        </p:nvPicPr>
        <p:blipFill>
          <a:blip r:embed="rId16" cstate="print"/>
          <a:stretch>
            <a:fillRect/>
          </a:stretch>
        </p:blipFill>
        <p:spPr>
          <a:xfrm>
            <a:off x="8083550" y="1200150"/>
            <a:ext cx="763601" cy="1143000"/>
          </a:xfrm>
          <a:prstGeom prst="rect">
            <a:avLst/>
          </a:prstGeom>
          <a:ln>
            <a:solidFill>
              <a:srgbClr val="0070C0"/>
            </a:solidFill>
          </a:ln>
        </p:spPr>
        <p:style>
          <a:lnRef idx="1">
            <a:schemeClr val="accent6"/>
          </a:lnRef>
          <a:fillRef idx="2">
            <a:schemeClr val="accent6"/>
          </a:fillRef>
          <a:effectRef idx="1">
            <a:schemeClr val="accent6"/>
          </a:effectRef>
          <a:fontRef idx="minor">
            <a:schemeClr val="dk1"/>
          </a:fontRef>
        </p:style>
      </p:pic>
      <p:pic>
        <p:nvPicPr>
          <p:cNvPr id="29" name="Picture 1"/>
          <p:cNvPicPr>
            <a:picLocks noChangeAspect="1" noChangeArrowheads="1"/>
          </p:cNvPicPr>
          <p:nvPr/>
        </p:nvPicPr>
        <p:blipFill>
          <a:blip r:embed="rId17" cstate="print"/>
          <a:srcRect l="1092" t="20400" r="68306" b="24226"/>
          <a:stretch>
            <a:fillRect/>
          </a:stretch>
        </p:blipFill>
        <p:spPr bwMode="auto">
          <a:xfrm>
            <a:off x="6165274" y="3221925"/>
            <a:ext cx="1017998" cy="690784"/>
          </a:xfrm>
          <a:prstGeom prst="roundRect">
            <a:avLst>
              <a:gd name="adj" fmla="val 7930"/>
            </a:avLst>
          </a:prstGeom>
          <a:ln/>
        </p:spPr>
        <p:style>
          <a:lnRef idx="1">
            <a:schemeClr val="dk1"/>
          </a:lnRef>
          <a:fillRef idx="2">
            <a:schemeClr val="dk1"/>
          </a:fillRef>
          <a:effectRef idx="1">
            <a:schemeClr val="dk1"/>
          </a:effectRef>
          <a:fontRef idx="minor">
            <a:schemeClr val="dk1"/>
          </a:fontRef>
        </p:style>
      </p:pic>
      <p:pic>
        <p:nvPicPr>
          <p:cNvPr id="30" name="Picture 27" descr="http://statmcwip.usaa.com/mcontent/static_assets/Media/security_logonOptions_token_loginExampleError.png"/>
          <p:cNvPicPr>
            <a:picLocks noChangeAspect="1" noChangeArrowheads="1"/>
          </p:cNvPicPr>
          <p:nvPr/>
        </p:nvPicPr>
        <p:blipFill>
          <a:blip r:embed="rId18" cstate="print"/>
          <a:stretch>
            <a:fillRect/>
          </a:stretch>
        </p:blipFill>
        <p:spPr bwMode="auto">
          <a:xfrm>
            <a:off x="6172892" y="1729118"/>
            <a:ext cx="984214" cy="381000"/>
          </a:xfrm>
          <a:prstGeom prst="rect">
            <a:avLst/>
          </a:prstGeom>
          <a:ln>
            <a:solidFill>
              <a:schemeClr val="tx1">
                <a:lumMod val="50000"/>
                <a:lumOff val="50000"/>
              </a:schemeClr>
            </a:solidFill>
          </a:ln>
        </p:spPr>
        <p:style>
          <a:lnRef idx="1">
            <a:schemeClr val="accent6"/>
          </a:lnRef>
          <a:fillRef idx="2">
            <a:schemeClr val="accent6"/>
          </a:fillRef>
          <a:effectRef idx="1">
            <a:schemeClr val="accent6"/>
          </a:effectRef>
          <a:fontRef idx="minor">
            <a:schemeClr val="dk1"/>
          </a:fontRef>
        </p:style>
      </p:pic>
      <p:pic>
        <p:nvPicPr>
          <p:cNvPr id="33" name="Picture 32" descr="FraudAlert-snapshot.fw.png"/>
          <p:cNvPicPr>
            <a:picLocks noChangeAspect="1"/>
          </p:cNvPicPr>
          <p:nvPr/>
        </p:nvPicPr>
        <p:blipFill>
          <a:blip r:embed="rId19" cstate="print"/>
          <a:srcRect b="28552"/>
          <a:stretch>
            <a:fillRect/>
          </a:stretch>
        </p:blipFill>
        <p:spPr>
          <a:xfrm>
            <a:off x="7702550" y="2724150"/>
            <a:ext cx="1022684" cy="1295400"/>
          </a:xfrm>
          <a:prstGeom prst="rect">
            <a:avLst/>
          </a:prstGeom>
          <a:ln>
            <a:solidFill>
              <a:srgbClr val="0070C0"/>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pic>
      <p:sp>
        <p:nvSpPr>
          <p:cNvPr id="34" name="Rectangle 33"/>
          <p:cNvSpPr/>
          <p:nvPr/>
        </p:nvSpPr>
        <p:spPr>
          <a:xfrm>
            <a:off x="152400" y="38040"/>
            <a:ext cx="2148720" cy="400110"/>
          </a:xfrm>
          <a:prstGeom prst="rect">
            <a:avLst/>
          </a:prstGeom>
        </p:spPr>
        <p:txBody>
          <a:bodyPr wrap="none">
            <a:spAutoFit/>
          </a:bodyPr>
          <a:lstStyle/>
          <a:p>
            <a:r>
              <a:rPr lang="en-US" sz="2000" dirty="0" smtClean="0"/>
              <a:t>TECHNOLOGY</a:t>
            </a:r>
            <a:endParaRPr lang="en-US" sz="2000" dirty="0"/>
          </a:p>
        </p:txBody>
      </p:sp>
      <p:pic>
        <p:nvPicPr>
          <p:cNvPr id="6" name="Picture 5"/>
          <p:cNvPicPr>
            <a:picLocks noChangeAspect="1"/>
          </p:cNvPicPr>
          <p:nvPr/>
        </p:nvPicPr>
        <p:blipFill>
          <a:blip r:embed="rId20"/>
          <a:stretch>
            <a:fillRect/>
          </a:stretch>
        </p:blipFill>
        <p:spPr>
          <a:xfrm>
            <a:off x="304800" y="742950"/>
            <a:ext cx="1219200" cy="1525967"/>
          </a:xfrm>
          <a:prstGeom prst="rect">
            <a:avLst/>
          </a:prstGeom>
        </p:spPr>
      </p:pic>
    </p:spTree>
    <p:extLst>
      <p:ext uri="{BB962C8B-B14F-4D97-AF65-F5344CB8AC3E}">
        <p14:creationId xmlns:p14="http://schemas.microsoft.com/office/powerpoint/2010/main" val="30963599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864"/>
            <a:ext cx="8153400" cy="621069"/>
          </a:xfrm>
        </p:spPr>
        <p:txBody>
          <a:bodyPr>
            <a:noAutofit/>
          </a:bodyPr>
          <a:lstStyle/>
          <a:p>
            <a:r>
              <a:rPr lang="en-US" b="1" dirty="0" smtClean="0">
                <a:latin typeface="+mj-lt"/>
                <a:cs typeface="Arial" pitchFamily="34" charset="0"/>
              </a:rPr>
              <a:t>Final Thought</a:t>
            </a:r>
            <a:endParaRPr lang="en-US" b="1" dirty="0">
              <a:latin typeface="+mj-lt"/>
              <a:cs typeface="Arial" pitchFamily="34" charset="0"/>
            </a:endParaRPr>
          </a:p>
        </p:txBody>
      </p:sp>
      <p:pic>
        <p:nvPicPr>
          <p:cNvPr id="4" name="Picture 3" descr="complacency_cowboy.jpg"/>
          <p:cNvPicPr>
            <a:picLocks noChangeAspect="1"/>
          </p:cNvPicPr>
          <p:nvPr/>
        </p:nvPicPr>
        <p:blipFill>
          <a:blip r:embed="rId3" cstate="print"/>
          <a:srcRect b="8333"/>
          <a:stretch>
            <a:fillRect/>
          </a:stretch>
        </p:blipFill>
        <p:spPr>
          <a:xfrm>
            <a:off x="2286000" y="742950"/>
            <a:ext cx="4572000" cy="4191000"/>
          </a:xfrm>
          <a:prstGeom prst="rect">
            <a:avLst/>
          </a:prstGeom>
        </p:spPr>
      </p:pic>
      <p:sp>
        <p:nvSpPr>
          <p:cNvPr id="5" name="TextBox 4"/>
          <p:cNvSpPr txBox="1"/>
          <p:nvPr/>
        </p:nvSpPr>
        <p:spPr>
          <a:xfrm>
            <a:off x="4259075" y="781050"/>
            <a:ext cx="646331" cy="369332"/>
          </a:xfrm>
          <a:prstGeom prst="rect">
            <a:avLst/>
          </a:prstGeom>
          <a:noFill/>
        </p:spPr>
        <p:txBody>
          <a:bodyPr wrap="none" rtlCol="0">
            <a:spAutoFit/>
          </a:bodyPr>
          <a:lstStyle/>
          <a:p>
            <a:r>
              <a:rPr lang="en-US" sz="1800" b="0" dirty="0" smtClean="0">
                <a:solidFill>
                  <a:schemeClr val="tx1"/>
                </a:solidFill>
              </a:rPr>
              <a:t>THE</a:t>
            </a:r>
            <a:endParaRPr lang="en-US" sz="1800" b="0" dirty="0">
              <a:solidFill>
                <a:schemeClr val="tx1"/>
              </a:solidFill>
            </a:endParaRPr>
          </a:p>
        </p:txBody>
      </p:sp>
      <p:sp>
        <p:nvSpPr>
          <p:cNvPr id="6" name="TextBox 5"/>
          <p:cNvSpPr txBox="1"/>
          <p:nvPr/>
        </p:nvSpPr>
        <p:spPr>
          <a:xfrm>
            <a:off x="3744725" y="1015514"/>
            <a:ext cx="1215397" cy="353943"/>
          </a:xfrm>
          <a:prstGeom prst="rect">
            <a:avLst/>
          </a:prstGeom>
          <a:noFill/>
        </p:spPr>
        <p:txBody>
          <a:bodyPr wrap="none" rtlCol="0">
            <a:spAutoFit/>
          </a:bodyPr>
          <a:lstStyle/>
          <a:p>
            <a:r>
              <a:rPr lang="en-US" sz="1700" dirty="0" smtClean="0">
                <a:solidFill>
                  <a:schemeClr val="tx1"/>
                </a:solidFill>
              </a:rPr>
              <a:t>DANGER</a:t>
            </a:r>
            <a:endParaRPr lang="en-US" sz="1700" dirty="0">
              <a:solidFill>
                <a:schemeClr val="tx1"/>
              </a:solidFill>
            </a:endParaRPr>
          </a:p>
        </p:txBody>
      </p:sp>
      <p:sp>
        <p:nvSpPr>
          <p:cNvPr id="7" name="TextBox 6"/>
          <p:cNvSpPr txBox="1"/>
          <p:nvPr/>
        </p:nvSpPr>
        <p:spPr>
          <a:xfrm>
            <a:off x="4859150" y="1000125"/>
            <a:ext cx="1018227" cy="369332"/>
          </a:xfrm>
          <a:prstGeom prst="rect">
            <a:avLst/>
          </a:prstGeom>
          <a:noFill/>
        </p:spPr>
        <p:txBody>
          <a:bodyPr wrap="none" rtlCol="0">
            <a:spAutoFit/>
          </a:bodyPr>
          <a:lstStyle/>
          <a:p>
            <a:r>
              <a:rPr lang="en-US" sz="1800" b="0" dirty="0" smtClean="0">
                <a:solidFill>
                  <a:schemeClr val="tx1"/>
                </a:solidFill>
              </a:rPr>
              <a:t>FOUND</a:t>
            </a:r>
            <a:endParaRPr lang="en-US" sz="1800" b="0" dirty="0">
              <a:solidFill>
                <a:schemeClr val="tx1"/>
              </a:solidFill>
            </a:endParaRPr>
          </a:p>
        </p:txBody>
      </p:sp>
      <p:sp>
        <p:nvSpPr>
          <p:cNvPr id="8" name="TextBox 7"/>
          <p:cNvSpPr txBox="1"/>
          <p:nvPr/>
        </p:nvSpPr>
        <p:spPr>
          <a:xfrm>
            <a:off x="4135250" y="1230868"/>
            <a:ext cx="2048959" cy="338554"/>
          </a:xfrm>
          <a:prstGeom prst="rect">
            <a:avLst/>
          </a:prstGeom>
          <a:noFill/>
        </p:spPr>
        <p:txBody>
          <a:bodyPr wrap="none" rtlCol="0">
            <a:spAutoFit/>
          </a:bodyPr>
          <a:lstStyle/>
          <a:p>
            <a:r>
              <a:rPr lang="en-US" sz="1600" b="0" dirty="0" smtClean="0">
                <a:solidFill>
                  <a:schemeClr val="tx1"/>
                </a:solidFill>
              </a:rPr>
              <a:t>IN COMPLACENCY</a:t>
            </a:r>
            <a:endParaRPr lang="en-US" sz="1600" b="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a:bodyPr>
          <a:lstStyle/>
          <a:p>
            <a:r>
              <a:rPr lang="en-US" dirty="0" smtClean="0">
                <a:effectLst/>
              </a:rPr>
              <a:t>The Changing </a:t>
            </a:r>
            <a:r>
              <a:rPr lang="en-US" dirty="0" smtClean="0"/>
              <a:t>Threat Landscape -  The </a:t>
            </a:r>
            <a:r>
              <a:rPr lang="en-US" dirty="0" smtClean="0">
                <a:effectLst/>
              </a:rPr>
              <a:t>Facts</a:t>
            </a:r>
            <a:endParaRPr lang="en-US" dirty="0">
              <a:effectLst/>
            </a:endParaRPr>
          </a:p>
        </p:txBody>
      </p:sp>
      <p:pic>
        <p:nvPicPr>
          <p:cNvPr id="1026" name="Picture 2"/>
          <p:cNvPicPr>
            <a:picLocks noChangeAspect="1" noChangeArrowheads="1"/>
          </p:cNvPicPr>
          <p:nvPr/>
        </p:nvPicPr>
        <p:blipFill>
          <a:blip r:embed="rId3" cstate="print"/>
          <a:srcRect/>
          <a:stretch>
            <a:fillRect/>
          </a:stretch>
        </p:blipFill>
        <p:spPr bwMode="auto">
          <a:xfrm>
            <a:off x="6736341" y="895350"/>
            <a:ext cx="2331459" cy="1143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572000" y="3486150"/>
            <a:ext cx="2161016" cy="12192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t="2941"/>
          <a:stretch>
            <a:fillRect/>
          </a:stretch>
        </p:blipFill>
        <p:spPr bwMode="auto">
          <a:xfrm>
            <a:off x="152400" y="3257550"/>
            <a:ext cx="2181094" cy="1423988"/>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0" y="4857750"/>
            <a:ext cx="5010150" cy="104775"/>
          </a:xfrm>
          <a:prstGeom prst="rect">
            <a:avLst/>
          </a:prstGeom>
          <a:noFill/>
          <a:ln w="9525">
            <a:noFill/>
            <a:miter lim="800000"/>
            <a:headEnd/>
            <a:tailEnd/>
          </a:ln>
        </p:spPr>
      </p:pic>
      <p:grpSp>
        <p:nvGrpSpPr>
          <p:cNvPr id="5" name="Group 12"/>
          <p:cNvGrpSpPr/>
          <p:nvPr/>
        </p:nvGrpSpPr>
        <p:grpSpPr>
          <a:xfrm>
            <a:off x="2819399" y="1809750"/>
            <a:ext cx="1752601" cy="1891844"/>
            <a:chOff x="228599" y="895350"/>
            <a:chExt cx="1752601" cy="1891844"/>
          </a:xfrm>
        </p:grpSpPr>
        <p:pic>
          <p:nvPicPr>
            <p:cNvPr id="1030" name="Picture 6"/>
            <p:cNvPicPr>
              <a:picLocks noChangeAspect="1" noChangeArrowheads="1"/>
            </p:cNvPicPr>
            <p:nvPr/>
          </p:nvPicPr>
          <p:blipFill>
            <a:blip r:embed="rId7" cstate="print"/>
            <a:srcRect/>
            <a:stretch>
              <a:fillRect/>
            </a:stretch>
          </p:blipFill>
          <p:spPr bwMode="auto">
            <a:xfrm>
              <a:off x="228599" y="895350"/>
              <a:ext cx="1734571" cy="1676400"/>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304799" y="958394"/>
              <a:ext cx="1524000" cy="1592744"/>
            </a:xfrm>
            <a:prstGeom prst="rect">
              <a:avLst/>
            </a:prstGeom>
            <a:noFill/>
          </p:spPr>
          <p:txBody>
            <a:bodyPr wrap="square" rtlCol="0">
              <a:spAutoFit/>
            </a:bodyPr>
            <a:lstStyle/>
            <a:p>
              <a:r>
                <a:rPr lang="en-US" sz="1050" dirty="0" smtClean="0">
                  <a:solidFill>
                    <a:schemeClr val="accent3">
                      <a:lumMod val="40000"/>
                      <a:lumOff val="60000"/>
                    </a:schemeClr>
                  </a:solidFill>
                  <a:latin typeface="Segoe UI Semibold" pitchFamily="34" charset="0"/>
                </a:rPr>
                <a:t>Number of foreclosure relief and debt management scam and fraud complaints from military families </a:t>
              </a:r>
            </a:p>
            <a:p>
              <a:endParaRPr lang="en-US" sz="800" dirty="0" smtClean="0">
                <a:solidFill>
                  <a:schemeClr val="bg1"/>
                </a:solidFill>
                <a:latin typeface="Segoe UI Semibold" pitchFamily="34" charset="0"/>
                <a:cs typeface="Aharoni" pitchFamily="2" charset="-79"/>
              </a:endParaRPr>
            </a:p>
            <a:p>
              <a:r>
                <a:rPr lang="en-US" sz="2400" dirty="0" smtClean="0">
                  <a:latin typeface="Arial Black" pitchFamily="34" charset="0"/>
                  <a:cs typeface="Aharoni" pitchFamily="2" charset="-79"/>
                </a:rPr>
                <a:t>67,000</a:t>
              </a:r>
              <a:endParaRPr lang="en-US" dirty="0">
                <a:latin typeface="Arial Black" pitchFamily="34" charset="0"/>
                <a:cs typeface="Aharoni" pitchFamily="2" charset="-79"/>
              </a:endParaRPr>
            </a:p>
          </p:txBody>
        </p:sp>
        <p:sp>
          <p:nvSpPr>
            <p:cNvPr id="12" name="TextBox 11"/>
            <p:cNvSpPr txBox="1"/>
            <p:nvPr/>
          </p:nvSpPr>
          <p:spPr>
            <a:xfrm>
              <a:off x="228600" y="2571750"/>
              <a:ext cx="1752600" cy="215444"/>
            </a:xfrm>
            <a:prstGeom prst="rect">
              <a:avLst/>
            </a:prstGeom>
            <a:noFill/>
          </p:spPr>
          <p:txBody>
            <a:bodyPr wrap="square" rtlCol="0">
              <a:spAutoFit/>
            </a:bodyPr>
            <a:lstStyle/>
            <a:p>
              <a:r>
                <a:rPr lang="en-US" sz="800" dirty="0" smtClean="0">
                  <a:solidFill>
                    <a:schemeClr val="tx1"/>
                  </a:solidFill>
                  <a:latin typeface="Segoe UI" pitchFamily="34" charset="0"/>
                  <a:ea typeface="Segoe UI" pitchFamily="34" charset="0"/>
                  <a:cs typeface="Segoe UI" pitchFamily="34" charset="0"/>
                </a:rPr>
                <a:t>Source: FTC.gov/sentinel</a:t>
              </a:r>
              <a:endParaRPr lang="en-US" sz="800" dirty="0">
                <a:solidFill>
                  <a:schemeClr val="tx1"/>
                </a:solidFill>
                <a:latin typeface="Segoe UI" pitchFamily="34" charset="0"/>
                <a:ea typeface="Segoe UI" pitchFamily="34" charset="0"/>
                <a:cs typeface="Segoe UI" pitchFamily="34" charset="0"/>
              </a:endParaRPr>
            </a:p>
          </p:txBody>
        </p:sp>
      </p:grpSp>
      <p:pic>
        <p:nvPicPr>
          <p:cNvPr id="14" name="Picture 3"/>
          <p:cNvPicPr>
            <a:picLocks noChangeAspect="1" noChangeArrowheads="1"/>
          </p:cNvPicPr>
          <p:nvPr/>
        </p:nvPicPr>
        <p:blipFill>
          <a:blip r:embed="rId8" cstate="print"/>
          <a:srcRect/>
          <a:stretch>
            <a:fillRect/>
          </a:stretch>
        </p:blipFill>
        <p:spPr bwMode="auto">
          <a:xfrm>
            <a:off x="6781800" y="3534058"/>
            <a:ext cx="2209800" cy="1297761"/>
          </a:xfrm>
          <a:prstGeom prst="rect">
            <a:avLst/>
          </a:prstGeom>
          <a:ln>
            <a:noFill/>
          </a:ln>
          <a:effectLst>
            <a:outerShdw blurRad="190500" algn="tl" rotWithShape="0">
              <a:srgbClr val="000000">
                <a:alpha val="70000"/>
              </a:srgbClr>
            </a:outerShdw>
          </a:effectLst>
        </p:spPr>
      </p:pic>
      <p:pic>
        <p:nvPicPr>
          <p:cNvPr id="2" name="Picture 2" descr="C:\Users\PLH9844\AppData\Local\Microsoft\Windows\Temporary Internet Files\Content.IE5\22P8EHJC\MC900435240[1].png"/>
          <p:cNvPicPr>
            <a:picLocks noChangeAspect="1" noChangeArrowheads="1"/>
          </p:cNvPicPr>
          <p:nvPr/>
        </p:nvPicPr>
        <p:blipFill>
          <a:blip r:embed="rId9" cstate="print">
            <a:clrChange>
              <a:clrFrom>
                <a:srgbClr val="B19262"/>
              </a:clrFrom>
              <a:clrTo>
                <a:srgbClr val="B19262">
                  <a:alpha val="0"/>
                </a:srgbClr>
              </a:clrTo>
            </a:clrChange>
            <a:duotone>
              <a:schemeClr val="accent6">
                <a:shade val="45000"/>
                <a:satMod val="135000"/>
              </a:schemeClr>
              <a:prstClr val="white"/>
            </a:duotone>
            <a:lum bright="10000" contrast="-10000"/>
          </a:blip>
          <a:srcRect/>
          <a:stretch>
            <a:fillRect/>
          </a:stretch>
        </p:blipFill>
        <p:spPr bwMode="auto">
          <a:xfrm>
            <a:off x="381000" y="819150"/>
            <a:ext cx="1429476" cy="1624828"/>
          </a:xfrm>
          <a:prstGeom prst="rect">
            <a:avLst/>
          </a:prstGeom>
          <a:noFill/>
        </p:spPr>
      </p:pic>
      <p:sp>
        <p:nvSpPr>
          <p:cNvPr id="15" name="Rectangle 14"/>
          <p:cNvSpPr/>
          <p:nvPr/>
        </p:nvSpPr>
        <p:spPr>
          <a:xfrm>
            <a:off x="152400" y="819150"/>
            <a:ext cx="1981200" cy="1269578"/>
          </a:xfrm>
          <a:prstGeom prst="rect">
            <a:avLst/>
          </a:prstGeom>
        </p:spPr>
        <p:txBody>
          <a:bodyPr wrap="square">
            <a:spAutoFit/>
          </a:bodyPr>
          <a:lstStyle/>
          <a:p>
            <a:pPr defTabSz="948537">
              <a:defRPr/>
            </a:pPr>
            <a:r>
              <a:rPr lang="en-US" sz="2400" dirty="0" smtClean="0">
                <a:solidFill>
                  <a:srgbClr val="336699"/>
                </a:solidFill>
                <a:latin typeface="Arial Black" pitchFamily="34" charset="0"/>
                <a:cs typeface="Aharoni" pitchFamily="2" charset="-79"/>
              </a:rPr>
              <a:t>Top</a:t>
            </a:r>
            <a:r>
              <a:rPr lang="en-US" sz="1050" dirty="0" smtClean="0">
                <a:solidFill>
                  <a:srgbClr val="336699"/>
                </a:solidFill>
                <a:latin typeface="Segoe UI Semibold" pitchFamily="34" charset="0"/>
              </a:rPr>
              <a:t> countries where cyber attacks originate: Russia, Taiwan, Germany,  Ukraine, Hungary, USA, Romania, Brazil, Italy Australia, and Argentina. </a:t>
            </a:r>
          </a:p>
        </p:txBody>
      </p:sp>
      <p:sp>
        <p:nvSpPr>
          <p:cNvPr id="17" name="Rectangle 16"/>
          <p:cNvSpPr/>
          <p:nvPr/>
        </p:nvSpPr>
        <p:spPr>
          <a:xfrm>
            <a:off x="6781800" y="4296058"/>
            <a:ext cx="2362200" cy="561692"/>
          </a:xfrm>
          <a:prstGeom prst="rect">
            <a:avLst/>
          </a:prstGeom>
        </p:spPr>
        <p:txBody>
          <a:bodyPr wrap="square">
            <a:spAutoFit/>
          </a:bodyPr>
          <a:lstStyle/>
          <a:p>
            <a:pPr defTabSz="948537">
              <a:defRPr/>
            </a:pPr>
            <a:r>
              <a:rPr lang="en-US" sz="2000" dirty="0" smtClean="0">
                <a:latin typeface="Arial Black" pitchFamily="34" charset="0"/>
                <a:cs typeface="Aharoni" pitchFamily="2" charset="-79"/>
              </a:rPr>
              <a:t>92% </a:t>
            </a:r>
            <a:r>
              <a:rPr lang="en-US" sz="1050" dirty="0" smtClean="0">
                <a:solidFill>
                  <a:schemeClr val="accent3">
                    <a:lumMod val="40000"/>
                    <a:lumOff val="60000"/>
                  </a:schemeClr>
                </a:solidFill>
                <a:latin typeface="Segoe UI Semibold" pitchFamily="34" charset="0"/>
              </a:rPr>
              <a:t>of breaches perpetrated by outsiders </a:t>
            </a:r>
          </a:p>
        </p:txBody>
      </p:sp>
      <p:sp>
        <p:nvSpPr>
          <p:cNvPr id="18" name="Rectangle 17"/>
          <p:cNvSpPr/>
          <p:nvPr/>
        </p:nvSpPr>
        <p:spPr>
          <a:xfrm>
            <a:off x="7010400" y="2994452"/>
            <a:ext cx="2133600" cy="415498"/>
          </a:xfrm>
          <a:prstGeom prst="rect">
            <a:avLst/>
          </a:prstGeom>
        </p:spPr>
        <p:txBody>
          <a:bodyPr wrap="square">
            <a:spAutoFit/>
          </a:bodyPr>
          <a:lstStyle/>
          <a:p>
            <a:pPr defTabSz="948537">
              <a:defRPr/>
            </a:pPr>
            <a:r>
              <a:rPr lang="en-US" sz="1050" dirty="0" smtClean="0">
                <a:solidFill>
                  <a:srgbClr val="336699"/>
                </a:solidFill>
                <a:latin typeface="Segoe UI Semibold" pitchFamily="34" charset="0"/>
              </a:rPr>
              <a:t>More than 600,000 Facebook accounts compromised per day</a:t>
            </a:r>
          </a:p>
        </p:txBody>
      </p:sp>
      <p:sp>
        <p:nvSpPr>
          <p:cNvPr id="21" name="Rectangle 20"/>
          <p:cNvSpPr/>
          <p:nvPr/>
        </p:nvSpPr>
        <p:spPr>
          <a:xfrm>
            <a:off x="3048000" y="3867150"/>
            <a:ext cx="1752600" cy="784830"/>
          </a:xfrm>
          <a:prstGeom prst="rect">
            <a:avLst/>
          </a:prstGeom>
        </p:spPr>
        <p:txBody>
          <a:bodyPr wrap="square">
            <a:spAutoFit/>
          </a:bodyPr>
          <a:lstStyle/>
          <a:p>
            <a:r>
              <a:rPr lang="en-US" sz="1050" dirty="0" smtClean="0">
                <a:solidFill>
                  <a:srgbClr val="336699"/>
                </a:solidFill>
                <a:latin typeface="Segoe UI Semibold" pitchFamily="34" charset="0"/>
              </a:rPr>
              <a:t>Identity fraud incidents increased by more than </a:t>
            </a:r>
            <a:r>
              <a:rPr lang="en-US" sz="2400" dirty="0" smtClean="0">
                <a:latin typeface="Arial Black" pitchFamily="34" charset="0"/>
                <a:cs typeface="Aharoni" pitchFamily="2" charset="-79"/>
              </a:rPr>
              <a:t>$1M</a:t>
            </a:r>
            <a:r>
              <a:rPr lang="en-US" sz="1050" dirty="0" smtClean="0">
                <a:solidFill>
                  <a:srgbClr val="336699"/>
                </a:solidFill>
                <a:latin typeface="Segoe UI Semibold" pitchFamily="34" charset="0"/>
              </a:rPr>
              <a:t>in 2012</a:t>
            </a:r>
          </a:p>
        </p:txBody>
      </p:sp>
      <p:sp>
        <p:nvSpPr>
          <p:cNvPr id="22" name="Rectangle 21"/>
          <p:cNvSpPr/>
          <p:nvPr/>
        </p:nvSpPr>
        <p:spPr>
          <a:xfrm>
            <a:off x="4800600" y="895350"/>
            <a:ext cx="1981200" cy="923330"/>
          </a:xfrm>
          <a:prstGeom prst="rect">
            <a:avLst/>
          </a:prstGeom>
        </p:spPr>
        <p:txBody>
          <a:bodyPr wrap="square">
            <a:spAutoFit/>
          </a:bodyPr>
          <a:lstStyle/>
          <a:p>
            <a:r>
              <a:rPr lang="en-US" sz="2400" dirty="0" smtClean="0">
                <a:solidFill>
                  <a:srgbClr val="00B050"/>
                </a:solidFill>
                <a:latin typeface="Arial Black" pitchFamily="34" charset="0"/>
                <a:cs typeface="Aharoni" pitchFamily="2" charset="-79"/>
              </a:rPr>
              <a:t>$21 billion </a:t>
            </a:r>
            <a:r>
              <a:rPr lang="en-US" sz="1000" dirty="0" smtClean="0">
                <a:solidFill>
                  <a:srgbClr val="336699"/>
                </a:solidFill>
                <a:latin typeface="Segoe UI Semibold" pitchFamily="34" charset="0"/>
              </a:rPr>
              <a:t>amount fraudsters  took from identity theft victims, the highest amount since 2009</a:t>
            </a:r>
          </a:p>
        </p:txBody>
      </p:sp>
      <p:pic>
        <p:nvPicPr>
          <p:cNvPr id="1032" name="Picture 8" descr="http://blog.equifax.com/wp-content/uploads/2011/11/6-ways-to-prevent-identity-theft.jpg">
            <a:hlinkClick r:id="rId10"/>
          </p:cNvPr>
          <p:cNvPicPr>
            <a:picLocks noChangeAspect="1" noChangeArrowheads="1"/>
          </p:cNvPicPr>
          <p:nvPr/>
        </p:nvPicPr>
        <p:blipFill>
          <a:blip r:embed="rId11" cstate="print"/>
          <a:srcRect/>
          <a:stretch>
            <a:fillRect/>
          </a:stretch>
        </p:blipFill>
        <p:spPr bwMode="auto">
          <a:xfrm>
            <a:off x="2209800" y="3790950"/>
            <a:ext cx="925242" cy="914400"/>
          </a:xfrm>
          <a:prstGeom prst="rect">
            <a:avLst/>
          </a:prstGeom>
          <a:noFill/>
        </p:spPr>
      </p:pic>
      <p:sp>
        <p:nvSpPr>
          <p:cNvPr id="25" name="Rectangle 24"/>
          <p:cNvSpPr/>
          <p:nvPr/>
        </p:nvSpPr>
        <p:spPr>
          <a:xfrm>
            <a:off x="762001" y="2190750"/>
            <a:ext cx="1676399" cy="746358"/>
          </a:xfrm>
          <a:prstGeom prst="rect">
            <a:avLst/>
          </a:prstGeom>
        </p:spPr>
        <p:txBody>
          <a:bodyPr wrap="square">
            <a:spAutoFit/>
          </a:bodyPr>
          <a:lstStyle/>
          <a:p>
            <a:r>
              <a:rPr lang="en-US" sz="1600" dirty="0" smtClean="0">
                <a:latin typeface="Arial Black" pitchFamily="34" charset="0"/>
                <a:cs typeface="Aharoni" pitchFamily="2" charset="-79"/>
              </a:rPr>
              <a:t>1 person </a:t>
            </a:r>
            <a:r>
              <a:rPr lang="en-US" sz="1050" dirty="0" smtClean="0">
                <a:solidFill>
                  <a:srgbClr val="336699"/>
                </a:solidFill>
                <a:latin typeface="Segoe UI Semibold" pitchFamily="34" charset="0"/>
              </a:rPr>
              <a:t>is a victim of identity fraud every </a:t>
            </a:r>
            <a:r>
              <a:rPr lang="en-US" sz="1600" dirty="0" smtClean="0">
                <a:latin typeface="Arial Black" pitchFamily="34" charset="0"/>
                <a:cs typeface="Aharoni" pitchFamily="2" charset="-79"/>
              </a:rPr>
              <a:t>3 seconds</a:t>
            </a:r>
          </a:p>
        </p:txBody>
      </p:sp>
      <p:pic>
        <p:nvPicPr>
          <p:cNvPr id="1033" name="Picture 9" descr="C:\Users\PLH9844\AppData\Local\Microsoft\Windows\Temporary Internet Files\Content.IE5\22P8EHJC\dglxasset[1].png"/>
          <p:cNvPicPr>
            <a:picLocks noChangeAspect="1" noChangeArrowheads="1"/>
          </p:cNvPicPr>
          <p:nvPr/>
        </p:nvPicPr>
        <p:blipFill>
          <a:blip r:embed="rId12" cstate="print"/>
          <a:srcRect/>
          <a:stretch>
            <a:fillRect/>
          </a:stretch>
        </p:blipFill>
        <p:spPr bwMode="auto">
          <a:xfrm>
            <a:off x="76200" y="2266950"/>
            <a:ext cx="685800" cy="685800"/>
          </a:xfrm>
          <a:prstGeom prst="rect">
            <a:avLst/>
          </a:prstGeom>
          <a:noFill/>
        </p:spPr>
      </p:pic>
      <p:sp>
        <p:nvSpPr>
          <p:cNvPr id="28" name="Rectangle 27"/>
          <p:cNvSpPr/>
          <p:nvPr/>
        </p:nvSpPr>
        <p:spPr>
          <a:xfrm>
            <a:off x="2819400" y="895350"/>
            <a:ext cx="2133600" cy="784830"/>
          </a:xfrm>
          <a:prstGeom prst="rect">
            <a:avLst/>
          </a:prstGeom>
        </p:spPr>
        <p:txBody>
          <a:bodyPr wrap="square">
            <a:spAutoFit/>
          </a:bodyPr>
          <a:lstStyle/>
          <a:p>
            <a:r>
              <a:rPr lang="en-US" sz="2400" dirty="0" smtClean="0">
                <a:solidFill>
                  <a:srgbClr val="336699"/>
                </a:solidFill>
                <a:latin typeface="Arial Black" pitchFamily="34" charset="0"/>
                <a:cs typeface="Aharoni" pitchFamily="2" charset="-79"/>
              </a:rPr>
              <a:t>$87 Million </a:t>
            </a:r>
            <a:r>
              <a:rPr lang="en-US" sz="1050" dirty="0" smtClean="0">
                <a:solidFill>
                  <a:srgbClr val="336699"/>
                </a:solidFill>
                <a:latin typeface="Segoe UI Semibold" pitchFamily="34" charset="0"/>
              </a:rPr>
              <a:t>unique strains of malware released each year by 2015</a:t>
            </a:r>
          </a:p>
        </p:txBody>
      </p:sp>
      <p:pic>
        <p:nvPicPr>
          <p:cNvPr id="1037" name="Picture 13" descr="https://encrypted-tbn0.gstatic.com/images?q=tbn:ANd9GcTRVtyRJhk_1dqcuRXUIUdUDU_7yjxaGa2w3pvZZ67MV-KezZrV">
            <a:hlinkClick r:id="rId13"/>
          </p:cNvPr>
          <p:cNvPicPr>
            <a:picLocks noChangeAspect="1" noChangeArrowheads="1"/>
          </p:cNvPicPr>
          <p:nvPr/>
        </p:nvPicPr>
        <p:blipFill>
          <a:blip r:embed="rId14" cstate="print"/>
          <a:srcRect/>
          <a:stretch>
            <a:fillRect/>
          </a:stretch>
        </p:blipFill>
        <p:spPr bwMode="auto">
          <a:xfrm>
            <a:off x="2057400" y="971550"/>
            <a:ext cx="685800" cy="685800"/>
          </a:xfrm>
          <a:prstGeom prst="rect">
            <a:avLst/>
          </a:prstGeom>
          <a:noFill/>
        </p:spPr>
      </p:pic>
      <p:grpSp>
        <p:nvGrpSpPr>
          <p:cNvPr id="6" name="Group 32"/>
          <p:cNvGrpSpPr/>
          <p:nvPr/>
        </p:nvGrpSpPr>
        <p:grpSpPr>
          <a:xfrm>
            <a:off x="5029200" y="2038350"/>
            <a:ext cx="1905000" cy="1371600"/>
            <a:chOff x="3276600" y="1632585"/>
            <a:chExt cx="2057400" cy="1396365"/>
          </a:xfrm>
        </p:grpSpPr>
        <p:pic>
          <p:nvPicPr>
            <p:cNvPr id="1039" name="Picture 15" descr="C:\Users\PLH9844\AppData\Local\Microsoft\Windows\Temporary Internet Files\Content.IE5\22P8EHJC\MP900315542[1].jpg"/>
            <p:cNvPicPr>
              <a:picLocks noChangeAspect="1" noChangeArrowheads="1"/>
            </p:cNvPicPr>
            <p:nvPr/>
          </p:nvPicPr>
          <p:blipFill>
            <a:blip r:embed="rId15" cstate="print">
              <a:duotone>
                <a:schemeClr val="accent5">
                  <a:shade val="45000"/>
                  <a:satMod val="135000"/>
                </a:schemeClr>
                <a:prstClr val="white"/>
              </a:duotone>
            </a:blip>
            <a:srcRect/>
            <a:stretch>
              <a:fillRect/>
            </a:stretch>
          </p:blipFill>
          <p:spPr bwMode="auto">
            <a:xfrm>
              <a:off x="3276600" y="1632585"/>
              <a:ext cx="1926021" cy="1396365"/>
            </a:xfrm>
            <a:prstGeom prst="rect">
              <a:avLst/>
            </a:prstGeom>
            <a:ln>
              <a:noFill/>
            </a:ln>
            <a:effectLst>
              <a:softEdge rad="112500"/>
            </a:effectLst>
          </p:spPr>
        </p:pic>
        <p:sp>
          <p:nvSpPr>
            <p:cNvPr id="1035" name="AutoShape 11" descr="data:image/jpeg;base64,/9j/4AAQSkZJRgABAQAAAQABAAD/2wCEAAkGBxQTEhUREhQWFRQUGBgUGBgYFxUWFxYXFhgWFhUYFhgYHCgkGBolHBcVITEhJSkrLi4uFx8zODMtNygtLiwBCgoKDg0OGxAQGywkICQsLDAvMCwsLCwsLCwsLCwsLCwsLCwuLCwsLCwsLCwsLCwsLCwsLCwsLCwsLCwsLCwsLP/AABEIAOEA4QMBEQACEQEDEQH/xAAcAAEAAwADAQEAAAAAAAAAAAAABQYHAgMEAQj/xABLEAABAwIDBAcFBAUJBgcAAAABAAIDBBEFEiEGMUFRBxMiYXGBkTJCobHBFFJy0SNiksLwFSQzU4KisuHxNEOTs8PSJSZEVGNzdP/EABoBAQACAwEAAAAAAAAAAAAAAAADBAIFBgH/xAA1EQEAAgECBAIJBAEEAwEAAAAAAQIDBBEFEiExQVETYXGRobHB0fAUMoHh8SIjM0JSYnIV/9oADAMBAAIRAxEAPwDcUBAQEBAQEBAQEBAQEBAQEBAQEBAQEBAQEBAQEBAQEBAQEBAQEBAQEBAQEBAQEBAQEBAQEBAQEBAQEBAQEBAQEBAQEBAQEBAQEBAQEBAQEBAQEBAQEBAQEBAQEBAQEBAQEBBF4ntDS0/9PURRnk54zfs715Nojukpivf9sTKtVfSthzPZfJJ+CJ9vV4CwnLVZrw/PPh8UdJ0yUw9mnnP/AAx+8sfTQljheXzj4/ZxZ0yU3GnnH/DP7yemg/8Ay8vnHx+z30vS1h7vaMsf4oyR/cuvfS1R24dnjwj3rFhm1tFUWENTE4nhmyu/ZdY/BZxaJ7Sr30+Wn7qym1khEBAQEBAQEBAQEBAQEBAQEBAQEHCWUNBc4hrQLkkgAAcSTuQjqz3aXpXp4iY6Vv2iQe8DliB/Fvd5C3eorZYjs2GDh2S/W3SPiznGNsK+rv1k7mMPuRXjb527R8yVBbLMtxg4bjp4e/qhI6Eb+KimzYV08O9tKF5zJYxRDkKcLzdl6OH37OE3PRw4OpQm7ycUOmSgB4L3mRzghI4TtDW0luoneGj3HHOzwyu3eVlJXJMeKjm4fjv3hoOznS6xxDK6Pqzu6yMFzPFzTq3yup65o8Wnz8MvXrTr6vFpdDWxzMEkT2yMduc0hwPmFNE7tZas1naY2ehevBAQEBAQEBAQEBAQEBAQEEBtZtZBQR5pnXe6+SNts7z3DgOZOixtaK90+DT3zTtViG0u1VViDv0rskPCFhIYOWb77u8+QCq3yTLotLoKY+3fz/Ozw0eHF3sNLvAEqHeZbKKUp3S8GATH3Q38RH0uveSXk6nFX1vZHsy73pGjwBP5L30aOdbWO0JGm2Je/d1jvBlh8VnGGVW/FaV8vfv8nuZ0cyHhJ6xhZfp5Qzxqn5EvrujmTk/1j/JP08kcbp5fCXjqNhXt39YP7IPyWM4JS14vjt5fL5oyXZhw3SDwLSPqVhONarrqz4PHNs/MNwa7wI+tl5ySljVYp79EXWYa5vtsLfEaeq86wy2pftL5guL1NC/rKaQtv7TDcxv/ABNvr47+9SUyTHZR1Oirkja0fdtWxO3kNeMh/RVAGsZO/mYz7w+I+Kt0yRZzep0l8M+cea3rNVEBAQEBAQEBAQEBAQEFQ2/22ZQR5WgPqHjsM4Abi95G5o5cd3MjC9+Va0ultnt6vFjkVBPWSGoqHkufqXu48g1o3AeQVSZm3V0eOmPDXliP4WKjweGP3cx5u1+G5IrDO2W89OyVp2lxDGNuTuACyiN+kK97VpHNadlpwzZJxs6Z2UfdbqfM8FNXF5tXm4h4Y4/mfssdJhUMQ7LGi3E6n1KliIjs198t7/undG4htVEw5Yx1hHI2b6218gvUaIk2umO5rB5E/VB8ZtZNxyH+yfoUEhRbYNJtKwt/Wacw8xv+aCbdTwztDrNe07iPzG5eTET3ZVvak71nZA4lsiN8Drfqu3eTuCjtijwX8XELR0vG/wA1VrIHxOySNLT37j4cwoZiY7tpiyUyRvSUTWYZFJvbY826f5FYTELVct6+Ks4jgMkREsLiS05g5vZe0jUH/ROsPbTTJG0x9mndG/SB9ptS1RAqAOy7cJgPk/mOO8chZx5ObpLn9bopxTzV7fL+miKVrxAQEBAQEBAQEBAQV7bXadlBTmV3aeezGz77+HkN5KxtbljdNp8E5r8sfyxLDon1Mr6upOd7zfXcTu3fdGgA7lTmd53l01McY6xSqxh6bs4qk8DwmSpdZmjR7TzuH5nuWdKTZV1WqpgjznyaPhOEx07bMGvFx9o+JVqtYiOjn8ua+W3NaUgvUSibW48XvMEZsxps4j33DePwhBWusQOsQOsQOsQSOCY06nfcasPtt5jmO8INMhlDmhzTdrgCDzB1CCK2oqIGQnrwHX9lvvF36vLxWN5iI6p9NTLbJEYu/wCd/Uy4yqnu6iKzt1fDIm73lV7H8P8A9/H2XtIdcaG4Nw4ciDZHnLvHLLVujTbIVsXVSkCpiAD+Gcbg8fUcD4hWsd+aHOazSzht07T+bLspFMQEBAQEBAQEBB11E4Y1z3EBrQSSdwA1JQ7vzntbjzsQq3Sm/VMuyJvAMB9q3N28+Q4KnkvvLqdBpfR028fH89T3YY8CNoHC4+KjiV+9NrLBs7hL6qXI3Ro1e7kPzKkx05pUdbqo09PXPaPr7GsUFGyFgjjFmj4955lW4jbpDl73te02tO8y716xebFKjq4ZJOLGOcPEA2+KDH+t5oHWIHWIHWIHWIHWILvgG0TIaHNIbljnMa3i7c4AftLG1orG8pcGC+a/JT/ClYti76iQySHwHBo4AKpe82nd1Om0tMFOWv8AM+bxdasFjlOsQ5XVVSdh1+R+Ism72td5hXaGvkpJ2VMPtMN7cHA+009xH0XtLTEoNZp4yVmsv0dgOLMqoGVERu14v4HcQe8EEHwV6J3jdyWSk0tNbd4SC9YCAgICAgICAgzTpn2gMcDaOM9uf2+6Me16mw9VFlttGzY8Owc+TmntHzZVSRWCpTLrMVNoSeHNe57Y2DM55DQOZO5KxMztD3PatKTe3aG7bPYS2mhbGNXb3n7zuK2FaxWNocPqM9s2Sb2/wk1khEEdtG29LOB/Vv8Ag0lBjvWIPfRYRUStzxRPc3mAAD4EkX8kHkqYnxuLJGlrhvDhYhB150EmzAaotziCTLv3a28L3+CCJmmy6Hfutu3b78lja0VjeU2DBfPfkpH9POZjxN+P+nwVK95tO8us02kpp6ctf5nzOsWKzs+sJJAAuToANST3JHVjbasTNukQ0nZvYtjYiakXkkba39WDy/W71bpiiI6uZ1nEb5Lx6Odojt6/XP2ZttJRvgnfA/3DcH7zT7Lv45KrkrNbbOk0OaufFGSO/j6pQk8dwsIWb13hduhnHjHM+heey+8kfc4e2B4ix8ireG3g5jimDb/cj2T9GzKw0wgICAgICAg4vdYE8kH5w2uxM1VfNLe7Wu6tn4WafE5j5qnltvLqeHYOTHEfz73QwKu3MNC6KMGzPfVuGjOwz8R9o+QsPMq1p6f9nPcc1PWMFfbP0+/uahdWnPF0C6DjKwOaWnc4Fp8CLFBiWIUToZnQP0LXZb8xwcPEWKDbIYw1rWtFmtAaByAFggonSm0D7O73j1jfFoyEehJ9UFd2Mja+thDtQCXW72tLm/EAoNNx/HI6SIySHXc1vFx5D81ja0VjeU2n0989+Skdfl62LYpiJnmfM4AOkNyBuGlgFRvebzvLsNLpKaenLX+Z83l6xYLOwx9yGtuSTYAC5JO4BI69HltqxNrTtENW2J2TEAE8wBmI0HCMH95XsWLl6z3cnxDXzqJ5a9Kx8fXP0XC6la1RulPBusgFS0duHR3fGd/obH1UGem9d/JtuD6n0Wfkntbp/Ph9v5ZOVSda8kdU6CaOoZ7Ubg/xAOo8xcealpbad2u1mGL1ms+L9MYZViWJkrTcPaHDwIur7jpiYnaXqR4ICAgICAggttcS+z0U0vFrDbxtYfGy8tO0bpMVOfJFfOX52w5mi19na6evR71gtN62Vw4U9LFFbUNu78Tu075rZUry1iHBanNObLbJPjP+PglbrJCICBdBnnStRAGGcaF14nd9u0399B14V0jFkbWTRF7mgDM1wGa2gLgRv52QQWLYrNiNQxrWWJ7EbBqGg6uLj5XJ5DuQcMdopcNqWFpuRZ8TraOt7QPgbgjke9Y2tFY3lPp9PfPeKUj+vXKIxrGZaqQyynXcAL5Wjk0Khe83neXZaTSY9NTlr38Z8/zwhH3WC05MYXENAJJNgBqSTuASI36QxtaKRNrTtENZ2F2OFOBPOAZyNBvEYP73er2LFydZ7uS4jxGdRPJXpSPj65+i5qZqxB1VcAkY6NwuHtLT4EWR7EzE7w/PlbTGKR8R3sc5voSFrbRtMw73BljLirfzj/PxR1ay4SrHNXeGz9D2JdbQNYTrCTH5N9n4EK9inerjtdTkzz6+v5/K9KRUEBAQEBAQZ3011WWiEY997R5Ah30UeX9q7w+u+ePVuySjboqNnYYY6ImfEZW1Ba19gHi2jdLWPEKxjpWYidmi1+szVvekW6dvBvMu0Txgn2wP/S9S0ZrD+kLxFe1re1wsrTn1O2K2xrZq6CKWdzo3uIc3LGLjI47w2+8BBpe2OJmnop5mGz2ssw8nuIa068iQfJBnGwu2tXJXQxVExfHJmZYtYLOLHFhu1oPtADzQaHtxXyQUM80TskjA0tdYG13tB3gjcSgpOx7psWgnjqpnExvjfG7KzsktkBuABcG6CubdbNVVFCZRqwOaOsZYixNu006t1I/NB4di9rjSwzzOaXymN7GOGW7HWBabHS1yL+A3ryZiGePHa87Vj+kLDtJU1c96mUyHKbXygNsRuAA71Wz9Y3b/AIRbkyTj8Jj49HibXyOqcgd2c5FrDcL34dyx5KxTfZPGqy21fo4t05tvc9+M1LmR9k2cXADj3n5KPFXmt1XOIZ7YcW9Z2ndcOhZ2areJ+2/qi+O4HYLXNDrd5DvgrlMda9Yctqddmzxy2t0X3pPxeampGSU7zG8zNYSA09kskJHaB4geikU2XHpAxD/3R/Zi/wC1BfOjTbaWqkdTVJDn5S9jwA0kNIDmuA0J1BB8UFV2k22roquojZUOaxk0jWjLHo1riALlvJBn+NY9O+V8jpbud2ibM1Nu4dyhvjrM7zDZ6bW5seLlrbaI38k1Jq0eA+SpeLq560ifUv3QbVWfURd7X+ot+6FcwT0ly3Fa7XrLX1O1QgICAgICDJ+nSXs07ebyfRpUObs2XC4/3Z9n1hnVNuVKXW4+yIp6brKxzONpXDxZE+T91XMPaHK8T/5b+1fJMS/8AbDf/wBUWeQJn+ZCnap5tjqbqsWp4zvBaT4up85+Ligu3TNXZaWKEHWWW5/DG0n/ABOZ6IM3qad1G+kqBftRxVXnncSPRo9UGxdIzwcMqCNQWsI8DIyyCr9CXs1XjF8noPnTBWSRaZnGKWI/o79nNG4OLrc/YK8m0R3SY8V8kzFY7dfZDGIZv0Eo5uZ6G5/dUFut4ltsG2PS5Kx3ma/nwccLdlmjJ4kejrhL9ayy0czTPSZ8fr0enA4y+p0BJJcQBqSSbC3qscn7NkujtH6mb26RHNP571q2uwU0xgZJrK5jpHN+5mOVg8ey71UuLHyR17qHEtf+pttX9sdvX60pg8f2DGI4zoBIyM35TsaPm8eila1demX/AGGP/wDQz/lyoIbYDaWjp6CSKpe3MXyHq8rnFzXNaALAW1sUEH0RwOOIMI3Mikc7uBaGDXxcEHjxCqZFi8ksguyOsc9wAvdrZSTpx04IOzb7aiknnY+FrgMmU3ja3W/ce9V89JmY2bvhOqx4q2reO8x4ImYaKm6a3ZZ+hqS1dIOcY+Dv81cweLmeLx0rPrluasNIICAgICAgyPp0b/s5/WP+EqHN2bPhc/7k+z6wz6m3KlLrMfZ82IjDsaiYdznys/agkb9Vdw9ocrxP/lv7XW2R5jFJ/wDNf+24CL6KZql1hZl2iyjc2XKPAU4CDq6ZK0vrGRDdFEP25C4n+6GIIrbXaGCqZTCFkjPs8Zid1gYAWgMy2yuP3Xb+aC4z43HU4A7LI10jIo2PbcZgWSMZcjfY5b370ER0aY5HSQVUkh1JjDWje91pNB+axtaKxvKfT6e+e8UpH9euUFtFiklW98kp9oEBvBoN7AKjbJNrby6/BoqYMM46+MdZ82dB2lvA+l/zKtuaiZ22SOKQFhhtvyN9Wn/NRY55t/ava2novRz/AOsfBo3QXg7ftE07wC6ONobf3S9x1HfZpViK7NLkyzbpHZ5ducRa/FZHvu6OKSNhAsSWRZc4Fza5Of1WSJ5dt9oY6qr+1wteyzWXz5Qc7CbHskjdl9EF26S8VjqcMhmie17XTRk2INiYpHFp5EX3IM/GAvND9vDgWNl6pzbG7fZyuvxBLgPMINF6G54DDK1jMs7SOscTcvab5CPugai3PXigouJ0QnxaSAktEtW6MkakB0pFxfxQNudiY6aaNjZnvuzNq1otr3eCgzX5dobnhejjPFrTO20w8Mx0VKHUW7LF0Pj+fvPJnzcPyVzA5ni89K+1u6sNIICAgICAgzDpwgvBG/7rx8dPqosv7V7h1ts+3nEsvpDoqNnYYp6OnZap6vGIH8pvm0j6q3jnasOZ19OfNkiPXPujdZYMOH8uCDgKout3AmYfAKw06Uaf/Mh/+7/oIIWuZ/KGLvjzWEs7owRYkMju24H4WXQSG33R4ykoZamOZ7ywx3aWtAyue1pNxyuEGf0NYRSytBsQRa3JxG/uuF5M7M6Utft/hGGtfe4eRf7pIHwUdtrd17Fa2KNqWmPZKV2eqHOe4Oc5wDb6kniOagzViI6NxwzNe+SYtaZ6eM7+KLFOTMIgLkyZABvJLsoAUsTvG7V3rFcs1ntE/DdpO12yJpqWGol/pHSZCODA5hcB49hZYsfJHXuw4lrv1N9q/tjt6/X/AEs/Q5aOmqqh24PFz3Rx5z/iKla1QMGp46qeR1RKY2ESTOcAHOLiQQ1oO8lzgEELtHRZLOa5xaXEAG2nEXtvOiCcw6XNg5N9G1cTPNsUx+TmoNB6PMOFThE9Of8AePlaO52VhYfJwafJBUOjLEuoxCNruyJQ6BwPBx1bfvztA80EdtJVOjxGokY7K9lTI5p0uHNkJB170EDj+0tTNLmkmc8gBtyG7t/Ad6ivWLT1bDSajJipMUttuk892NJ3loPwVLxdbFt8cTPkunQpBepmk5AN+Z+qt4I7uZ4tbe1Y9ra1O1AgICAgICCndKVB1tDIBvAuPLUfJY2jeJhNp78mWtvWwvDn3CoWdpgno9oYAcwAzDUGwvfndY7ynnHSe8R1brgb45oo6kMZne0EuytzZrZXdq1+YWyrO8buCy45x3mk+E7Pb9kjzdZ1bM+/Nlbmvuvmtdeo3yOgiaczYo2uHEMaD36gIKP0r1zg2KC36N93Hk8tIsD3Df5jksbWisbyn0+nvnvFKR1+TNWwt10Gu/Qa+SoXyTad3ZaXR49Pj5Kxv5z5/nk+dQ37rf2QseaU/oqf+Me5ybG0agAeAATrPQmKY4m3SI9y9dHFLRh3WSFv2knsh7QMuuhY46Fx9VexY+WOvdyPENdGottSNqx759c/ZfMcxKmhb/OSwjeGFoe4ngQyx9VK1qi4ptucroqWFkLDe5LWkuvoTktlGnO6Ct0WFTVDy6KIvcd7g0AebtAPBBI4jsVUxx53xteBqWtIeW95HHyugbCODapkWRrmSktewtBboCQ+xG9vPkSOKDXIIGsFmNa0b7NAaL+AQdX8nxXzdVHmve+Rl7773tvvxQcKiig7T3xRHe5xLGEniSSRqgwnEiySWSTIwB7nEANaAATpw5WWuveZtMu50ulrjw1pMRvEdenj4/F4ax1gvK90mWdqtR6EqDLA+U++4n5AfJXsUbVcfxC/NmmPLp+e9pykUhAQEBAQEHjxam6yJ7DxBQfmmqpjBUSRHTK428OCpZa7Ts6zh+bnxxP5u9jVA28NH6LcW7L6Vx1HbZ4H2x66+auae28crmON6flyRmjtbpPtj7x8l/urDRo3H8bjpYzJIddzWje48h+axtaKxvKfT6e+e8UpHX5euWN41i0lTKZZT3AcGjkFQvebzvLs9JpKaanLX+Z8/wA8HgWC05RsLiGtBJJsANSSdwCRG/Rja1axNrTtEL7Q7EQR0/W1snVvOoIcAGchY+27u9FexYuXrPdyPEeIzqZ5K9KR8fXP2U+pjaHODHF7AdHFuXMOeW5spmrcHEk3JJPPeUGgbIbPUUjRJn6941LXdkMPfHx8TcILuxoAAAAA3AaAeAQcroOtkDQ4uDWhx3kAAnxPFB2XQLoKr0iYt1NMYwe3N2BzDfeP081Fmty1bLhem9NqI37V6z9I9/1ZIqDskbW3cQxu9xAHidFJSN1DVZIrEzPg/RGxGGiCkjZbgPkr8RtGzjL2m1ptPin16xEBAQEBAQCgw/pewQxTioaNHaH6fx3qHNXeN204Zn5bTSfHrCqUklwqUw6vHbeEjhta6CVkzPaYb+I4g9xF17S3LO7HU6eufFOO3j8J8Ja5U7VQMpW1V7hw7LR7Rd923cd6vzkrFeZxlNFmvm9DEdY7+Uev2MoxrFpKmUyyHuDfda3gAPrxVG95vO8uw0mkppsfLX+Z8Z/PCHhWC0WXsRuxtaKxNrTtELXhU0NE0SdmeqcNLG8cIPMj2ndw9QruLFy9Z7uR4jxGdTPLTpSPj65+kI6qqp6uUZi6V7tGtHDua0aAfwVM1a57P7CtbZ9VZ7v6sHsD8R94927xQezHtioZgXQgQydwtG7xaN3iPQoKBVUk9JLZ2aORurXA2uObXDeP4KC4bP7dA2jqhY7hI0aH8beHiNO4ILpBUsfqx7XfhcHfJB2ICDhNKGNLnGzWgkk8AEexG87QxbajGDVVDpPcHZYOTRuPid61+W/PZ2nDtJ+mw7T+6es/b+PnuhJn2CwhctO0Pf0f4Qaqsa4i7YzfzVrDXru5vimo/wBPJHj8n6GiZlAA4aKy0TmgICAgICAgIIHbLBRVU72EXNjb0Xkxv0e1tNZi0d4fnkxugldE/QtNvLgVSyU2nZ1ui1MZKxaPyUg03ULaxLnfhwH8FCKxE77dXyyPQpEbvLWisTa07RDthh4nyH1Per2LFydZ7uQ4jxGdTPLTpSPj65+kJPCsNfUStijtmOtzoABvJ7gpmrapgGAxUrbMF3n2nne7w5N7vmglUBB5cSw6OdhjlaHNPqDzaeBQZdtNgDqR4F8zH3LHbjpa4cOYuPFBDt0NxoeY0KC27G7RTdeyB7jIx5yjNq5psSCHb7aagoNGQZnt7tR1pNNCf0YPbcPfI90dwVXNl/6w6ThPDpjbPkj/AOY+v29/kpJVV0CMrZS4hjdSTYeKkpXdQ1WaK1mZnpDcejLZwU1OHOHbdqVerXaNnH5ss5bzeV1WSIQEBAQEBAQEHwoMq6VdkM385iGo1KwvTmhb0mpnDfr2nv8AdmVDU+67QhUbV2ddgzRaEkFgtvtketE2N2Tp3w9bNlmc/cATZndofaV3DjiI3cjxXXZMt5xbTFY8J7z65+jltLsaA0SUjTp7TLlxPItzHf3KdqHfsFgb4nPnlaWEjI1rhY2JBcSOG4D1QXJAQEBBD7VYR9pgLG+2052eI3jzFx6IKVgOyMsr/wBM10Ubd9xZzu5oPz3ILxQYPTUoL2NDbDV7iSbcdXbh4WR7ETPSFK2v2zMoMNMSI9zn7i7ubyHequXN4VdHw7hG22TPHsj7/b3+Skqq6F4q6qyi3FZRCvly8sLb0Y7JOmkFRKOyN11dxU2jeXKa/V+ktyV7R8W3sYAABuCla1yQEBAQEBAQEBAQddRCHtLXC4KDEukTYh0DzPCLtOpAUWTHzdY7thotbOKeW37fl/Sn0VbwdvVO1dnVYc8WhItKwWol78KxaWndnheW8xva7xHFZ0vavZW1OjxamNskfz4x/LQMG29hks2cdU7nvYfPh5q1TPWe/Rzep4Nnxdaf6o9Xf3fbdbIJ2vGZjg4HiCCPgp2pmJidpdiPBAQEHF7wBckAczogreMbbU8Nww9a/k22UHvd+SivmrVstNwrUZuu3LHnP0juz3HNoZqo/pHWZwY24aPHmfFVL5bXdJpOHYdN1iN7ec/Ty+frRJUa+8NZWBug3rKIV8uaKpbYrZOSslD3giMG+vFW8ePxlzWu13NvSk+2fpDfMMoGQxiNgsAFO071oCAgICAgICAgICAg6aqmbI0seLgoMg266PHMJmpxpvsFHfHFlzS6y2Hp3j87M+jqXRnI8EEc1UtjmHTabWVvG8TvCThqA7cVHMNhW8W7O5eM3dS1ckZvG9zD+qSP9VlFpjtKLLp8WWP9ysT7U7S7bVbNC9rx+u0E+ospY1F4a7JwXS27bx7J++6QZ0iTcYoz5uCy/Uz5K08Ap4Xn3f2+v6RZuEMY83FP1M+TyOAV8ck+7+3hqduqt24sZ+FuvqSVjOossU4Hpq/umZ/nb5IOtxKaU3lke/xJt6blFa9rd5bDDpMGH/jpEfP393lWKw65JgN5RjNohGVNcScrNSfVSVpMqWfVVrG++0LXsXsFJUOEkwszerdMW3WXN6vX2yf6adI+bbMLw1kDAyMAAKVrXtQEBAQEBAQEBAQEBAQEHFzQRY6hBTNq9gIakFzAGvXkxE92dMlqTzVnaWS43sfU0rj2SWhQWw+Tbafim3TJ74+yJZiDm6PB81BbHMN1h1tbxvE7vZFiLT3LDllcrnrL0NqGniF5ski8S5iQLxlvBnCG8OLp2jiEYzeIdEle0cV7yywtmrDxS4kTo0fVZxTdVy6yKxvvs9mF7O1NU4WabHip64fNptRxWvanX5NT2T6No4bPm7TuSnrWK9mny5r5Z3vLQYYWtGVosAskTsQEBAQEBAQEBAQEBAQEBAQEHVPTteLOaCO9BVsZ2ApprkNynuR7EzE7wpOJ9EzxcxOUc46yt012evjv7Vcquj+rZuaSsJwx5rNeK3jvX4vC/ZWrHuO9CvPQJo4tHlL43ZarPuO9CnoCeLx5T8Hsptg6t/ukeS99BHmitxW09q/FP4b0USu1kNlnGKsK1+IZreO3s/tdMG6OKeKxcMxWcREdlS17Wne07rdSUMcYsxoA7gvWL0oCAgICAgICAgICAgICAgICAgICAgIPhCDiYm8h6IAibyHog5BoQfUBAQEBAQEBAQEBAQEBAQEBAQEBAQEBAQEBAQEBAQEBAQEBAQEBAQEBAQEBAQEBAQEBAQEBAQEBAQEBAQEBAQEBAQEBAQEBAQEBAQEBAQEBAQEBAQEBAQEBAQEBAQEBAQEBAQEH/9k=">
              <a:hlinkClick r:id="rId16"/>
            </p:cNvPr>
            <p:cNvSpPr>
              <a:spLocks noChangeAspect="1" noChangeArrowheads="1"/>
            </p:cNvSpPr>
            <p:nvPr/>
          </p:nvSpPr>
          <p:spPr bwMode="auto">
            <a:xfrm>
              <a:off x="3733800" y="1657350"/>
              <a:ext cx="1600200" cy="947738"/>
            </a:xfrm>
            <a:prstGeom prst="rect">
              <a:avLst/>
            </a:prstGeom>
            <a:noFill/>
          </p:spPr>
          <p:txBody>
            <a:bodyPr vert="horz" wrap="square" lIns="91440" tIns="45720" rIns="91440" bIns="45720" numCol="1" anchor="t" anchorCtr="0" compatLnSpc="1">
              <a:prstTxWarp prst="textNoShape">
                <a:avLst/>
              </a:prstTxWarp>
            </a:bodyPr>
            <a:lstStyle/>
            <a:p>
              <a:r>
                <a:rPr lang="en-US" sz="2400" dirty="0" smtClean="0">
                  <a:solidFill>
                    <a:srgbClr val="336699"/>
                  </a:solidFill>
                  <a:latin typeface="Arial Black" pitchFamily="34" charset="0"/>
                  <a:cs typeface="Aharoni" pitchFamily="2" charset="-79"/>
                </a:rPr>
                <a:t>$200 Million </a:t>
              </a:r>
              <a:r>
                <a:rPr lang="en-US" sz="1000" dirty="0" smtClean="0">
                  <a:solidFill>
                    <a:srgbClr val="336699"/>
                  </a:solidFill>
                  <a:latin typeface="Segoe UI Semibold" pitchFamily="34" charset="0"/>
                </a:rPr>
                <a:t>Cost of Cybersecurity attacks to businesses in 2011 </a:t>
              </a:r>
            </a:p>
          </p:txBody>
        </p:sp>
      </p:grpSp>
      <p:sp>
        <p:nvSpPr>
          <p:cNvPr id="27" name="TextBox 26"/>
          <p:cNvSpPr txBox="1"/>
          <p:nvPr/>
        </p:nvSpPr>
        <p:spPr>
          <a:xfrm>
            <a:off x="7086600" y="2343150"/>
            <a:ext cx="1828800" cy="461665"/>
          </a:xfrm>
          <a:prstGeom prst="rect">
            <a:avLst/>
          </a:prstGeom>
          <a:solidFill>
            <a:schemeClr val="bg1"/>
          </a:solidFill>
        </p:spPr>
        <p:txBody>
          <a:bodyPr wrap="square" rtlCol="0">
            <a:spAutoFit/>
          </a:bodyPr>
          <a:lstStyle/>
          <a:p>
            <a:r>
              <a:rPr lang="en-US" sz="2400" dirty="0" smtClean="0">
                <a:solidFill>
                  <a:srgbClr val="4866A4"/>
                </a:solidFill>
              </a:rPr>
              <a:t>facebook</a:t>
            </a:r>
            <a:endParaRPr lang="en-US" sz="2400" dirty="0">
              <a:solidFill>
                <a:srgbClr val="4866A4"/>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9400" y="742950"/>
            <a:ext cx="6020296" cy="4038600"/>
          </a:xfrm>
          <a:prstGeom prst="rect">
            <a:avLst/>
          </a:prstGeom>
        </p:spPr>
      </p:pic>
      <p:sp>
        <p:nvSpPr>
          <p:cNvPr id="3" name="TextBox 2"/>
          <p:cNvSpPr txBox="1"/>
          <p:nvPr/>
        </p:nvSpPr>
        <p:spPr>
          <a:xfrm>
            <a:off x="3505200" y="81974"/>
            <a:ext cx="3657600" cy="584776"/>
          </a:xfrm>
          <a:prstGeom prst="rect">
            <a:avLst/>
          </a:prstGeom>
          <a:noFill/>
        </p:spPr>
        <p:txBody>
          <a:bodyPr wrap="square" rtlCol="0">
            <a:spAutoFit/>
          </a:bodyPr>
          <a:lstStyle/>
          <a:p>
            <a:r>
              <a:rPr lang="en-US" sz="3200" dirty="0" smtClean="0">
                <a:solidFill>
                  <a:schemeClr val="bg1"/>
                </a:solidFill>
              </a:rPr>
              <a:t>PEOPLE</a:t>
            </a:r>
            <a:endParaRPr lang="en-US" sz="3200" dirty="0">
              <a:solidFill>
                <a:schemeClr val="bg1"/>
              </a:solidFill>
            </a:endParaRPr>
          </a:p>
        </p:txBody>
      </p:sp>
    </p:spTree>
    <p:extLst>
      <p:ext uri="{BB962C8B-B14F-4D97-AF65-F5344CB8AC3E}">
        <p14:creationId xmlns:p14="http://schemas.microsoft.com/office/powerpoint/2010/main" val="37209969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dirty="0" smtClean="0"/>
              <a:t>Develop skilled cyber security professionals</a:t>
            </a:r>
            <a:endParaRPr lang="en-US" dirty="0"/>
          </a:p>
        </p:txBody>
      </p:sp>
      <p:sp>
        <p:nvSpPr>
          <p:cNvPr id="31746" name="AutoShape 2" descr="data:image/jpeg;base64,/9j/4AAQSkZJRgABAQAAAQABAAD/2wCEAAkGBxAPEBUUEBIQEBQXGRYVFxUXFBgVFhgXFRYaGBYVFhgbHSggGBolHBgWITIhJSktLi4uFyAzODMuNygtLisBCgoKDg0OGxAQGiwkICQsLC42LCssLCsuMS8sLCwsLC0uLC8sKy0sLCwsLCwsLCwsMiwsLiwsLCwsLCwsLCwsLP/AABEIALoBDgMBEQACEQEDEQH/xAAcAAEAAgMBAQEAAAAAAAAAAAAAAQQDBQYIAgf/xABKEAACAQIDAwUKDQMEAQMFAAABAgMAEQQSIQUTMSJBUZHRBhQWM1JTYWKSkwcyVHFydIGUorGz0uIjQqEVJEOygmPB4SU0RIPC/8QAGQEBAQEBAQEAAAAAAAAAAAAAAAECAwQF/8QAOhEAAgECBAMFBwIGAAcAAAAAAAECAxESITFRBEFxE2GBkaEUIjKxwdHwM1IjQmJy4fEFU5KiwtLi/9oADAMBAAIRAxEAPwD9kweFj3achPir/aOgeigM3ekXm4/ZHZQDvSLzcfsjsoCO9YvNx+yOygHekfm4/ZHZQDvSLzcfsjsoQd6x+bj9kdlAR3rH5uP2R2UA71j83H7I7KAd6x+bj9kdlAO9Y/Nx+yOyqCO9Y/Nx+yOygHesfm4/ZHZQDvWPzcfsjsoB3rH5uP2R2UBHesfm4/ZHZQDvWPzcfsjsoB3rH5uP2R2UBHesfm4/ZHZQDvWPzcfsjsoB3rH5uP2R2UBHesfm4/ZHZQDvWPzcfsjsoB3rH5uP2R2UBHesfkJ7I7KAd6x+QnsjsoB3rH5CeyOygI71j8hPZHZQDvWPyE9kdlAO9Y/IT2R2UBHe0fkJ7I7KAd6x+QnsjsoB3tH5CeyOygPP/wANUpaPC31yz7QQehVkiCr8wqFPROC8Un0V/IUBmoCKAUAoQ13dBM8eGdkJVhlsRYHV1Gl+HGsVG1HI7cPFSqJP8yNIvdA8CqrnO5lkUq5UMqLKqWzXAZgGB0BJBHz1y7Vxye/1PV7NGbbWSstN7X+n5oE7pJlADLFI5kxCmzLGBuZQqxHOwAcqbjntY2N7gqz9X6PQPhYN3TaVo9+q1yWn5c2O0tstFOIwqHxOjEh5N7IUO6HPkAueP2ca3Ko4yt09fscadBThivv0VlfPr+XKmDxcww0cjOWd8RyrEm67xlyKDwFltYW671It4U+83OEHUcUslH6FOHukkLNJeNgYsNyVe6RNK8ubOWKgMLKpuRc5eFc1Wd79y9bnWXCxso56y5ZuyWmv18S/Dt2ZmX+nEoJhU8vMc0yXBBXklQbcDqDzc/RVG+W3qcZcPBJ5vny2ZrU7opzEj54s2TCtIf8AjXe4kxSXH9pUDU30seFq5qrK1+nzszu+FhjcbPWVt8o3XnyN7gtoSTSyQsuTIGDspP8Ae39EoSLapdjxsbV2jJybj+dx5J0owipp3v8Ajv45GmgxeIURssrSEvjARI3JKwM4UckdCj865KUsnfm/S56ZQpu6atlHTvsTtDumlMc+7RY8sLyBiy5h/txMHClrsLnLotri9+ICVaTTtt9LinwkcUcTveSXP91rfXUv7PxcymeMlJGiRTGl2LsTEGBJYkkFri9dIyea2ONSEHhlom83y1+xXg2wqRxlcQkzSFRI8rgJEcjscyqBuySpXKbdY1yqiSVnfryNyoNyacbJaJLN5rnz3uIe6CeQpliiXOYkszNcNLAZb6DUC1uYm/NRVZO2W3yuHw0I3u3lf0dvz6nzh+6dnMfJiGYYc5M5Mh3+jFBbUJqSegHhRVm7eHr9iy4RK+byxZ2yy36/lythO6RljhQ/1GaLlMTZw3e7yhtTdhyLXy2ueN9KzGs7Jd30ubnwicpS0s//ACS+u/hzLJ2/NwVE+MYVJJLZ+8++QxHAjQrbnuK12suXT0uY9mhq3yv4Y8Jn2ft7MYxI0NmhWXOpBuf7rgG6AacRYk6HmrUat7X2OdThrJuKeTtZ/mZW2vtGWPHBFkyrbCnJdbneTSrJljIvJdVUGxGUC9ZqTanZPb5vkdKNKEqGJrP3s+iTWfL66F3DbTkmSe+SAxKULnVVmGbMSDxRRu2vzh60puSfK3zOUqMYOOrvnbdZerzXga/B7bdTGC6lP64kZm3odo0R/wCjIoGcWLaWvcMLaViNV5ePf5HafDp3ss8rcrJtrNcv9Ewd0cjsmkYXPIhAIJkIhWVFQhiAxzEWudR9lFWbf5tckuEjFPXRPpm075aG12FtJsShZlQaixV1YEFQdcrGxBNteOhsL2rrTniVzz8RRVOVk/T/AEbKuhwIoBVAoBQh53+GXxeG+sbS/VirJo9F4PxafRX8hQGagFCEUAoBQEUKLCqBQhFALUAoCLUBiw+GSPNlFi7F2NySWPOSfQAAOAAAFZUUtDUpuVr8sjLWjJFqAUBFqAmgMSYdFdnAszZcxudcoIGnAaE8Klle5pybSWxkqmRQHw8asLEAjQ2I6DcdRANSyKm1ofVueqQw4bDpEuVBYXJ4kkljckk6kk85qKKWhqU3J3ZltVMigIoBVAoCKEFAKA88fDL4vDfWNpfqxVk0ei8H4pPor+QoQzUBFAV5sdEhYM4BUKW9UNezN0Dktrw0NAfWHxKSXKMGsbG3MbA/kQftoDLeqBegIvQC9AL0BF6AXoBegIvQC9AL0BF6AXoBegF6Ai9AL0BF6AXoBQCgIqgUBFCCgFARQCgPPPwy+Lw31jaX6sVZNHorB+LT6K/kKEM1AKAo4vZqyMzZ3QsI1bLlsViZ2CkFToS5uOcADhe9BgGASHdhSzAyL8axsFiZVUacAAOOvpqA2O7XoHUKoG7XoHUKAbtegdQoCN2vQOoUA3a9A6hQDdr0DqFAN2vQOoUBG7XoHUKAbtegdQoBu16B1CgI3a9A6hQDdr0DqFAN2vQOoUBG7XoHUKAbtegdQoBu16B1CgI3a9A6hQEFF6F6hQAIvMF6hQH1VAoBQEUIKAigFAKAUB55+GXxeG+sbS/VirJo9FYPxafRX/qKENNjtoSLj44t4FjKocgKXJJe+fMpIByjLYi9m42oDfVQa3FPiBI+S+T/AGxXkg/GlYTi/wBAKfReoCvhpZ2yb4WO9W1xl13RzqNNVDXAbn6TxoDb3boXrPZVBF26F6z2UA5XQvWeygF26F6z2UBF26F6z2UA5XQvWeygF26F6z2UBF26F6z2UA5XQvWeygF26F6z2UBF26F6z2UAu3QvWeygF26F6z2UBHK6F6z2UAu3QvWeygF26F6z2UBF26F6z2UBzHd3jpd3FhICFnxkghUixKRDlYiWx4hYwR87CgOiw0G6RUUAKoAGpJsPsoDPVBFCCgIoBQCgFARQCgPPXwy+Lw31jaX6sVZNHorB+LT6K/8AUVSHM48MdpR3UkLksd0QrgliOV3wFcx8bmNiCeTxqA6qqCnitqQxEiR8pUKTyW4MHIOg1Fo5CSOAQ3oDFJjI5DGUa4EoBNiP+NiCL8QQQQRob0Be3q+UvWKAb1fKXrFARvV8pesUA3q+UvWKAb1fKXrFARvl8pesUA3q+UvWKAb1fKXrFARvV8pesUA3q+UvWKAgToeDKbceUNKAb1fKXrFAN6vlL1igG9Xyl6xQEb1fKXrFAN6vlL1igG9Xyl6xVB+fYWY7Qx2JnRrKA2Bw7A2yRqf91iF5rs/IU+pXj4ivJTjSp/E/Rc2/kj1UKMXGVSp8K9XyS+Z3eFVY0VA+bKAt2YFjbnJ5zXrPKZ6pCvjklaNhC6xyH4rMmdQbi91uL6X563ScFNOorrZO3rmH3GkTA7Wza43CEaad5n7f+WvZ2vBXf8KVuXv/APyZtLc2O0MNM0gMb5UynMMzDlLfJYDmOclj/wCmo1ua+ebKSx48sAXFwty2gXOYwBYZBezlzrcWC8DQFrCw4tZeW6NFmN9bsV3YVdMoCnMt9NDmbQc4GzqkFAKA89fDL4vDfWNpfqxVk0eicH4tPor/ANRVIcxtXDL/AKjC8oivmQIyowbKSciM+88rXRbcOkioDrKoKON2VFMSXDXICmzEckCRbfas0gP0ukAgDH3mkJjCX1kHE3sBGyqo6AAAKA2N6AXoBQC9ARQCgF6AigF6A0Hdf3QHBQ2iUS4mS6wxcxI4yP0RrcEn0gcSK41q8KMMc3l+ZI60qM6ssMUcpsTZG18GyTh2xBYHfpI3jgzs5cKL7pwWNrC1rAjnrg+JqqMZ9k7PXS68DsuHpuTj2iuvJ+J3OA23h5wDHKpvzE2Pzen7K3S42hUeFSs9nk/JmanB1oK7jdbrNehfr1HmF6AiqBegNF3abQkhwjCAkTy/0Yj5LPxk/wDBczekqBz1w4ivGjTc5f7fJeJ1oUZVZqC/0tye5HYKYDDJEvEKAemw5vzJ9JNcuEoSgnOp8cs33bJdyOvFVoyahD4Y6d+78Td3r2HkIoBQCgFARQCgFARQCgPPXwy+Lw31jaP6kVZNHorB+LT6K/8AUVSHJ90Ms67RiMAgY5YgM7SIFzNIGV3XCyKM4sFzODcaDXUDsaA1+2++N1/tiBJfQG2vJYAEkEAZspPoBHPQFXDmc5d9e+9FrhfNNmC5eKZr2vrQG2s3SvsntoBZulfZPbQEWbpX2T20AIbpX2T20BTbakIkEZmizkXy9fPe19Dpxrn2tP8Actba89upvsp/te+nIt2bpX2T210MCzdK+ye2gFm6V9k9tAabb/dHBgkZpJIyy/2DVrn4oIBJ15ha55ga83EcSqVkleT0S5/Zbs9FDh3Uu27RWr/NWRsfAO575xCBZnAsrC5jUfFTjowuSRrYk+knnR4WTl2tZ3ly2j0++purxCUeyo5R9X1+xubN0r7J7a9p5Dje6LuckhmbG4GOORz/APcYUrZMQB/euvInHMw48Dx151KNOqrTin1OlOtOm7wbXQt9zxG53uBZmjeztBKCroWUGwvqrWtodD0mvNUhWpNSo5xSthey2e/U7050qicauTbvi67rbob3B40TA5WAYfGQqQynoIvXahxMKy93Vap5NdUcq3DzpP3tHo1o+jLFm6V9k9teg4nzI+UEsyKBqSRYD8VRtLUJN5I0OzsWuOxTOhV48PyFa2hkazHS/EAKf/JDXgjCVevjmrRg8k+b5y+i8z2ylGjRwRd5S1ey2+5tto4xcPE0kjoqrzkWFybAceckCvpQhKbwxV2eOMXJ2RmhdmUHQX5ipv8AnWTJloCttBphExw6xvL/AGrIxRCbi+ZlBI0vzUBpBids6f7bZvp/3MvD0f0tfttUKX9pPilkvCudMqcnk3zZmLEEkcwUW9e4OlAVhicfxMScG0AFhyY8v/IC123g4iwNze2oH1icTjtQsSa7zlCwyjlCPixu1wpvaxvawoDdGqQUAoDz18Mvi8N9Y2j+pFWTR6Jwfi0+iv8A1FUhz67OxB2iZpEw0seoQs67yJQBlaNRAG55b5pG+NdSuoIHS0BWx2OjgUNIcoJyjQnWxNtPQD8/DiQKArPjY5d2UOgkAJII4xsQRfiCCLGgL2+Xyl6xQFfHbRigQs7i3MBqxPQo5zXOrVhSjim7I6U6U6ksMFdnLSxbQx8mYy94wcAiSMs1ulip1Y6cLAcxbifPCrVrwk4Jw2bWfe8Pyv1O86dOjJKTxa3S9M/mbPCdzWFS28eSc9MkrOetiW6zWPYIy/VnKXV2XkrGvbZR/SjGPRZ+bLM2wsC/GGG/DOOS4HQHBDAanS9ej2ajgwYFbayOD4irix4nfe5RfYTxa4TGPF6klpE+YWKn7SWrz+wRj+lKUOjuvJ3O/tspfqxUuqs/NFObFbaUlVTAv0NvgoPCxJKXB46Zftrp2fEYMONXvrh5dL6mFPh8eLA7W0vz67FA4fbsnx/9OPobFzhfZjiH51hcE5fq1JS8cK8lY37Yo/pwivC782ZtjdyJbEx4nH96GSIEpHAzmHeX0mIk5RdV0BJIubgA16qdKFOKjFWSPNUqyqScpPNnZzYqNFLM6qoFySRYAVttJXZhK7sjkdjd3IkxEkeJRcPGxvhpLj+pGCVLSco5TmB6PT0nONqKm4tRfPlfkntdaHR0pZ25HX75fKXrFdDkcztzubDS984CZcHiwAC3GGZQb7vERjRgbnlDlC99bVAV9nbeixUu4xanZ+PXgMwyyAa58PJwmQ+TxGo5r15q/CxqvEvdktJLX/K7meijxMqaw6xeqen+H3l+TEyww58fjcPh1HxmQqq+jlv/AHHoAqVKNacv1LLuSv5/ZFhWpQX6d33t28jnVxsu0NNnwf0jocdjs2UggawQGzSaHRmCrpWI8BRTvJOT3k2/8GpcbVatFqK2irHX7A2ZDgoBDGy2Bdib8WdixJuxPPbjwAr2nkOf23tWKSV5ZCWwmBu5VbEz4lRcIgvysnR5R6BXvbXDULv4p+kfvL5HpSdOGXxS9F/n5HUbO2gs8McoDR51V8j2V1zC+V1vow5xXhPKWqAUAoBQEUAoBQEUAoDz38Mvi8N9Y2j+pFWTR6Iwfi0+iv8A1FUhxs+G/wDqwO5k1lV7hOUSIgN9vO9dIxwI344Ec+7MB3FUFXH4GOdcsgLC5PEjipU8DzqzD7aArthEiMYQWvKDxJ4RsABfgAAAANKAxd0O1ZcME3MDYh3OUAG1jpa/Nz85A041zqY8LwWvyvobp4cSx6dw2ds1773FMJZeYDVI/QlxqfTYf+581Lg1i7Sq8UvRdFy66noqcV7uCksMfV9WbWvaeQXoCKAXoCL0AvQGPEYhI0Z5GVEUFmZjZQBxJJ4CtQhKclGKu3yJc/N9pbWxG2pxhsLmjgFmZiCDkB8Y45if7U4851+L6KdCm/4lTOEX4TkuS3jHm9G9LrX30oKlHtJ+C/PU6LancLhJYEjiUQvGLJKBdieP9TywSSTzi5tausOPqYpdp70ZaxehxjxMrtyzT5fbY1OxNq4rAP3vOrPlF91e75R/yYZj42PjyPjL9hNeXiOG7FdrQ96n6x7vzw2OlSnGaxRfj9Hs+/RnY7J2vh8ZGZMPKkqglSVPxWABKMOKsLjQ9Nclmro8bVnZmLb2w8Pj4t3iEzAHMjA5ZI2HB43GqMOkUBq8J3Gwb0TYt5MdKthGZ2Lxx5QADHGSVDG1yxubknSgOlvVIc53b90AwUACtlllOSM8St/jSW4nKDp6SK9vBcOqsnOfwxV3fJZd/wA+470Kak8T0XrsvEpdyWyDIkckqlYYx/t4W11OpxEvM0jG5v6dOavFWqviarqvTl9//Vcl3mqtR3e71+yOvvQ8woDFiZGVCVQyEcFBAJ+YkgVG7IzJtK6V+41qbVxBYg4GcAWs28hsb8f7+asYn+35HLtp5fw35x+5lx+CaSQNG4RgADxuVzXyjnS+ozLY8eNhboegp4vZUrJaXEckAjMSyXLRuhLWax1YED1agM+I2XI1iHXMvxXYMzLaQutjcE8myk3uRfjeqCth9lT3Yrii1zY6kkMoIFyDymF1Jvx3YGgZrgXMHgJY3BMzFACMty1zmBBJe/rDTpA0y6iGyoDz38Mni8N9Y2j+pFWTR6Iwfi0+iv5CqQ5PGYPD9/iVN4ZN+gYtCFjEm7C5Ridwz/FI5GcKScmYA5agOxqgq7Qid0yoWUkryg2UqL8pvTZb2HTbmoDX4ZJxk3xObera5Da7o5ytjoha5AOo9HCgLmP2lFh8u/nghznKmchMzdAu2pqNpK7KlfQx/wCs4b5VhfeJ++sdrD9y8zXZz2fkY5dvYRCFbGYNWa+UGVATbjYZ7mr2kbXuiYJXtYwzd02DTjiYT9EFurKTWFxFJuykjXYz2Oax3wk7vECNMFipY8ube5QgOttAWtb5yD6K9VNUZNYqqS3tKye3w+quu8y6c72t6oyQ/CTE3/4mOJ4WWONz7Imzf4r2Q4OjUdocVSfWTXzRlxnHWL8i0e72LNlXC7TdwASowTggE2uczgAekmpHgG6rpupTVle7ksPg1fPuM4stGVsV3dzDRMIFP/rYmCM/aqu7f4o6PA0/1OKj0ipS+xpQqPSLOP2p3QY/auLOEKRgKUaOOMPkYsL7yV3AzqlidAAD0kA1aShLGqT/AIfObVpYecYrk5PK+uHqemhSSblUyUfzzP1Dub2EuBhEaEMx5UjldXfnPHgOAHMPtrzV63aNWVorJLkkc61V1JX9Da2bpX2T21xOJQ2xsmPFx5JbaEMrqCrow4PG1+SwrrQrzoyxR8uTWzOlOpKm7o5Gbudx2DkEuCWJmNjKyMFaZ/72ljIVGuddDfU631q4YSvJSwv9ru4tdc2n3265HaDpSTUsvzc2+E7sIhyMZ/s5hoVdGyfOGvYA+m328axRpuu2qazWscr/AOV3r00Mezzecc+hsMT3RYOM2fF4UHQ2zAnUXGga/Ag/bXSnwtaorwg2uhmNGpLOMWzWYju+2etws4ka17LE5v8AabCu7/4bxMY45Rst20b9mqJZq3ijT7H2W21cW2MxBjeFSVhCnPGyqSAFPBl4knnJI6a8lWv2lNUIK0Fm/wCqXf8A0rbdZ6G5VYwpqMdfz8Xcd9ZulfZPbWDyizdK+ye2hD6oBQCgNdtDZpmLWfKGVFYWOu7cuNQw0OYgjnHRQpUk7n82a8znMWPC+W9tV10bki55/n1oDJJsds6sj6B87Xv5aucoH9xC5L3+KxGt6EPnEbCDkkSFScwFl+KGINkJN11GbQ/G1sBoQM+ztlLA5ZWJBBAXUAAkHQA25r8L3ZzpmIoDY0B58+GTxeG+sbR/UirJo9D4PxafRX8hVIcdLEh2uGEuCMgkUWJh3oXdAbvJ3vvM5B0O+GjX4cggdtQFbHY6OAAyEDM2Uaga2LHUkAAKrG5PAUBV7+Sbdlc1hIvEakNEzKwAvoQfn+agMm0ocLIA2JjhcRnMrSxhgh52UuOSfSKKGN4Ur35C9szmMRt3AyEpgMCu0X4XjgQQKfXnZco+y9fRj/wfAsXEuNNbPOXhFZ+didtL+VtlN+4iTGSpLjGw+FCZrQ4PDhTlbmOIZc97WBygc9uNYlPhKE4vhoXtrjSab/tWStqte8Ypy+JnT7H7ncDg9YMOqt5wqzye8a7fZeudfjK1bKcstlkvJWQsbfe/S9luyvKU0W2do7MU5cT3uz+QYxJJ9igFq7Q4GdZXULrdrLzeR2pwqvON/kjnl2RhpJDNhdltna8f+4aWFMi2IfdWKkE8La6HhU9joQlgqtWWfu+9ntyRu+Gfvz5cs/A2eF2DiT8aaDCDnXCYUKfeyAn7bV2jLhKX6dK/9z+it8xKtDkm/wC5/RG52ZsyLD6gzSvYrvJbvIQTcgvluRcDT0CuNSq5tvS/JZLyOEpuT27loX94PW9luyuZgbwet7LdlAN4PW9luygI3g9b2W7KA1u29kYfGJlmU3HxXCnMvzG3D0VlxzUk7NaNao6QqOOhyeB7gHkjA2hinnIvpHGUUgaLm5NmIAGrKT6a7w4riYK1Oph/tST87XXhYKcUtL9W/kb/AAHcjs+EWXDhublqzA/Otsv+K884do8VRuT3k3J+ty9rLRZdMjc4WKKJAkSCJF0VEjyqo6AoFhWzkZd4PW9luygG8HreyeygPqgPiaUIpZjYDjoT+VYnOMIuUtEbhBzlhjqUU21h2YqHNxa/Ifn4c1cPbKFk8Wvc/sd/Y612sOnevufO0dsJBIEZWJIDC1udrEaniFDv9GNq9R5Qm3IDwZjqBcKSLsWCgHgc2U2tx06RQGKHuiw7IGJK8lWOhYKGtxI6GbL84NAX8HiRKpIBWzMtjx5JtQGegIoDz78MnisN9Y2j+pFWTR6Hwfi0+iv5CqQ1uI2qYsWIcsWR1Ri2ZlcMzbvlDIVa/wDTAuwPHmFAbegMGLwscy5ZFDDjbUcQQeHMQSCOcEg6GgK0mGSMxhFy3lueJ13bDn4AAAAcABpQGPbWwMLjt331EswibOgYnKGtbVb2YW5jcVuE5QkpQdmuaDLjvFBHcmOGNB6ERQP8AU9+pLm2/FhRbdkaaLb0uJDHAwmRRYLLLeKJyTqUPxiAOfLqT9td58OqUkqrtfVLNrr1OzpYGlN+WbRHe21ZPj4jB4f0RQvKbfPIwF/srePhI6RlLq0vkvqXFRWib6ux9N3OmRcuJxWJxAJBPK3INgRltHYZdb243A10rHtOGeOnFRy6+Od8zPa2liikvX5mw2dsnDYYWghii9KqAx+duJ+01zq16lX45NmZ1Jz+J3LlcjmKAUBFAKAUBFAKAUAoCKAUAoCKAUAvQGN4lbiqn5wD0j/3PWemgMfecelkUAEMABYXW5UkDjYm4vz68aAlMLGvCOMcOCgcLW5vQOqgPqKJUFkVVHQoAHUKA+6AUB59+GTxWG+sbR/UirJo9DYPxafRX8hVIaEbPxH+ob6WOCWPVY2ZkDxAAZTGBEGN7yXDO2tiuXUUB0dAU9qRSMloycwIIsxUGwOjkEHJe17G+nPwoClhoJUyCViSZRY5s3CIhmF/igsCQvNfm4UBZ2pLOif0E3rnQBiFUG4HKIQ6ak83CtwUXJYnZFilfPQ1cPc0ZmEm0JTinGojAAw6H1YyOUfWavXLi8Cw0FhW/wDM+r5dEdnXwq1NWW/Pz+xvwnrHqXsrxHAZT5Tfh7KAZD5Tfh7KEGU+U34eygIynym/D2UAynym/D2UAynym/D2UBGU+U34eygGU+U34eygGU+U34eygIynym/D2UKMh8pvw9lCDKfKb8PZQEZT5Tfh7KAZT5Tfh7KAZT5Tfh7KAZT5Tf47KA+qAxzTKilnZUUcWYgAfOToKsYuTsldlSbdkVBtrCfKcP71O2uvYVdML8ma7Oez8j7xe0I4mCyHICpbMbBQFKqbm/G7oLesPTXEwP8AU4L23sfEj4w4g2P+SB8+lAQu1MORcSxkdOYW4MT1BWPoymgPvD46KQ2SRHNr2DAm3zfaPmuOmgM9AKA8/fDJ4rDfWNo/qRVk0ehsJ4tPor+QqkOa2hDn2mmaKN8ohZZAuJdkAZyS2UbpCbFQxYGxa9wbUB1NAU9qbSjw0eeQ2FwoGlyTrYXIGgBPzKaArLtBZshUMAJF4gahomZWFidCD89AbLeD1vZbsoCN4PW9luyqBvB63st2UA3g9b2W7KEI3g9b2W7KAbwet7LdlAN4PW9luygI3g9b2W7KAbwet7LdlAN4PW9luygI3g9b2W7KAbwet7LdlAN4PW9luygI3g9b2W7KAbwet7LdlAN4PW9k9lAN4PW9luygK+0NoRYeJ5ZSUjjUuzZW0Ci50tqfRQXJwWOjnjSSMsyOodTlYXVhcHUUBYoD4liV1Kuqsp4ggEH5weNVSad0VNrQrDZWG+T4f3Sdlb7ap+5+bNY5bsyYrBRy23ihrXA1Itcqxtb0ovVXMwYm2XAb3jU3Fje9iM+8ta/DOL0B8NsfDkWMdxYCxZjoCSAbnXViftoDNhsDFESUUKTa5uTewA1udTYAX9AoCxQCgPP3wyeKw31jaP6kVZNHoXCeLT6K/kKpDmNrYYjaeHfdPLwG93cJCatZA3e7SAAFjfeJbpudQOsoD4kjDghgGB4gi4NAVJoEjMeRVW8uY2FrkxtqeodVAXaoIoQUBFAKAUAoBQp8yOFF2IUdJNh11CNpamrn7osIpyiUSN5MYMh/CDWHVhueaXGUU7Yrvuz+RWw/dTEWYTRYnCqDZXmiKI9+cHm+2jqRWuRZcVTik53V90/XY3UMyuoZGV1PAqQQftFbTvod4yUleLuj7qlFARQCgPmSQKCzEKACSSbAAcSTUI2krvQ0WHQ49xI4Iwym8SHTesP+Vx5PQOfjXJLtHd6fPvPFBPiZY5L3Fot+992yN9XY9woCKAm1AYHxUatkLKGsDlvrYtlBt0X0oCJcVGoBZ0F+Go159OmgJbEICAWFyM32a6k8w0Op42oCZJ0UElgAASdeYcaALMptZhra2vSLigPugPP/AMMnisN9Y2j+pFWTR6Ewni0+iv5CqQ5HbGDybTjeCHDmTkObRIGJYuHaWQYd2UlQMrbxdVPHW4HZ1QU9q4d5YyqEBrggkkWI1voCeqx6CDrUBSw2EkiyiRrkygghi17REFjmGhYgkgaC9AbXKfKb8PZVIMp8pvw9lAMp8pvw9lAafEbbBYx4YPipBxCZRGv05LWHzC5rk6i0jmzyy4pXw0lifdour0K67DxUsglnxs8Zy5d1AQkQF763BzNr8a1VRk1m/I0qdWULTlZ3/l5d2epZ/wBCbnxmO96o/wD4qdn/AFMx7K/+ZPzX2K47l/6pkON2ibqFyd8EKLc4AA1q4MrXZt8PeGFylre98/PYseDsR+NJi2+fESdtTslu/NmfY4c3L/qZgh7kMEsjSZGdmtfeOZBpoNGuKvZxtZo2+GpNKMle2+evU3EGGWMWSyDoVVUdQWtpJaHaMYxVoqx9tHcWJJHQQvZQpqpO52HMWiMmHfyomCD7VAynqrm6UdVl0PLLg6d7wvF/05emhVw8e04M28eLGrmJFgsMgXmHDKx7arxrTM1N1oWwpSVt7O++xYi2/DfLM0uGfyZlCX+ZrZT107WOjy6mY8ZTvad4v+rL10L4xURFxMhHTmS3XW7o9DnFasxS7Tw6DlYmJbdMkdTHHcw69JayXmjVRt/qZurE4NTx0/rsp5tPFg9ZHVzac3Z6L1/weecZV5uMlaC/7n9l6nQBLcCR9i9ldj2jKfKb/HZQH1QGLFYdJUKSDMraEdPPzVGlJWZU2ndGqTuVwKsWECgm1zmf+3h/dWOxhsb7We5bx+yYpzeTNeyjQ20XNp8xzm/zDoroczGNixDyiSxZjyeUSGvfk2tyibC3VpQH2dmLayvIgyhDlK6hbleKmxGY8Lem4oDBH3PwKABnAAC8RrZSikm3EBmGluOt7CwEjYMIy2MgylDoRyt2brm011oDaUB5/wDhk8VhvrG0f1IqyaPQmE8Wn0V/IVSHNbTlRdqRXPKZIwFNiSA0usYzhiBc5yFIUFSeewHU1SGDHYgxIWC57W5N7E30AXTVibADnJ4igKEePE+QhSLSLbW91aJmU+g2Oo5qhT72ttpMLuw8c7mRsqiOPOb+mx0+ejdkYnLDFu1+mpWbHY6TxWGSEeVM4J9hNR9prnim9FbqebtOIn8MFHvk/ovuV5tgSzurYrFYiRVveGMLDC4I4OAczAfPVwNq0nf0NqhKUXGrLFfwN5h4kjULHHkUcAoAH51tJJWR2jCMFaKsjJn9Vv8AHbVNEZz5Lf47aAZ/Vb/HbQDP6rf47aAjP6rf47aAZ/Vb/HbQDP6p/wAdtARn9Vv8dtAM/qn/AB20B8SgOMrpmB4hgpHUaWvqSUVJWkro1eF7nMDEuVMJEBqbZQePzk1h04t3aOU+HpTd5RTfQtLsvDDhhoR/+qOrgjsI8PSjpBeSLEEaxqFjjEajQKqqqgdAA0FaOxkz+q3+O2gGf0H/AB20BNAKAUAoCKAUAoCKAUB+AfDH4rDfWNo/qRVk0eg8J4tPor+QrRCg2z59745dzvN6VyNvb8d2JM9smbX4vDk+moDaVSGKfDpILOiOAbgMoYX6bHn1PXQGDERKhjyqq3lzGwAuSj3JtxJ6ahS3eqQi9AKAi9ATQEXoBQEXoCaAi9AKAi9AKAA0AoCAb0AoCAb0AJoBQCgIoBQCgIoBQCgFUH4B8MfisN9Y2j+pFWDR6Dwni0+iv5CqQyVSCgK+Ow+8UAWFnjf2JFY/4BH20BU2fsvIpEhvygwKswNwoUuSLHM2pPz8/GoU+cRiYo3KHvi9r+Ma2quw1LjiI5PYN7XFwLMMKSKrAy2IDC8j3sw0/u6DVIUcbtCCDOZDiFCAkneNYkWOVeXqxBBHNrxqFNj3ovlSe9fn/wDKqQ18mMiVyp74BBK33jAaZbm5fRQGQ3NvjC16FL/ea34y+9f91CGuXHwZgpOIVmNgDIw/uKE/H0AcZT6SLXuKA2Bwi8by+9fm/wDKgKMGKicgAYjVsovIRzEhvj3tZW9PJOnCgLj4ZVBN5joTYSPc2HAcrjpQFHD46GR1QGcM2ovI3ApnBPL511+0XsdKAuTwpGpYmWw1NpHOnOfjcw1+ygKmGxkMkm7BnV7E2aRtMpsRo56OI09N9KAtyYdVFxvm9Ake+p9LUBXwk0UpspnGgYEyPY3CsR8biA63+fS+tAZMUiRIW/rsFBNlke9lUnnYdFvnIoCYURywBmGUgayPrdQwI5XCzc/QaA+cSiRLc78gAk2kfQD52HN+VATEiOXX+sChym8ja3AItZjoQRx114UBcoBQCgIoBQCgFUEUAoD8B+GPxWG+sbR/UirBo9BYTxafRX8hVIZapBQCgIoDDLhkY5mUFgLA89tef7T1npoDIiBQAoAAAAA0AA4ACgMUuEjcksiMSpQkgG6nip9FAZqAwPg4mJJRSTa5txtoL9OgHUKAzUBXOCiLZjGma4a9he41B69fn1oCxQGGPDRqbqiqSWNwLG7WzH7bDqoDLQFeLAwoQVjRSOBCgW0I/IkegEigM5F+OtAYYcLGlsqKtgQLDgCcxA+c6nptQGY0BhiwyIbqqqSALgW0AAA6gB9g6KAyOgYEEAgggg8CDxBoCFQC9gBfj6bCw/wBQB0DAhgCDoQeBB5qA+YYVS+UBbksbc5Y3J+cnWgPugFARQCgFUEUAoBQCgPwH4Y/FYb6xtH9SKsGj9m8J44rI0GLuoCm0VxcC2hzairchHhdD5jG+5/lS4sPC6HzGN9z/KlxYeF0PmMb7n+VLiw8LofMY33P8qXFh4XQ+Yxvuf5UuLEeF0PmMb7n+VLiw8LofMY33P8AKlxYeF0PmMb7n+VLiw8LYfMY33P8qXFh4Ww+Yxvuf5UuLEeFsXmMZ7n+VLiw8LYfMYz3P8qtxYeFsPmMZ7n+VS4sPC2LzGM9z/KlxYjwsi8xjPc/yq3Fh4WReYxnuf5UuSw8LIvMYz3P8qly2HhZF5jGe5/lVuLDwsi8xjPc/wAqXJYjwsi8xjPc/wAqXFh4VxeYxnuf5UuLDwri8xjPc/ypcWHhXF5jGe5/lS4sPCuLzGM9z/KlxYjwri8xjPc/ypcWHhXF5jGe5/8AmlxYeFUXmMZ7n+VLiw8K4vMYz3P8qXFiPCqLzGM9z/KlxYeFUXmMZ7n+VLiw8KovMYz3P8qXFh4VReYxnuf5UuLH5B8MQbcYNirJnmx7gMLGzPCwuObQ1k0cR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CltDaeIxJBxE005UWUySM5APMMxNhQH/2Q=="/>
          <p:cNvSpPr>
            <a:spLocks noChangeAspect="1" noChangeArrowheads="1"/>
          </p:cNvSpPr>
          <p:nvPr/>
        </p:nvSpPr>
        <p:spPr bwMode="auto">
          <a:xfrm>
            <a:off x="1016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1371600" y="819150"/>
            <a:ext cx="6248400" cy="4107734"/>
          </a:xfrm>
          <a:prstGeom prst="rect">
            <a:avLst/>
          </a:prstGeom>
          <a:noFill/>
          <a:ln w="9525">
            <a:noFill/>
            <a:miter lim="800000"/>
            <a:headEnd/>
            <a:tailEnd/>
          </a:ln>
        </p:spPr>
      </p:pic>
      <p:sp>
        <p:nvSpPr>
          <p:cNvPr id="5" name="Rectangle 4"/>
          <p:cNvSpPr/>
          <p:nvPr/>
        </p:nvSpPr>
        <p:spPr>
          <a:xfrm>
            <a:off x="152400" y="38040"/>
            <a:ext cx="1292491" cy="400110"/>
          </a:xfrm>
          <a:prstGeom prst="rect">
            <a:avLst/>
          </a:prstGeom>
        </p:spPr>
        <p:txBody>
          <a:bodyPr wrap="none">
            <a:spAutoFit/>
          </a:bodyPr>
          <a:lstStyle/>
          <a:p>
            <a:r>
              <a:rPr lang="en-US" sz="2000" dirty="0" smtClean="0"/>
              <a:t>PEOPLE</a:t>
            </a:r>
            <a:endParaRPr lang="en-US" sz="2000" dirty="0"/>
          </a:p>
        </p:txBody>
      </p:sp>
      <p:sp>
        <p:nvSpPr>
          <p:cNvPr id="2" name="TextBox 1"/>
          <p:cNvSpPr txBox="1"/>
          <p:nvPr/>
        </p:nvSpPr>
        <p:spPr>
          <a:xfrm>
            <a:off x="838200" y="4857750"/>
            <a:ext cx="7801635" cy="307777"/>
          </a:xfrm>
          <a:prstGeom prst="rect">
            <a:avLst/>
          </a:prstGeom>
          <a:noFill/>
        </p:spPr>
        <p:txBody>
          <a:bodyPr wrap="none" rtlCol="0">
            <a:spAutoFit/>
          </a:bodyPr>
          <a:lstStyle/>
          <a:p>
            <a:r>
              <a:rPr lang="en-US" dirty="0" smtClean="0"/>
              <a:t>HACKERS – 1995  © </a:t>
            </a:r>
            <a:r>
              <a:rPr lang="en-US" dirty="0"/>
              <a:t>Metro-Goldwyn-Mayer Studios Inc. All Rights Reserved.</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dirty="0" smtClean="0"/>
              <a:t>Building a foundation for the future</a:t>
            </a:r>
            <a:endParaRPr lang="en-US" dirty="0"/>
          </a:p>
        </p:txBody>
      </p:sp>
      <p:graphicFrame>
        <p:nvGraphicFramePr>
          <p:cNvPr id="22" name="Group 547"/>
          <p:cNvGraphicFramePr>
            <a:graphicFrameLocks/>
          </p:cNvGraphicFramePr>
          <p:nvPr>
            <p:extLst>
              <p:ext uri="{D42A27DB-BD31-4B8C-83A1-F6EECF244321}">
                <p14:modId xmlns:p14="http://schemas.microsoft.com/office/powerpoint/2010/main" val="4072009445"/>
              </p:ext>
            </p:extLst>
          </p:nvPr>
        </p:nvGraphicFramePr>
        <p:xfrm>
          <a:off x="304800" y="819150"/>
          <a:ext cx="4038600" cy="3947632"/>
        </p:xfrm>
        <a:graphic>
          <a:graphicData uri="http://schemas.openxmlformats.org/drawingml/2006/table">
            <a:tbl>
              <a:tblPr/>
              <a:tblGrid>
                <a:gridCol w="4038600"/>
              </a:tblGrid>
              <a:tr h="844347">
                <a:tc>
                  <a:txBody>
                    <a:bodyPr/>
                    <a:lstStyle/>
                    <a:p>
                      <a:pPr marL="342900" indent="-342900">
                        <a:spcBef>
                          <a:spcPts val="1200"/>
                        </a:spcBef>
                        <a:spcAft>
                          <a:spcPts val="1200"/>
                        </a:spcAft>
                        <a:buClr>
                          <a:srgbClr val="C1A04D"/>
                        </a:buClr>
                        <a:buFontTx/>
                        <a:buNone/>
                        <a:defRPr/>
                      </a:pPr>
                      <a:r>
                        <a:rPr lang="en-US" sz="1800" b="0" kern="0" dirty="0" smtClean="0">
                          <a:solidFill>
                            <a:schemeClr val="tx1"/>
                          </a:solidFill>
                          <a:latin typeface="+mn-lt"/>
                          <a:sym typeface="Wingdings 3"/>
                        </a:rPr>
                        <a:t>  </a:t>
                      </a:r>
                      <a:r>
                        <a:rPr lang="en-US" sz="1800" b="0" kern="0" dirty="0" smtClean="0">
                          <a:solidFill>
                            <a:schemeClr val="tx1"/>
                          </a:solidFill>
                          <a:latin typeface="+mn-lt"/>
                        </a:rPr>
                        <a:t>Colleges</a:t>
                      </a:r>
                      <a:r>
                        <a:rPr lang="en-US" sz="1800" b="0" kern="0" baseline="0" dirty="0" smtClean="0">
                          <a:solidFill>
                            <a:schemeClr val="tx1"/>
                          </a:solidFill>
                          <a:latin typeface="+mn-lt"/>
                        </a:rPr>
                        <a:t> adding cyber curriculum</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44347">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 typeface="Wingdings" pitchFamily="2" charset="2"/>
                        <a:buNone/>
                        <a:tabLst/>
                        <a:defRPr/>
                      </a:pPr>
                      <a:r>
                        <a:rPr lang="en-US" sz="1800" b="0" kern="0" dirty="0" smtClean="0">
                          <a:solidFill>
                            <a:schemeClr val="tx1"/>
                          </a:solidFill>
                          <a:latin typeface="+mn-lt"/>
                          <a:sym typeface="Wingdings 3"/>
                        </a:rPr>
                        <a:t>  </a:t>
                      </a:r>
                      <a:r>
                        <a:rPr lang="en-US" dirty="0" smtClean="0"/>
                        <a:t>Curriculum addresses both technical and theoretical issues </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87339">
                <a:tc>
                  <a:txBody>
                    <a:bodyPr/>
                    <a:lstStyle/>
                    <a:p>
                      <a:pPr marL="342900" marR="0" lvl="1" indent="-342900" algn="l" defTabSz="914400" rtl="0" eaLnBrk="1" fontAlgn="auto" latinLnBrk="0" hangingPunct="1">
                        <a:lnSpc>
                          <a:spcPct val="100000"/>
                        </a:lnSpc>
                        <a:spcBef>
                          <a:spcPts val="1200"/>
                        </a:spcBef>
                        <a:spcAft>
                          <a:spcPts val="1200"/>
                        </a:spcAft>
                        <a:buClrTx/>
                        <a:buSzTx/>
                        <a:buFont typeface="Wingdings 3" charset="0"/>
                        <a:buChar char="u"/>
                        <a:tabLst/>
                        <a:defRPr/>
                      </a:pPr>
                      <a:r>
                        <a:rPr lang="en-US" dirty="0" smtClean="0"/>
                        <a:t>Designated by the NSA and DHS as a center of academic excellence</a:t>
                      </a: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87339">
                <a:tc>
                  <a:txBody>
                    <a:bodyPr/>
                    <a:lstStyle/>
                    <a:p>
                      <a:pPr rtl="0"/>
                      <a:r>
                        <a:rPr lang="en-US" sz="1800" b="0" kern="0" dirty="0" smtClean="0">
                          <a:solidFill>
                            <a:schemeClr val="tx1"/>
                          </a:solidFill>
                          <a:latin typeface="+mn-lt"/>
                          <a:sym typeface="Wingdings 3"/>
                        </a:rPr>
                        <a:t> </a:t>
                      </a:r>
                      <a:r>
                        <a:rPr lang="en-US" sz="1800" b="0" kern="0" baseline="0" dirty="0" smtClean="0">
                          <a:solidFill>
                            <a:schemeClr val="tx1"/>
                          </a:solidFill>
                          <a:latin typeface="+mn-lt"/>
                          <a:sym typeface="Wingdings 3"/>
                        </a:rPr>
                        <a:t> </a:t>
                      </a:r>
                      <a:r>
                        <a:rPr lang="en-US" sz="1800" b="0" kern="1200" baseline="0" dirty="0" smtClean="0">
                          <a:solidFill>
                            <a:schemeClr val="tx1"/>
                          </a:solidFill>
                          <a:effectLst/>
                          <a:latin typeface="+mn-lt"/>
                          <a:ea typeface="+mn-ea"/>
                          <a:cs typeface="+mn-cs"/>
                          <a:sym typeface="Wingdings 3"/>
                        </a:rPr>
                        <a:t>U</a:t>
                      </a:r>
                      <a:r>
                        <a:rPr lang="en-US" sz="1800" kern="1200" dirty="0" smtClean="0">
                          <a:solidFill>
                            <a:schemeClr val="tx1"/>
                          </a:solidFill>
                          <a:effectLst/>
                          <a:latin typeface="+mn-lt"/>
                          <a:ea typeface="+mn-ea"/>
                          <a:cs typeface="+mn-cs"/>
                        </a:rPr>
                        <a:t>ndergraduate and graduate</a:t>
                      </a:r>
                      <a:r>
                        <a:rPr lang="en-US" sz="1800" kern="1200" baseline="0" dirty="0" smtClean="0">
                          <a:solidFill>
                            <a:schemeClr val="tx1"/>
                          </a:solidFill>
                          <a:effectLst/>
                          <a:latin typeface="+mn-lt"/>
                          <a:ea typeface="+mn-ea"/>
                          <a:cs typeface="+mn-cs"/>
                        </a:rPr>
                        <a:t>              </a:t>
                      </a:r>
                    </a:p>
                    <a:p>
                      <a:pPr rtl="0"/>
                      <a:r>
                        <a:rPr lang="en-US" sz="1800" kern="1200" baseline="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courses in the areas of digital </a:t>
                      </a:r>
                    </a:p>
                    <a:p>
                      <a:pPr rtl="0"/>
                      <a:r>
                        <a:rPr lang="en-US" sz="1800" kern="1200" dirty="0" smtClean="0">
                          <a:solidFill>
                            <a:schemeClr val="tx1"/>
                          </a:solidFill>
                          <a:effectLst/>
                          <a:latin typeface="+mn-lt"/>
                          <a:ea typeface="+mn-ea"/>
                          <a:cs typeface="+mn-cs"/>
                        </a:rPr>
                        <a:t>     forensics, secure network design, </a:t>
                      </a:r>
                    </a:p>
                    <a:p>
                      <a:pPr rtl="0"/>
                      <a:r>
                        <a:rPr lang="en-US" sz="1800" kern="1200" dirty="0" smtClean="0">
                          <a:solidFill>
                            <a:schemeClr val="tx1"/>
                          </a:solidFill>
                          <a:effectLst/>
                          <a:latin typeface="+mn-lt"/>
                          <a:ea typeface="+mn-ea"/>
                          <a:cs typeface="+mn-cs"/>
                        </a:rPr>
                        <a:t>     intrusion detection and incident </a:t>
                      </a:r>
                    </a:p>
                    <a:p>
                      <a:pPr rtl="0"/>
                      <a:r>
                        <a:rPr lang="en-US" sz="1800" kern="1200" dirty="0" smtClean="0">
                          <a:solidFill>
                            <a:schemeClr val="tx1"/>
                          </a:solidFill>
                          <a:effectLst/>
                          <a:latin typeface="+mn-lt"/>
                          <a:ea typeface="+mn-ea"/>
                          <a:cs typeface="+mn-cs"/>
                        </a:rPr>
                        <a:t>     response</a:t>
                      </a: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sp>
        <p:nvSpPr>
          <p:cNvPr id="31746" name="AutoShape 2" descr="data:image/jpeg;base64,/9j/4AAQSkZJRgABAQAAAQABAAD/2wCEAAkGBxAPEBUUEBIQEBQXGRYVFxUXFBgVFhgXFRYaGBYVFhgbHSggGBolHBgWITIhJSktLi4uFyAzODMuNygtLisBCgoKDg0OGxAQGiwkICQsLC42LCssLCsuMS8sLCwsLC0uLC8sKy0sLCwsLCwsLCwsMiwsLiwsLCwsLCwsLCwsLP/AABEIALoBDgMBEQACEQEDEQH/xAAcAAEAAgMBAQEAAAAAAAAAAAAAAQQDBQYIAgf/xABKEAACAQIDAwUKDQMEAQMFAAABAgMAEQQSIQUTMSJBUZHRBhQWM1JTYWKSkwcyVHFydIGUorGz0uIjQqEVJEOygmPB4SU0RIPC/8QAGQEBAQEBAQEAAAAAAAAAAAAAAAECAwQF/8QAOhEAAgECBAMFBwIGAAcAAAAAAAECAxESITFRBEFxE2GBkaEUIjKxwdHwM1IjQmJy4fEFU5KiwtLi/9oADAMBAAIRAxEAPwD9kweFj3achPir/aOgeigM3ekXm4/ZHZQDvSLzcfsjsoCO9YvNx+yOygHekfm4/ZHZQDvSLzcfsjsoQd6x+bj9kdlAR3rH5uP2R2UA71j83H7I7KAd6x+bj9kdlAO9Y/Nx+yOyqCO9Y/Nx+yOygHesfm4/ZHZQDvWPzcfsjsoB3rH5uP2R2UBHesfm4/ZHZQDvWPzcfsjsoB3rH5uP2R2UBHesfm4/ZHZQDvWPzcfsjsoB3rH5uP2R2UBHesfm4/ZHZQDvWPzcfsjsoB3rH5uP2R2UBHesfkJ7I7KAd6x+QnsjsoB3rH5CeyOygI71j8hPZHZQDvWPyE9kdlAO9Y/IT2R2UBHe0fkJ7I7KAd6x+QnsjsoB3tH5CeyOygPP/wANUpaPC31yz7QQehVkiCr8wqFPROC8Un0V/IUBmoCKAUAoQ13dBM8eGdkJVhlsRYHV1Gl+HGsVG1HI7cPFSqJP8yNIvdA8CqrnO5lkUq5UMqLKqWzXAZgGB0BJBHz1y7Vxye/1PV7NGbbWSstN7X+n5oE7pJlADLFI5kxCmzLGBuZQqxHOwAcqbjntY2N7gqz9X6PQPhYN3TaVo9+q1yWn5c2O0tstFOIwqHxOjEh5N7IUO6HPkAueP2ca3Ko4yt09fscadBThivv0VlfPr+XKmDxcww0cjOWd8RyrEm67xlyKDwFltYW671It4U+83OEHUcUslH6FOHukkLNJeNgYsNyVe6RNK8ubOWKgMLKpuRc5eFc1Wd79y9bnWXCxso56y5ZuyWmv18S/Dt2ZmX+nEoJhU8vMc0yXBBXklQbcDqDzc/RVG+W3qcZcPBJ5vny2ZrU7opzEj54s2TCtIf8AjXe4kxSXH9pUDU30seFq5qrK1+nzszu+FhjcbPWVt8o3XnyN7gtoSTSyQsuTIGDspP8Ae39EoSLapdjxsbV2jJybj+dx5J0owipp3v8Ajv45GmgxeIURssrSEvjARI3JKwM4UckdCj865KUsnfm/S56ZQpu6atlHTvsTtDumlMc+7RY8sLyBiy5h/txMHClrsLnLotri9+ICVaTTtt9LinwkcUcTveSXP91rfXUv7PxcymeMlJGiRTGl2LsTEGBJYkkFri9dIyea2ONSEHhlom83y1+xXg2wqRxlcQkzSFRI8rgJEcjscyqBuySpXKbdY1yqiSVnfryNyoNyacbJaJLN5rnz3uIe6CeQpliiXOYkszNcNLAZb6DUC1uYm/NRVZO2W3yuHw0I3u3lf0dvz6nzh+6dnMfJiGYYc5M5Mh3+jFBbUJqSegHhRVm7eHr9iy4RK+byxZ2yy36/lythO6RljhQ/1GaLlMTZw3e7yhtTdhyLXy2ueN9KzGs7Jd30ubnwicpS0s//ACS+u/hzLJ2/NwVE+MYVJJLZ+8++QxHAjQrbnuK12suXT0uY9mhq3yv4Y8Jn2ft7MYxI0NmhWXOpBuf7rgG6AacRYk6HmrUat7X2OdThrJuKeTtZ/mZW2vtGWPHBFkyrbCnJdbneTSrJljIvJdVUGxGUC9ZqTanZPb5vkdKNKEqGJrP3s+iTWfL66F3DbTkmSe+SAxKULnVVmGbMSDxRRu2vzh60puSfK3zOUqMYOOrvnbdZerzXga/B7bdTGC6lP64kZm3odo0R/wCjIoGcWLaWvcMLaViNV5ePf5HafDp3ss8rcrJtrNcv9Ewd0cjsmkYXPIhAIJkIhWVFQhiAxzEWudR9lFWbf5tckuEjFPXRPpm075aG12FtJsShZlQaixV1YEFQdcrGxBNteOhsL2rrTniVzz8RRVOVk/T/AEbKuhwIoBVAoBQh53+GXxeG+sbS/VirJo9F4PxafRX8hQGagFCEUAoBQEUKLCqBQhFALUAoCLUBiw+GSPNlFi7F2NySWPOSfQAAOAAAFZUUtDUpuVr8sjLWjJFqAUBFqAmgMSYdFdnAszZcxudcoIGnAaE8Klle5pybSWxkqmRQHw8asLEAjQ2I6DcdRANSyKm1ofVueqQw4bDpEuVBYXJ4kkljckk6kk85qKKWhqU3J3ZltVMigIoBVAoCKEFAKA88fDL4vDfWNpfqxVk0ei8H4pPor+QoQzUBFAV5sdEhYM4BUKW9UNezN0Dktrw0NAfWHxKSXKMGsbG3MbA/kQftoDLeqBegIvQC9AL0BF6AXoBegIvQC9AL0BF6AXoBegF6Ai9AL0BF6AXoBQCgIqgUBFCCgFARQCgPPPwy+Lw31jaX6sVZNHorB+LT6K/kKEM1AKAo4vZqyMzZ3QsI1bLlsViZ2CkFToS5uOcADhe9BgGASHdhSzAyL8axsFiZVUacAAOOvpqA2O7XoHUKoG7XoHUKAbtegdQoCN2vQOoUA3a9A6hQDdr0DqFAN2vQOoUBG7XoHUKAbtegdQoBu16B1CgI3a9A6hQDdr0DqFAN2vQOoUBG7XoHUKAbtegdQoBu16B1CgI3a9A6hQEFF6F6hQAIvMF6hQH1VAoBQEUIKAigFAKAUB55+GXxeG+sbS/VirJo9FYPxafRX/qKENNjtoSLj44t4FjKocgKXJJe+fMpIByjLYi9m42oDfVQa3FPiBI+S+T/AGxXkg/GlYTi/wBAKfReoCvhpZ2yb4WO9W1xl13RzqNNVDXAbn6TxoDb3boXrPZVBF26F6z2UA5XQvWeygF26F6z2UBF26F6z2UA5XQvWeygF26F6z2UBF26F6z2UA5XQvWeygF26F6z2UBF26F6z2UAu3QvWeygF26F6z2UBHK6F6z2UAu3QvWeygF26F6z2UBF26F6z2UBzHd3jpd3FhICFnxkghUixKRDlYiWx4hYwR87CgOiw0G6RUUAKoAGpJsPsoDPVBFCCgIoBQCgFARQCgPPXwy+Lw31jaX6sVZNHorB+LT6K/8AUVSHM48MdpR3UkLksd0QrgliOV3wFcx8bmNiCeTxqA6qqCnitqQxEiR8pUKTyW4MHIOg1Fo5CSOAQ3oDFJjI5DGUa4EoBNiP+NiCL8QQQQRob0Be3q+UvWKAb1fKXrFARvV8pesUA3q+UvWKAb1fKXrFARvl8pesUA3q+UvWKAb1fKXrFARvV8pesUA3q+UvWKAgToeDKbceUNKAb1fKXrFAN6vlL1igG9Xyl6xQEb1fKXrFAN6vlL1igG9Xyl6xVB+fYWY7Qx2JnRrKA2Bw7A2yRqf91iF5rs/IU+pXj4ivJTjSp/E/Rc2/kj1UKMXGVSp8K9XyS+Z3eFVY0VA+bKAt2YFjbnJ5zXrPKZ6pCvjklaNhC6xyH4rMmdQbi91uL6X563ScFNOorrZO3rmH3GkTA7Wza43CEaad5n7f+WvZ2vBXf8KVuXv/APyZtLc2O0MNM0gMb5UynMMzDlLfJYDmOclj/wCmo1ua+ebKSx48sAXFwty2gXOYwBYZBezlzrcWC8DQFrCw4tZeW6NFmN9bsV3YVdMoCnMt9NDmbQc4GzqkFAKA89fDL4vDfWNpfqxVk0eicH4tPor/ANRVIcxtXDL/AKjC8oivmQIyowbKSciM+88rXRbcOkioDrKoKON2VFMSXDXICmzEckCRbfas0gP0ukAgDH3mkJjCX1kHE3sBGyqo6AAAKA2N6AXoBQC9ARQCgF6AigF6A0Hdf3QHBQ2iUS4mS6wxcxI4yP0RrcEn0gcSK41q8KMMc3l+ZI60qM6ssMUcpsTZG18GyTh2xBYHfpI3jgzs5cKL7pwWNrC1rAjnrg+JqqMZ9k7PXS68DsuHpuTj2iuvJ+J3OA23h5wDHKpvzE2Pzen7K3S42hUeFSs9nk/JmanB1oK7jdbrNehfr1HmF6AiqBegNF3abQkhwjCAkTy/0Yj5LPxk/wDBczekqBz1w4ivGjTc5f7fJeJ1oUZVZqC/0tye5HYKYDDJEvEKAemw5vzJ9JNcuEoSgnOp8cs33bJdyOvFVoyahD4Y6d+78Td3r2HkIoBQCgFARQCgFARQCgPPXwy+Lw31jaP6kVZNHorB+LT6K/8AUVSHJ90Ms67RiMAgY5YgM7SIFzNIGV3XCyKM4sFzODcaDXUDsaA1+2++N1/tiBJfQG2vJYAEkEAZspPoBHPQFXDmc5d9e+9FrhfNNmC5eKZr2vrQG2s3SvsntoBZulfZPbQEWbpX2T20AIbpX2T20BTbakIkEZmizkXy9fPe19Dpxrn2tP8Actba89upvsp/te+nIt2bpX2T210MCzdK+ye2gFm6V9k9tAabb/dHBgkZpJIyy/2DVrn4oIBJ15ha55ga83EcSqVkleT0S5/Zbs9FDh3Uu27RWr/NWRsfAO575xCBZnAsrC5jUfFTjowuSRrYk+knnR4WTl2tZ3ly2j0++purxCUeyo5R9X1+xubN0r7J7a9p5Dje6LuckhmbG4GOORz/APcYUrZMQB/euvInHMw48Dx151KNOqrTin1OlOtOm7wbXQt9zxG53uBZmjeztBKCroWUGwvqrWtodD0mvNUhWpNSo5xSthey2e/U7050qicauTbvi67rbob3B40TA5WAYfGQqQynoIvXahxMKy93Vap5NdUcq3DzpP3tHo1o+jLFm6V9k9teg4nzI+UEsyKBqSRYD8VRtLUJN5I0OzsWuOxTOhV48PyFa2hkazHS/EAKf/JDXgjCVevjmrRg8k+b5y+i8z2ylGjRwRd5S1ey2+5tto4xcPE0kjoqrzkWFybAceckCvpQhKbwxV2eOMXJ2RmhdmUHQX5ipv8AnWTJloCttBphExw6xvL/AGrIxRCbi+ZlBI0vzUBpBids6f7bZvp/3MvD0f0tfttUKX9pPilkvCudMqcnk3zZmLEEkcwUW9e4OlAVhicfxMScG0AFhyY8v/IC123g4iwNze2oH1icTjtQsSa7zlCwyjlCPixu1wpvaxvawoDdGqQUAoDz18Mvi8N9Y2j+pFWTR6Jwfi0+iv8A1FUhz67OxB2iZpEw0seoQs67yJQBlaNRAG55b5pG+NdSuoIHS0BWx2OjgUNIcoJyjQnWxNtPQD8/DiQKArPjY5d2UOgkAJII4xsQRfiCCLGgL2+Xyl6xQFfHbRigQs7i3MBqxPQo5zXOrVhSjim7I6U6U6ksMFdnLSxbQx8mYy94wcAiSMs1ulip1Y6cLAcxbifPCrVrwk4Jw2bWfe8Pyv1O86dOjJKTxa3S9M/mbPCdzWFS28eSc9MkrOetiW6zWPYIy/VnKXV2XkrGvbZR/SjGPRZ+bLM2wsC/GGG/DOOS4HQHBDAanS9ej2ajgwYFbayOD4irix4nfe5RfYTxa4TGPF6klpE+YWKn7SWrz+wRj+lKUOjuvJ3O/tspfqxUuqs/NFObFbaUlVTAv0NvgoPCxJKXB46Zftrp2fEYMONXvrh5dL6mFPh8eLA7W0vz67FA4fbsnx/9OPobFzhfZjiH51hcE5fq1JS8cK8lY37Yo/pwivC782ZtjdyJbEx4nH96GSIEpHAzmHeX0mIk5RdV0BJIubgA16qdKFOKjFWSPNUqyqScpPNnZzYqNFLM6qoFySRYAVttJXZhK7sjkdjd3IkxEkeJRcPGxvhpLj+pGCVLSco5TmB6PT0nONqKm4tRfPlfkntdaHR0pZ25HX75fKXrFdDkcztzubDS984CZcHiwAC3GGZQb7vERjRgbnlDlC99bVAV9nbeixUu4xanZ+PXgMwyyAa58PJwmQ+TxGo5r15q/CxqvEvdktJLX/K7meijxMqaw6xeqen+H3l+TEyww58fjcPh1HxmQqq+jlv/AHHoAqVKNacv1LLuSv5/ZFhWpQX6d33t28jnVxsu0NNnwf0jocdjs2UggawQGzSaHRmCrpWI8BRTvJOT3k2/8GpcbVatFqK2irHX7A2ZDgoBDGy2Bdib8WdixJuxPPbjwAr2nkOf23tWKSV5ZCWwmBu5VbEz4lRcIgvysnR5R6BXvbXDULv4p+kfvL5HpSdOGXxS9F/n5HUbO2gs8McoDR51V8j2V1zC+V1vow5xXhPKWqAUAoBQEUAoBQEUAoDz38Mvi8N9Y2j+pFWTR6Iwfi0+iv8A1FUhxs+G/wDqwO5k1lV7hOUSIgN9vO9dIxwI344Ec+7MB3FUFXH4GOdcsgLC5PEjipU8DzqzD7aArthEiMYQWvKDxJ4RsABfgAAAANKAxd0O1ZcME3MDYh3OUAG1jpa/Nz85A041zqY8LwWvyvobp4cSx6dw2ds1773FMJZeYDVI/QlxqfTYf+581Lg1i7Sq8UvRdFy66noqcV7uCksMfV9WbWvaeQXoCKAXoCL0AvQGPEYhI0Z5GVEUFmZjZQBxJJ4CtQhKclGKu3yJc/N9pbWxG2pxhsLmjgFmZiCDkB8Y45if7U4851+L6KdCm/4lTOEX4TkuS3jHm9G9LrX30oKlHtJ+C/PU6LancLhJYEjiUQvGLJKBdieP9TywSSTzi5tausOPqYpdp70ZaxehxjxMrtyzT5fbY1OxNq4rAP3vOrPlF91e75R/yYZj42PjyPjL9hNeXiOG7FdrQ96n6x7vzw2OlSnGaxRfj9Hs+/RnY7J2vh8ZGZMPKkqglSVPxWABKMOKsLjQ9Nclmro8bVnZmLb2w8Pj4t3iEzAHMjA5ZI2HB43GqMOkUBq8J3Gwb0TYt5MdKthGZ2Lxx5QADHGSVDG1yxubknSgOlvVIc53b90AwUACtlllOSM8St/jSW4nKDp6SK9vBcOqsnOfwxV3fJZd/wA+470Kak8T0XrsvEpdyWyDIkckqlYYx/t4W11OpxEvM0jG5v6dOavFWqviarqvTl9//Vcl3mqtR3e71+yOvvQ8woDFiZGVCVQyEcFBAJ+YkgVG7IzJtK6V+41qbVxBYg4GcAWs28hsb8f7+asYn+35HLtp5fw35x+5lx+CaSQNG4RgADxuVzXyjnS+ozLY8eNhboegp4vZUrJaXEckAjMSyXLRuhLWax1YED1agM+I2XI1iHXMvxXYMzLaQutjcE8myk3uRfjeqCth9lT3Yrii1zY6kkMoIFyDymF1Jvx3YGgZrgXMHgJY3BMzFACMty1zmBBJe/rDTpA0y6iGyoDz38Mni8N9Y2j+pFWTR6Iwfi0+iv5CqQ5PGYPD9/iVN4ZN+gYtCFjEm7C5Ridwz/FI5GcKScmYA5agOxqgq7Qid0yoWUkryg2UqL8pvTZb2HTbmoDX4ZJxk3xObera5Da7o5ytjoha5AOo9HCgLmP2lFh8u/nghznKmchMzdAu2pqNpK7KlfQx/wCs4b5VhfeJ++sdrD9y8zXZz2fkY5dvYRCFbGYNWa+UGVATbjYZ7mr2kbXuiYJXtYwzd02DTjiYT9EFurKTWFxFJuykjXYz2Oax3wk7vECNMFipY8ube5QgOttAWtb5yD6K9VNUZNYqqS3tKye3w+quu8y6c72t6oyQ/CTE3/4mOJ4WWONz7Imzf4r2Q4OjUdocVSfWTXzRlxnHWL8i0e72LNlXC7TdwASowTggE2uczgAekmpHgG6rpupTVle7ksPg1fPuM4stGVsV3dzDRMIFP/rYmCM/aqu7f4o6PA0/1OKj0ipS+xpQqPSLOP2p3QY/auLOEKRgKUaOOMPkYsL7yV3AzqlidAAD0kA1aShLGqT/AIfObVpYecYrk5PK+uHqemhSSblUyUfzzP1Dub2EuBhEaEMx5UjldXfnPHgOAHMPtrzV63aNWVorJLkkc61V1JX9Da2bpX2T21xOJQ2xsmPFx5JbaEMrqCrow4PG1+SwrrQrzoyxR8uTWzOlOpKm7o5Gbudx2DkEuCWJmNjKyMFaZ/72ljIVGuddDfU631q4YSvJSwv9ru4tdc2n3265HaDpSTUsvzc2+E7sIhyMZ/s5hoVdGyfOGvYA+m328axRpuu2qazWscr/AOV3r00Mezzecc+hsMT3RYOM2fF4UHQ2zAnUXGga/Ag/bXSnwtaorwg2uhmNGpLOMWzWYju+2etws4ka17LE5v8AabCu7/4bxMY45Rst20b9mqJZq3ijT7H2W21cW2MxBjeFSVhCnPGyqSAFPBl4knnJI6a8lWv2lNUIK0Fm/wCqXf8A0rbdZ6G5VYwpqMdfz8Xcd9ZulfZPbWDyizdK+ye2hD6oBQCgNdtDZpmLWfKGVFYWOu7cuNQw0OYgjnHRQpUk7n82a8znMWPC+W9tV10bki55/n1oDJJsds6sj6B87Xv5aucoH9xC5L3+KxGt6EPnEbCDkkSFScwFl+KGINkJN11GbQ/G1sBoQM+ztlLA5ZWJBBAXUAAkHQA25r8L3ZzpmIoDY0B58+GTxeG+sbR/UirJo9D4PxafRX8hVIcdLEh2uGEuCMgkUWJh3oXdAbvJ3vvM5B0O+GjX4cggdtQFbHY6OAAyEDM2Uaga2LHUkAAKrG5PAUBV7+Sbdlc1hIvEakNEzKwAvoQfn+agMm0ocLIA2JjhcRnMrSxhgh52UuOSfSKKGN4Ur35C9szmMRt3AyEpgMCu0X4XjgQQKfXnZco+y9fRj/wfAsXEuNNbPOXhFZ+didtL+VtlN+4iTGSpLjGw+FCZrQ4PDhTlbmOIZc97WBygc9uNYlPhKE4vhoXtrjSab/tWStqte8Ypy+JnT7H7ncDg9YMOqt5wqzye8a7fZeudfjK1bKcstlkvJWQsbfe/S9luyvKU0W2do7MU5cT3uz+QYxJJ9igFq7Q4GdZXULrdrLzeR2pwqvON/kjnl2RhpJDNhdltna8f+4aWFMi2IfdWKkE8La6HhU9joQlgqtWWfu+9ntyRu+Gfvz5cs/A2eF2DiT8aaDCDnXCYUKfeyAn7bV2jLhKX6dK/9z+it8xKtDkm/wC5/RG52ZsyLD6gzSvYrvJbvIQTcgvluRcDT0CuNSq5tvS/JZLyOEpuT27loX94PW9luyuZgbwet7LdlAN4PW9luygI3g9b2W7KA1u29kYfGJlmU3HxXCnMvzG3D0VlxzUk7NaNao6QqOOhyeB7gHkjA2hinnIvpHGUUgaLm5NmIAGrKT6a7w4riYK1Oph/tST87XXhYKcUtL9W/kb/AAHcjs+EWXDhublqzA/Otsv+K884do8VRuT3k3J+ty9rLRZdMjc4WKKJAkSCJF0VEjyqo6AoFhWzkZd4PW9luygG8HreyeygPqgPiaUIpZjYDjoT+VYnOMIuUtEbhBzlhjqUU21h2YqHNxa/Ifn4c1cPbKFk8Wvc/sd/Y612sOnevufO0dsJBIEZWJIDC1udrEaniFDv9GNq9R5Qm3IDwZjqBcKSLsWCgHgc2U2tx06RQGKHuiw7IGJK8lWOhYKGtxI6GbL84NAX8HiRKpIBWzMtjx5JtQGegIoDz78MnisN9Y2j+pFWTR6Hwfi0+iv5CqQ1uI2qYsWIcsWR1Ri2ZlcMzbvlDIVa/wDTAuwPHmFAbegMGLwscy5ZFDDjbUcQQeHMQSCOcEg6GgK0mGSMxhFy3lueJ13bDn4AAAAcABpQGPbWwMLjt331EswibOgYnKGtbVb2YW5jcVuE5QkpQdmuaDLjvFBHcmOGNB6ERQP8AU9+pLm2/FhRbdkaaLb0uJDHAwmRRYLLLeKJyTqUPxiAOfLqT9td58OqUkqrtfVLNrr1OzpYGlN+WbRHe21ZPj4jB4f0RQvKbfPIwF/srePhI6RlLq0vkvqXFRWib6ux9N3OmRcuJxWJxAJBPK3INgRltHYZdb243A10rHtOGeOnFRy6+Od8zPa2liikvX5mw2dsnDYYWghii9KqAx+duJ+01zq16lX45NmZ1Jz+J3LlcjmKAUBFAKAUBFAKAUAoCKAUAoCKAUAvQGN4lbiqn5wD0j/3PWemgMfecelkUAEMABYXW5UkDjYm4vz68aAlMLGvCOMcOCgcLW5vQOqgPqKJUFkVVHQoAHUKA+6AUB59+GTxWG+sbR/UirJo9DYPxafRX8hVIaEbPxH+ob6WOCWPVY2ZkDxAAZTGBEGN7yXDO2tiuXUUB0dAU9qRSMloycwIIsxUGwOjkEHJe17G+nPwoClhoJUyCViSZRY5s3CIhmF/igsCQvNfm4UBZ2pLOif0E3rnQBiFUG4HKIQ6ak83CtwUXJYnZFilfPQ1cPc0ZmEm0JTinGojAAw6H1YyOUfWavXLi8Cw0FhW/wDM+r5dEdnXwq1NWW/Pz+xvwnrHqXsrxHAZT5Tfh7KAZD5Tfh7KEGU+U34eygIynym/D2UAynym/D2UAynym/D2UBGU+U34eygGU+U34eygGU+U34eygIynym/D2UKMh8pvw9lCDKfKb8PZQEZT5Tfh7KAZT5Tfh7KAZT5Tfh7KAZT5Tf47KA+qAxzTKilnZUUcWYgAfOToKsYuTsldlSbdkVBtrCfKcP71O2uvYVdML8ma7Oez8j7xe0I4mCyHICpbMbBQFKqbm/G7oLesPTXEwP8AU4L23sfEj4w4g2P+SB8+lAQu1MORcSxkdOYW4MT1BWPoymgPvD46KQ2SRHNr2DAm3zfaPmuOmgM9AKA8/fDJ4rDfWNo/qRVk0ehsJ4tPor+QqkOa2hDn2mmaKN8ohZZAuJdkAZyS2UbpCbFQxYGxa9wbUB1NAU9qbSjw0eeQ2FwoGlyTrYXIGgBPzKaArLtBZshUMAJF4gahomZWFidCD89AbLeD1vZbsoCN4PW9luyqBvB63st2UA3g9b2W7KEI3g9b2W7KAbwet7LdlAN4PW9luygI3g9b2W7KAbwet7LdlAN4PW9luygI3g9b2W7KAbwet7LdlAN4PW9luygI3g9b2W7KAbwet7LdlAN4PW9k9lAN4PW9luygK+0NoRYeJ5ZSUjjUuzZW0Ci50tqfRQXJwWOjnjSSMsyOodTlYXVhcHUUBYoD4liV1Kuqsp4ggEH5weNVSad0VNrQrDZWG+T4f3Sdlb7ap+5+bNY5bsyYrBRy23ihrXA1Itcqxtb0ovVXMwYm2XAb3jU3Fje9iM+8ta/DOL0B8NsfDkWMdxYCxZjoCSAbnXViftoDNhsDFESUUKTa5uTewA1udTYAX9AoCxQCgPP3wyeKw31jaP6kVZNHoXCeLT6K/kKpDmNrYYjaeHfdPLwG93cJCatZA3e7SAAFjfeJbpudQOsoD4kjDghgGB4gi4NAVJoEjMeRVW8uY2FrkxtqeodVAXaoIoQUBFAKAUAoBQp8yOFF2IUdJNh11CNpamrn7osIpyiUSN5MYMh/CDWHVhueaXGUU7Yrvuz+RWw/dTEWYTRYnCqDZXmiKI9+cHm+2jqRWuRZcVTik53V90/XY3UMyuoZGV1PAqQQftFbTvod4yUleLuj7qlFARQCgPmSQKCzEKACSSbAAcSTUI2krvQ0WHQ49xI4Iwym8SHTesP+Vx5PQOfjXJLtHd6fPvPFBPiZY5L3Fot+992yN9XY9woCKAm1AYHxUatkLKGsDlvrYtlBt0X0oCJcVGoBZ0F+Go159OmgJbEICAWFyM32a6k8w0Op42oCZJ0UElgAASdeYcaALMptZhra2vSLigPugPP/AMMnisN9Y2j+pFWTR6Ewni0+iv5CqQ5HbGDybTjeCHDmTkObRIGJYuHaWQYd2UlQMrbxdVPHW4HZ1QU9q4d5YyqEBrggkkWI1voCeqx6CDrUBSw2EkiyiRrkygghi17REFjmGhYgkgaC9AbXKfKb8PZVIMp8pvw9lAMp8pvw9lAafEbbBYx4YPipBxCZRGv05LWHzC5rk6i0jmzyy4pXw0lifdour0K67DxUsglnxs8Zy5d1AQkQF763BzNr8a1VRk1m/I0qdWULTlZ3/l5d2epZ/wBCbnxmO96o/wD4qdn/AFMx7K/+ZPzX2K47l/6pkON2ibqFyd8EKLc4AA1q4MrXZt8PeGFylre98/PYseDsR+NJi2+fESdtTslu/NmfY4c3L/qZgh7kMEsjSZGdmtfeOZBpoNGuKvZxtZo2+GpNKMle2+evU3EGGWMWSyDoVVUdQWtpJaHaMYxVoqx9tHcWJJHQQvZQpqpO52HMWiMmHfyomCD7VAynqrm6UdVl0PLLg6d7wvF/05emhVw8e04M28eLGrmJFgsMgXmHDKx7arxrTM1N1oWwpSVt7O++xYi2/DfLM0uGfyZlCX+ZrZT107WOjy6mY8ZTvad4v+rL10L4xURFxMhHTmS3XW7o9DnFasxS7Tw6DlYmJbdMkdTHHcw69JayXmjVRt/qZurE4NTx0/rsp5tPFg9ZHVzac3Z6L1/weecZV5uMlaC/7n9l6nQBLcCR9i9ldj2jKfKb/HZQH1QGLFYdJUKSDMraEdPPzVGlJWZU2ndGqTuVwKsWECgm1zmf+3h/dWOxhsb7We5bx+yYpzeTNeyjQ20XNp8xzm/zDoroczGNixDyiSxZjyeUSGvfk2tyibC3VpQH2dmLayvIgyhDlK6hbleKmxGY8Lem4oDBH3PwKABnAAC8RrZSikm3EBmGluOt7CwEjYMIy2MgylDoRyt2brm011oDaUB5/wDhk8VhvrG0f1IqyaPQmE8Wn0V/IVSHNbTlRdqRXPKZIwFNiSA0usYzhiBc5yFIUFSeewHU1SGDHYgxIWC57W5N7E30AXTVibADnJ4igKEePE+QhSLSLbW91aJmU+g2Oo5qhT72ttpMLuw8c7mRsqiOPOb+mx0+ejdkYnLDFu1+mpWbHY6TxWGSEeVM4J9hNR9prnim9FbqebtOIn8MFHvk/ovuV5tgSzurYrFYiRVveGMLDC4I4OAczAfPVwNq0nf0NqhKUXGrLFfwN5h4kjULHHkUcAoAH51tJJWR2jCMFaKsjJn9Vv8AHbVNEZz5Lf47aAZ/Vb/HbQDP6rf47aAjP6rf47aAZ/Vb/HbQDP6p/wAdtARn9Vv8dtAM/qn/AB20B8SgOMrpmB4hgpHUaWvqSUVJWkro1eF7nMDEuVMJEBqbZQePzk1h04t3aOU+HpTd5RTfQtLsvDDhhoR/+qOrgjsI8PSjpBeSLEEaxqFjjEajQKqqqgdAA0FaOxkz+q3+O2gGf0H/AB20BNAKAUAoCKAUAoCKAUB+AfDH4rDfWNo/qRVk0eg8J4tPor+QrRCg2z59745dzvN6VyNvb8d2JM9smbX4vDk+moDaVSGKfDpILOiOAbgMoYX6bHn1PXQGDERKhjyqq3lzGwAuSj3JtxJ6ahS3eqQi9AKAi9ATQEXoBQEXoCaAi9AKAi9AKAA0AoCAb0AoCAb0AJoBQCgIoBQCgIoBQCgFUH4B8MfisN9Y2j+pFWDR6Dwni0+iv5CqQyVSCgK+Ow+8UAWFnjf2JFY/4BH20BU2fsvIpEhvygwKswNwoUuSLHM2pPz8/GoU+cRiYo3KHvi9r+Ma2quw1LjiI5PYN7XFwLMMKSKrAy2IDC8j3sw0/u6DVIUcbtCCDOZDiFCAkneNYkWOVeXqxBBHNrxqFNj3ovlSe9fn/wDKqQ18mMiVyp74BBK33jAaZbm5fRQGQ3NvjC16FL/ea34y+9f91CGuXHwZgpOIVmNgDIw/uKE/H0AcZT6SLXuKA2Bwi8by+9fm/wDKgKMGKicgAYjVsovIRzEhvj3tZW9PJOnCgLj4ZVBN5joTYSPc2HAcrjpQFHD46GR1QGcM2ovI3ApnBPL511+0XsdKAuTwpGpYmWw1NpHOnOfjcw1+ygKmGxkMkm7BnV7E2aRtMpsRo56OI09N9KAtyYdVFxvm9Ake+p9LUBXwk0UpspnGgYEyPY3CsR8biA63+fS+tAZMUiRIW/rsFBNlke9lUnnYdFvnIoCYURywBmGUgayPrdQwI5XCzc/QaA+cSiRLc78gAk2kfQD52HN+VATEiOXX+sChym8ja3AItZjoQRx114UBcoBQCgIoBQCgFUEUAoD8B+GPxWG+sbR/UirBo9BYTxafRX8hVIZapBQCgIoDDLhkY5mUFgLA89tef7T1npoDIiBQAoAAAAA0AA4ACgMUuEjcksiMSpQkgG6nip9FAZqAwPg4mJJRSTa5txtoL9OgHUKAzUBXOCiLZjGma4a9he41B69fn1oCxQGGPDRqbqiqSWNwLG7WzH7bDqoDLQFeLAwoQVjRSOBCgW0I/IkegEigM5F+OtAYYcLGlsqKtgQLDgCcxA+c6nptQGY0BhiwyIbqqqSALgW0AAA6gB9g6KAyOgYEEAgggg8CDxBoCFQC9gBfj6bCw/wBQB0DAhgCDoQeBB5qA+YYVS+UBbksbc5Y3J+cnWgPugFARQCgFUEUAoBQCgPwH4Y/FYb6xtH9SKsGj9m8J44rI0GLuoCm0VxcC2hzairchHhdD5jG+5/lS4sPC6HzGN9z/KlxYeF0PmMb7n+VLiw8LofMY33P8qXFh4XQ+Yxvuf5UuLEeF0PmMb7n+VLiw8LofMY33P8AKlxYeF0PmMb7n+VLiw8LYfMY33P8qXFh4Ww+Yxvuf5UuLEeFsXmMZ7n+VLiw8LYfMYz3P8qtxYeFsPmMZ7n+VS4sPC2LzGM9z/KlxYjwsi8xjPc/yq3Fh4WReYxnuf5UuSw8LIvMYz3P8qly2HhZF5jGe5/lVuLDwsi8xjPc/wAqXJYjwsi8xjPc/wAqXFh4VxeYxnuf5UuLDwri8xjPc/ypcWHhXF5jGe5/lS4sPCuLzGM9z/KlxYjwri8xjPc/ypcWHhXF5jGe5/8AmlxYeFUXmMZ7n+VLiw8K4vMYz3P8qXFiPCqLzGM9z/KlxYeFUXmMZ7n+VLiw8KovMYz3P8qXFh4VReYxnuf5UuLH5B8MQbcYNirJnmx7gMLGzPCwuObQ1k0cR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CltDaeIxJBxE005UWUySM5APMMxNhQH/2Q=="/>
          <p:cNvSpPr>
            <a:spLocks noChangeAspect="1" noChangeArrowheads="1"/>
          </p:cNvSpPr>
          <p:nvPr/>
        </p:nvSpPr>
        <p:spPr bwMode="auto">
          <a:xfrm>
            <a:off x="1016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4495800" y="1047750"/>
            <a:ext cx="4572000" cy="3754874"/>
          </a:xfrm>
          <a:prstGeom prst="rect">
            <a:avLst/>
          </a:prstGeom>
          <a:solidFill>
            <a:srgbClr val="0000FF">
              <a:alpha val="20000"/>
            </a:srgbClr>
          </a:solidFill>
          <a:ln>
            <a:solidFill>
              <a:schemeClr val="tx1"/>
            </a:solidFill>
          </a:ln>
        </p:spPr>
        <p:txBody>
          <a:bodyPr>
            <a:spAutoFit/>
          </a:bodyPr>
          <a:lstStyle/>
          <a:p>
            <a:endParaRPr lang="en-US" dirty="0"/>
          </a:p>
          <a:p>
            <a:r>
              <a:rPr lang="en-US" dirty="0" smtClean="0">
                <a:solidFill>
                  <a:schemeClr val="tx1"/>
                </a:solidFill>
              </a:rPr>
              <a:t>2014 Best Schools for Cyber Security</a:t>
            </a:r>
          </a:p>
          <a:p>
            <a:endParaRPr lang="en-US" dirty="0">
              <a:solidFill>
                <a:schemeClr val="tx1"/>
              </a:solidFill>
            </a:endParaRPr>
          </a:p>
          <a:p>
            <a:r>
              <a:rPr lang="en-US" dirty="0">
                <a:solidFill>
                  <a:schemeClr val="tx1"/>
                </a:solidFill>
              </a:rPr>
              <a:t>University of Texas, San Antonio</a:t>
            </a:r>
          </a:p>
          <a:p>
            <a:r>
              <a:rPr lang="en-US" dirty="0">
                <a:solidFill>
                  <a:schemeClr val="tx1"/>
                </a:solidFill>
              </a:rPr>
              <a:t>Norwich University</a:t>
            </a:r>
          </a:p>
          <a:p>
            <a:r>
              <a:rPr lang="en-US" dirty="0">
                <a:solidFill>
                  <a:schemeClr val="tx1"/>
                </a:solidFill>
              </a:rPr>
              <a:t>Mississippi State University</a:t>
            </a:r>
          </a:p>
          <a:p>
            <a:r>
              <a:rPr lang="en-US" dirty="0">
                <a:solidFill>
                  <a:schemeClr val="tx1"/>
                </a:solidFill>
              </a:rPr>
              <a:t>Syracuse University</a:t>
            </a:r>
          </a:p>
          <a:p>
            <a:r>
              <a:rPr lang="en-US" dirty="0">
                <a:solidFill>
                  <a:schemeClr val="tx1"/>
                </a:solidFill>
              </a:rPr>
              <a:t>Carnegie Mellon </a:t>
            </a:r>
            <a:r>
              <a:rPr lang="en-US" dirty="0" smtClean="0">
                <a:solidFill>
                  <a:schemeClr val="tx1"/>
                </a:solidFill>
              </a:rPr>
              <a:t>University</a:t>
            </a:r>
            <a:endParaRPr lang="en-US" dirty="0">
              <a:solidFill>
                <a:schemeClr val="tx1"/>
              </a:solidFill>
            </a:endParaRPr>
          </a:p>
          <a:p>
            <a:r>
              <a:rPr lang="en-US" dirty="0">
                <a:solidFill>
                  <a:schemeClr val="tx1"/>
                </a:solidFill>
              </a:rPr>
              <a:t>Purdue University</a:t>
            </a:r>
          </a:p>
          <a:p>
            <a:r>
              <a:rPr lang="en-US" dirty="0">
                <a:solidFill>
                  <a:schemeClr val="tx1"/>
                </a:solidFill>
              </a:rPr>
              <a:t>University of Southern California</a:t>
            </a:r>
          </a:p>
          <a:p>
            <a:r>
              <a:rPr lang="en-US" dirty="0">
                <a:solidFill>
                  <a:schemeClr val="tx1"/>
                </a:solidFill>
              </a:rPr>
              <a:t>University of Pittsburgh</a:t>
            </a:r>
          </a:p>
          <a:p>
            <a:r>
              <a:rPr lang="en-US" dirty="0">
                <a:solidFill>
                  <a:schemeClr val="tx1"/>
                </a:solidFill>
              </a:rPr>
              <a:t>George Mason University</a:t>
            </a:r>
          </a:p>
          <a:p>
            <a:r>
              <a:rPr lang="en-US" dirty="0">
                <a:solidFill>
                  <a:schemeClr val="tx1"/>
                </a:solidFill>
              </a:rPr>
              <a:t>West Chester University of Pennsylvania</a:t>
            </a:r>
          </a:p>
          <a:p>
            <a:r>
              <a:rPr lang="en-US" dirty="0">
                <a:solidFill>
                  <a:schemeClr val="tx1"/>
                </a:solidFill>
              </a:rPr>
              <a:t>U.S. Military Academy, West Point</a:t>
            </a:r>
          </a:p>
          <a:p>
            <a:r>
              <a:rPr lang="en-US" dirty="0">
                <a:solidFill>
                  <a:schemeClr val="tx1"/>
                </a:solidFill>
              </a:rPr>
              <a:t>University of </a:t>
            </a:r>
            <a:r>
              <a:rPr lang="en-US" dirty="0" smtClean="0">
                <a:solidFill>
                  <a:schemeClr val="tx1"/>
                </a:solidFill>
              </a:rPr>
              <a:t>Washington</a:t>
            </a:r>
          </a:p>
          <a:p>
            <a:endParaRPr lang="en-US" dirty="0">
              <a:solidFill>
                <a:schemeClr val="tx1"/>
              </a:solidFill>
            </a:endParaRPr>
          </a:p>
          <a:p>
            <a:r>
              <a:rPr lang="en-US" dirty="0" smtClean="0">
                <a:solidFill>
                  <a:schemeClr val="tx1"/>
                </a:solidFill>
              </a:rPr>
              <a:t>                                     </a:t>
            </a:r>
            <a:r>
              <a:rPr lang="en-US" dirty="0" err="1" smtClean="0">
                <a:solidFill>
                  <a:schemeClr val="tx1"/>
                </a:solidFill>
              </a:rPr>
              <a:t>Ponemon</a:t>
            </a:r>
            <a:r>
              <a:rPr lang="en-US" dirty="0" smtClean="0">
                <a:solidFill>
                  <a:schemeClr val="tx1"/>
                </a:solidFill>
              </a:rPr>
              <a:t> Institute</a:t>
            </a:r>
            <a:endParaRPr lang="en-US" dirty="0">
              <a:solidFill>
                <a:schemeClr val="tx1"/>
              </a:solidFill>
            </a:endParaRPr>
          </a:p>
        </p:txBody>
      </p:sp>
      <p:sp>
        <p:nvSpPr>
          <p:cNvPr id="7" name="Rectangle 6"/>
          <p:cNvSpPr/>
          <p:nvPr/>
        </p:nvSpPr>
        <p:spPr>
          <a:xfrm>
            <a:off x="152400" y="38040"/>
            <a:ext cx="1292491" cy="400110"/>
          </a:xfrm>
          <a:prstGeom prst="rect">
            <a:avLst/>
          </a:prstGeom>
        </p:spPr>
        <p:txBody>
          <a:bodyPr wrap="none">
            <a:spAutoFit/>
          </a:bodyPr>
          <a:lstStyle/>
          <a:p>
            <a:r>
              <a:rPr lang="en-US" sz="2000" dirty="0" smtClean="0"/>
              <a:t>PEOPLE</a:t>
            </a:r>
            <a:endParaRPr lang="en-US" sz="20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r>
              <a:rPr lang="en-US" dirty="0" smtClean="0"/>
              <a:t>Develop skilled cyber security professionals</a:t>
            </a:r>
            <a:endParaRPr lang="en-US" dirty="0"/>
          </a:p>
        </p:txBody>
      </p:sp>
      <p:graphicFrame>
        <p:nvGraphicFramePr>
          <p:cNvPr id="22" name="Group 547"/>
          <p:cNvGraphicFramePr>
            <a:graphicFrameLocks/>
          </p:cNvGraphicFramePr>
          <p:nvPr>
            <p:extLst>
              <p:ext uri="{D42A27DB-BD31-4B8C-83A1-F6EECF244321}">
                <p14:modId xmlns:p14="http://schemas.microsoft.com/office/powerpoint/2010/main" val="2189659036"/>
              </p:ext>
            </p:extLst>
          </p:nvPr>
        </p:nvGraphicFramePr>
        <p:xfrm>
          <a:off x="304800" y="819150"/>
          <a:ext cx="4800600" cy="3463372"/>
        </p:xfrm>
        <a:graphic>
          <a:graphicData uri="http://schemas.openxmlformats.org/drawingml/2006/table">
            <a:tbl>
              <a:tblPr/>
              <a:tblGrid>
                <a:gridCol w="4800600"/>
              </a:tblGrid>
              <a:tr h="844347">
                <a:tc>
                  <a:txBody>
                    <a:bodyPr/>
                    <a:lstStyle/>
                    <a:p>
                      <a:pPr marL="342900" indent="-342900">
                        <a:spcBef>
                          <a:spcPts val="1200"/>
                        </a:spcBef>
                        <a:spcAft>
                          <a:spcPts val="1200"/>
                        </a:spcAft>
                        <a:buClr>
                          <a:srgbClr val="C1A04D"/>
                        </a:buClr>
                        <a:buFontTx/>
                        <a:buNone/>
                        <a:defRPr/>
                      </a:pPr>
                      <a:r>
                        <a:rPr lang="en-US" sz="1800" b="0" kern="0" dirty="0" smtClean="0">
                          <a:solidFill>
                            <a:schemeClr val="tx1"/>
                          </a:solidFill>
                          <a:latin typeface="+mn-lt"/>
                          <a:sym typeface="Wingdings 3"/>
                        </a:rPr>
                        <a:t>  </a:t>
                      </a:r>
                      <a:r>
                        <a:rPr lang="en-US" sz="1800" b="0" kern="0" dirty="0" smtClean="0">
                          <a:solidFill>
                            <a:schemeClr val="tx1"/>
                          </a:solidFill>
                          <a:latin typeface="+mn-lt"/>
                        </a:rPr>
                        <a:t>Specialized skill sets</a:t>
                      </a: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44347">
                <a:tc>
                  <a:txBody>
                    <a:bodyPr/>
                    <a:lstStyle/>
                    <a:p>
                      <a:pPr marL="342900" indent="-342900">
                        <a:spcBef>
                          <a:spcPts val="1200"/>
                        </a:spcBef>
                        <a:spcAft>
                          <a:spcPts val="1200"/>
                        </a:spcAft>
                        <a:buClr>
                          <a:srgbClr val="C1A04D"/>
                        </a:buClr>
                        <a:buFont typeface="Wingdings" pitchFamily="2" charset="2"/>
                        <a:buNone/>
                        <a:defRPr/>
                      </a:pPr>
                      <a:r>
                        <a:rPr lang="en-US" sz="1800" b="0" kern="0" dirty="0" smtClean="0">
                          <a:solidFill>
                            <a:schemeClr val="tx1"/>
                          </a:solidFill>
                          <a:latin typeface="+mn-lt"/>
                          <a:sym typeface="Wingdings 3"/>
                        </a:rPr>
                        <a:t>  Advanced Training</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87339">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Tx/>
                        <a:buNone/>
                        <a:tabLst/>
                        <a:defRPr/>
                      </a:pPr>
                      <a:r>
                        <a:rPr lang="en-US" sz="1800" b="0" kern="0" dirty="0" smtClean="0">
                          <a:solidFill>
                            <a:schemeClr val="tx1"/>
                          </a:solidFill>
                          <a:latin typeface="+mn-lt"/>
                          <a:sym typeface="Wingdings 3"/>
                        </a:rPr>
                        <a:t> </a:t>
                      </a:r>
                      <a:r>
                        <a:rPr lang="en-US" sz="1800" b="0" kern="0" baseline="0" dirty="0" smtClean="0">
                          <a:solidFill>
                            <a:schemeClr val="tx1"/>
                          </a:solidFill>
                          <a:latin typeface="+mn-lt"/>
                          <a:sym typeface="Wingdings 3"/>
                        </a:rPr>
                        <a:t> Cross domain experience</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r h="887339">
                <a:tc>
                  <a:txBody>
                    <a:bodyPr/>
                    <a:lstStyle/>
                    <a:p>
                      <a:pPr marL="342900" marR="0" lvl="1" indent="-342900" algn="l" defTabSz="914400" rtl="0" eaLnBrk="1" fontAlgn="auto" latinLnBrk="0" hangingPunct="1">
                        <a:lnSpc>
                          <a:spcPct val="100000"/>
                        </a:lnSpc>
                        <a:spcBef>
                          <a:spcPts val="1200"/>
                        </a:spcBef>
                        <a:spcAft>
                          <a:spcPts val="1200"/>
                        </a:spcAft>
                        <a:buClr>
                          <a:srgbClr val="C1A04D"/>
                        </a:buClr>
                        <a:buSzTx/>
                        <a:buFontTx/>
                        <a:buNone/>
                        <a:tabLst/>
                        <a:defRPr/>
                      </a:pPr>
                      <a:r>
                        <a:rPr lang="en-US" sz="1800" b="0" kern="0" dirty="0" smtClean="0">
                          <a:solidFill>
                            <a:schemeClr val="tx1"/>
                          </a:solidFill>
                          <a:latin typeface="+mn-lt"/>
                          <a:sym typeface="Wingdings 3"/>
                        </a:rPr>
                        <a:t>  Certifications,</a:t>
                      </a:r>
                      <a:r>
                        <a:rPr lang="en-US" sz="1800" b="0" kern="0" baseline="0" dirty="0" smtClean="0">
                          <a:solidFill>
                            <a:schemeClr val="tx1"/>
                          </a:solidFill>
                          <a:latin typeface="+mn-lt"/>
                          <a:sym typeface="Wingdings 3"/>
                        </a:rPr>
                        <a:t> Conferences – you have to invest in your employees</a:t>
                      </a:r>
                      <a:endParaRPr lang="en-US" sz="1800" b="0" kern="0" dirty="0" smtClean="0">
                        <a:solidFill>
                          <a:schemeClr val="tx1"/>
                        </a:solidFill>
                        <a:latin typeface="+mn-lt"/>
                      </a:endParaRPr>
                    </a:p>
                  </a:txBody>
                  <a:tcPr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a:noFill/>
                    </a:lnTlToBr>
                    <a:lnBlToTr>
                      <a:noFill/>
                    </a:lnBlToTr>
                    <a:noFill/>
                  </a:tcPr>
                </a:tc>
              </a:tr>
            </a:tbl>
          </a:graphicData>
        </a:graphic>
      </p:graphicFrame>
      <p:sp>
        <p:nvSpPr>
          <p:cNvPr id="31746" name="AutoShape 2" descr="data:image/jpeg;base64,/9j/4AAQSkZJRgABAQAAAQABAAD/2wCEAAkGBxAPEBUUEBIQEBQXGRYVFxUXFBgVFhgXFRYaGBYVFhgbHSggGBolHBgWITIhJSktLi4uFyAzODMuNygtLisBCgoKDg0OGxAQGiwkICQsLC42LCssLCsuMS8sLCwsLC0uLC8sKy0sLCwsLCwsLCwsMiwsLiwsLCwsLCwsLCwsLP/AABEIALoBDgMBEQACEQEDEQH/xAAcAAEAAgMBAQEAAAAAAAAAAAAAAQQDBQYIAgf/xABKEAACAQIDAwUKDQMEAQMFAAABAgMAEQQSIQUTMSJBUZHRBhQWM1JTYWKSkwcyVHFydIGUorGz0uIjQqEVJEOygmPB4SU0RIPC/8QAGQEBAQEBAQEAAAAAAAAAAAAAAAECAwQF/8QAOhEAAgECBAMFBwIGAAcAAAAAAAECAxESITFRBEFxE2GBkaEUIjKxwdHwM1IjQmJy4fEFU5KiwtLi/9oADAMBAAIRAxEAPwD9kweFj3achPir/aOgeigM3ekXm4/ZHZQDvSLzcfsjsoCO9YvNx+yOygHekfm4/ZHZQDvSLzcfsjsoQd6x+bj9kdlAR3rH5uP2R2UA71j83H7I7KAd6x+bj9kdlAO9Y/Nx+yOyqCO9Y/Nx+yOygHesfm4/ZHZQDvWPzcfsjsoB3rH5uP2R2UBHesfm4/ZHZQDvWPzcfsjsoB3rH5uP2R2UBHesfm4/ZHZQDvWPzcfsjsoB3rH5uP2R2UBHesfm4/ZHZQDvWPzcfsjsoB3rH5uP2R2UBHesfkJ7I7KAd6x+QnsjsoB3rH5CeyOygI71j8hPZHZQDvWPyE9kdlAO9Y/IT2R2UBHe0fkJ7I7KAd6x+QnsjsoB3tH5CeyOygPP/wANUpaPC31yz7QQehVkiCr8wqFPROC8Un0V/IUBmoCKAUAoQ13dBM8eGdkJVhlsRYHV1Gl+HGsVG1HI7cPFSqJP8yNIvdA8CqrnO5lkUq5UMqLKqWzXAZgGB0BJBHz1y7Vxye/1PV7NGbbWSstN7X+n5oE7pJlADLFI5kxCmzLGBuZQqxHOwAcqbjntY2N7gqz9X6PQPhYN3TaVo9+q1yWn5c2O0tstFOIwqHxOjEh5N7IUO6HPkAueP2ca3Ko4yt09fscadBThivv0VlfPr+XKmDxcww0cjOWd8RyrEm67xlyKDwFltYW671It4U+83OEHUcUslH6FOHukkLNJeNgYsNyVe6RNK8ubOWKgMLKpuRc5eFc1Wd79y9bnWXCxso56y5ZuyWmv18S/Dt2ZmX+nEoJhU8vMc0yXBBXklQbcDqDzc/RVG+W3qcZcPBJ5vny2ZrU7opzEj54s2TCtIf8AjXe4kxSXH9pUDU30seFq5qrK1+nzszu+FhjcbPWVt8o3XnyN7gtoSTSyQsuTIGDspP8Ae39EoSLapdjxsbV2jJybj+dx5J0owipp3v8Ajv45GmgxeIURssrSEvjARI3JKwM4UckdCj865KUsnfm/S56ZQpu6atlHTvsTtDumlMc+7RY8sLyBiy5h/txMHClrsLnLotri9+ICVaTTtt9LinwkcUcTveSXP91rfXUv7PxcymeMlJGiRTGl2LsTEGBJYkkFri9dIyea2ONSEHhlom83y1+xXg2wqRxlcQkzSFRI8rgJEcjscyqBuySpXKbdY1yqiSVnfryNyoNyacbJaJLN5rnz3uIe6CeQpliiXOYkszNcNLAZb6DUC1uYm/NRVZO2W3yuHw0I3u3lf0dvz6nzh+6dnMfJiGYYc5M5Mh3+jFBbUJqSegHhRVm7eHr9iy4RK+byxZ2yy36/lythO6RljhQ/1GaLlMTZw3e7yhtTdhyLXy2ueN9KzGs7Jd30ubnwicpS0s//ACS+u/hzLJ2/NwVE+MYVJJLZ+8++QxHAjQrbnuK12suXT0uY9mhq3yv4Y8Jn2ft7MYxI0NmhWXOpBuf7rgG6AacRYk6HmrUat7X2OdThrJuKeTtZ/mZW2vtGWPHBFkyrbCnJdbneTSrJljIvJdVUGxGUC9ZqTanZPb5vkdKNKEqGJrP3s+iTWfL66F3DbTkmSe+SAxKULnVVmGbMSDxRRu2vzh60puSfK3zOUqMYOOrvnbdZerzXga/B7bdTGC6lP64kZm3odo0R/wCjIoGcWLaWvcMLaViNV5ePf5HafDp3ss8rcrJtrNcv9Ewd0cjsmkYXPIhAIJkIhWVFQhiAxzEWudR9lFWbf5tckuEjFPXRPpm075aG12FtJsShZlQaixV1YEFQdcrGxBNteOhsL2rrTniVzz8RRVOVk/T/AEbKuhwIoBVAoBQh53+GXxeG+sbS/VirJo9F4PxafRX8hQGagFCEUAoBQEUKLCqBQhFALUAoCLUBiw+GSPNlFi7F2NySWPOSfQAAOAAAFZUUtDUpuVr8sjLWjJFqAUBFqAmgMSYdFdnAszZcxudcoIGnAaE8Klle5pybSWxkqmRQHw8asLEAjQ2I6DcdRANSyKm1ofVueqQw4bDpEuVBYXJ4kkljckk6kk85qKKWhqU3J3ZltVMigIoBVAoCKEFAKA88fDL4vDfWNpfqxVk0ei8H4pPor+QoQzUBFAV5sdEhYM4BUKW9UNezN0Dktrw0NAfWHxKSXKMGsbG3MbA/kQftoDLeqBegIvQC9AL0BF6AXoBegIvQC9AL0BF6AXoBegF6Ai9AL0BF6AXoBQCgIqgUBFCCgFARQCgPPPwy+Lw31jaX6sVZNHorB+LT6K/kKEM1AKAo4vZqyMzZ3QsI1bLlsViZ2CkFToS5uOcADhe9BgGASHdhSzAyL8axsFiZVUacAAOOvpqA2O7XoHUKoG7XoHUKAbtegdQoCN2vQOoUA3a9A6hQDdr0DqFAN2vQOoUBG7XoHUKAbtegdQoBu16B1CgI3a9A6hQDdr0DqFAN2vQOoUBG7XoHUKAbtegdQoBu16B1CgI3a9A6hQEFF6F6hQAIvMF6hQH1VAoBQEUIKAigFAKAUB55+GXxeG+sbS/VirJo9FYPxafRX/qKENNjtoSLj44t4FjKocgKXJJe+fMpIByjLYi9m42oDfVQa3FPiBI+S+T/AGxXkg/GlYTi/wBAKfReoCvhpZ2yb4WO9W1xl13RzqNNVDXAbn6TxoDb3boXrPZVBF26F6z2UA5XQvWeygF26F6z2UBF26F6z2UA5XQvWeygF26F6z2UBF26F6z2UA5XQvWeygF26F6z2UBF26F6z2UAu3QvWeygF26F6z2UBHK6F6z2UAu3QvWeygF26F6z2UBF26F6z2UBzHd3jpd3FhICFnxkghUixKRDlYiWx4hYwR87CgOiw0G6RUUAKoAGpJsPsoDPVBFCCgIoBQCgFARQCgPPXwy+Lw31jaX6sVZNHorB+LT6K/8AUVSHM48MdpR3UkLksd0QrgliOV3wFcx8bmNiCeTxqA6qqCnitqQxEiR8pUKTyW4MHIOg1Fo5CSOAQ3oDFJjI5DGUa4EoBNiP+NiCL8QQQQRob0Be3q+UvWKAb1fKXrFARvV8pesUA3q+UvWKAb1fKXrFARvl8pesUA3q+UvWKAb1fKXrFARvV8pesUA3q+UvWKAgToeDKbceUNKAb1fKXrFAN6vlL1igG9Xyl6xQEb1fKXrFAN6vlL1igG9Xyl6xVB+fYWY7Qx2JnRrKA2Bw7A2yRqf91iF5rs/IU+pXj4ivJTjSp/E/Rc2/kj1UKMXGVSp8K9XyS+Z3eFVY0VA+bKAt2YFjbnJ5zXrPKZ6pCvjklaNhC6xyH4rMmdQbi91uL6X563ScFNOorrZO3rmH3GkTA7Wza43CEaad5n7f+WvZ2vBXf8KVuXv/APyZtLc2O0MNM0gMb5UynMMzDlLfJYDmOclj/wCmo1ua+ebKSx48sAXFwty2gXOYwBYZBezlzrcWC8DQFrCw4tZeW6NFmN9bsV3YVdMoCnMt9NDmbQc4GzqkFAKA89fDL4vDfWNpfqxVk0eicH4tPor/ANRVIcxtXDL/AKjC8oivmQIyowbKSciM+88rXRbcOkioDrKoKON2VFMSXDXICmzEckCRbfas0gP0ukAgDH3mkJjCX1kHE3sBGyqo6AAAKA2N6AXoBQC9ARQCgF6AigF6A0Hdf3QHBQ2iUS4mS6wxcxI4yP0RrcEn0gcSK41q8KMMc3l+ZI60qM6ssMUcpsTZG18GyTh2xBYHfpI3jgzs5cKL7pwWNrC1rAjnrg+JqqMZ9k7PXS68DsuHpuTj2iuvJ+J3OA23h5wDHKpvzE2Pzen7K3S42hUeFSs9nk/JmanB1oK7jdbrNehfr1HmF6AiqBegNF3abQkhwjCAkTy/0Yj5LPxk/wDBczekqBz1w4ivGjTc5f7fJeJ1oUZVZqC/0tye5HYKYDDJEvEKAemw5vzJ9JNcuEoSgnOp8cs33bJdyOvFVoyahD4Y6d+78Td3r2HkIoBQCgFARQCgFARQCgPPXwy+Lw31jaP6kVZNHorB+LT6K/8AUVSHJ90Ms67RiMAgY5YgM7SIFzNIGV3XCyKM4sFzODcaDXUDsaA1+2++N1/tiBJfQG2vJYAEkEAZspPoBHPQFXDmc5d9e+9FrhfNNmC5eKZr2vrQG2s3SvsntoBZulfZPbQEWbpX2T20AIbpX2T20BTbakIkEZmizkXy9fPe19Dpxrn2tP8Actba89upvsp/te+nIt2bpX2T210MCzdK+ye2gFm6V9k9tAabb/dHBgkZpJIyy/2DVrn4oIBJ15ha55ga83EcSqVkleT0S5/Zbs9FDh3Uu27RWr/NWRsfAO575xCBZnAsrC5jUfFTjowuSRrYk+knnR4WTl2tZ3ly2j0++purxCUeyo5R9X1+xubN0r7J7a9p5Dje6LuckhmbG4GOORz/APcYUrZMQB/euvInHMw48Dx151KNOqrTin1OlOtOm7wbXQt9zxG53uBZmjeztBKCroWUGwvqrWtodD0mvNUhWpNSo5xSthey2e/U7050qicauTbvi67rbob3B40TA5WAYfGQqQynoIvXahxMKy93Vap5NdUcq3DzpP3tHo1o+jLFm6V9k9teg4nzI+UEsyKBqSRYD8VRtLUJN5I0OzsWuOxTOhV48PyFa2hkazHS/EAKf/JDXgjCVevjmrRg8k+b5y+i8z2ylGjRwRd5S1ey2+5tto4xcPE0kjoqrzkWFybAceckCvpQhKbwxV2eOMXJ2RmhdmUHQX5ipv8AnWTJloCttBphExw6xvL/AGrIxRCbi+ZlBI0vzUBpBids6f7bZvp/3MvD0f0tfttUKX9pPilkvCudMqcnk3zZmLEEkcwUW9e4OlAVhicfxMScG0AFhyY8v/IC123g4iwNze2oH1icTjtQsSa7zlCwyjlCPixu1wpvaxvawoDdGqQUAoDz18Mvi8N9Y2j+pFWTR6Jwfi0+iv8A1FUhz67OxB2iZpEw0seoQs67yJQBlaNRAG55b5pG+NdSuoIHS0BWx2OjgUNIcoJyjQnWxNtPQD8/DiQKArPjY5d2UOgkAJII4xsQRfiCCLGgL2+Xyl6xQFfHbRigQs7i3MBqxPQo5zXOrVhSjim7I6U6U6ksMFdnLSxbQx8mYy94wcAiSMs1ulip1Y6cLAcxbifPCrVrwk4Jw2bWfe8Pyv1O86dOjJKTxa3S9M/mbPCdzWFS28eSc9MkrOetiW6zWPYIy/VnKXV2XkrGvbZR/SjGPRZ+bLM2wsC/GGG/DOOS4HQHBDAanS9ej2ajgwYFbayOD4irix4nfe5RfYTxa4TGPF6klpE+YWKn7SWrz+wRj+lKUOjuvJ3O/tspfqxUuqs/NFObFbaUlVTAv0NvgoPCxJKXB46Zftrp2fEYMONXvrh5dL6mFPh8eLA7W0vz67FA4fbsnx/9OPobFzhfZjiH51hcE5fq1JS8cK8lY37Yo/pwivC782ZtjdyJbEx4nH96GSIEpHAzmHeX0mIk5RdV0BJIubgA16qdKFOKjFWSPNUqyqScpPNnZzYqNFLM6qoFySRYAVttJXZhK7sjkdjd3IkxEkeJRcPGxvhpLj+pGCVLSco5TmB6PT0nONqKm4tRfPlfkntdaHR0pZ25HX75fKXrFdDkcztzubDS984CZcHiwAC3GGZQb7vERjRgbnlDlC99bVAV9nbeixUu4xanZ+PXgMwyyAa58PJwmQ+TxGo5r15q/CxqvEvdktJLX/K7meijxMqaw6xeqen+H3l+TEyww58fjcPh1HxmQqq+jlv/AHHoAqVKNacv1LLuSv5/ZFhWpQX6d33t28jnVxsu0NNnwf0jocdjs2UggawQGzSaHRmCrpWI8BRTvJOT3k2/8GpcbVatFqK2irHX7A2ZDgoBDGy2Bdib8WdixJuxPPbjwAr2nkOf23tWKSV5ZCWwmBu5VbEz4lRcIgvysnR5R6BXvbXDULv4p+kfvL5HpSdOGXxS9F/n5HUbO2gs8McoDR51V8j2V1zC+V1vow5xXhPKWqAUAoBQEUAoBQEUAoDz38Mvi8N9Y2j+pFWTR6Iwfi0+iv8A1FUhxs+G/wDqwO5k1lV7hOUSIgN9vO9dIxwI344Ec+7MB3FUFXH4GOdcsgLC5PEjipU8DzqzD7aArthEiMYQWvKDxJ4RsABfgAAAANKAxd0O1ZcME3MDYh3OUAG1jpa/Nz85A041zqY8LwWvyvobp4cSx6dw2ds1773FMJZeYDVI/QlxqfTYf+581Lg1i7Sq8UvRdFy66noqcV7uCksMfV9WbWvaeQXoCKAXoCL0AvQGPEYhI0Z5GVEUFmZjZQBxJJ4CtQhKclGKu3yJc/N9pbWxG2pxhsLmjgFmZiCDkB8Y45if7U4851+L6KdCm/4lTOEX4TkuS3jHm9G9LrX30oKlHtJ+C/PU6LancLhJYEjiUQvGLJKBdieP9TywSSTzi5tausOPqYpdp70ZaxehxjxMrtyzT5fbY1OxNq4rAP3vOrPlF91e75R/yYZj42PjyPjL9hNeXiOG7FdrQ96n6x7vzw2OlSnGaxRfj9Hs+/RnY7J2vh8ZGZMPKkqglSVPxWABKMOKsLjQ9Nclmro8bVnZmLb2w8Pj4t3iEzAHMjA5ZI2HB43GqMOkUBq8J3Gwb0TYt5MdKthGZ2Lxx5QADHGSVDG1yxubknSgOlvVIc53b90AwUACtlllOSM8St/jSW4nKDp6SK9vBcOqsnOfwxV3fJZd/wA+470Kak8T0XrsvEpdyWyDIkckqlYYx/t4W11OpxEvM0jG5v6dOavFWqviarqvTl9//Vcl3mqtR3e71+yOvvQ8woDFiZGVCVQyEcFBAJ+YkgVG7IzJtK6V+41qbVxBYg4GcAWs28hsb8f7+asYn+35HLtp5fw35x+5lx+CaSQNG4RgADxuVzXyjnS+ozLY8eNhboegp4vZUrJaXEckAjMSyXLRuhLWax1YED1agM+I2XI1iHXMvxXYMzLaQutjcE8myk3uRfjeqCth9lT3Yrii1zY6kkMoIFyDymF1Jvx3YGgZrgXMHgJY3BMzFACMty1zmBBJe/rDTpA0y6iGyoDz38Mni8N9Y2j+pFWTR6Iwfi0+iv5CqQ5PGYPD9/iVN4ZN+gYtCFjEm7C5Ridwz/FI5GcKScmYA5agOxqgq7Qid0yoWUkryg2UqL8pvTZb2HTbmoDX4ZJxk3xObera5Da7o5ytjoha5AOo9HCgLmP2lFh8u/nghznKmchMzdAu2pqNpK7KlfQx/wCs4b5VhfeJ++sdrD9y8zXZz2fkY5dvYRCFbGYNWa+UGVATbjYZ7mr2kbXuiYJXtYwzd02DTjiYT9EFurKTWFxFJuykjXYz2Oax3wk7vECNMFipY8ube5QgOttAWtb5yD6K9VNUZNYqqS3tKye3w+quu8y6c72t6oyQ/CTE3/4mOJ4WWONz7Imzf4r2Q4OjUdocVSfWTXzRlxnHWL8i0e72LNlXC7TdwASowTggE2uczgAekmpHgG6rpupTVle7ksPg1fPuM4stGVsV3dzDRMIFP/rYmCM/aqu7f4o6PA0/1OKj0ipS+xpQqPSLOP2p3QY/auLOEKRgKUaOOMPkYsL7yV3AzqlidAAD0kA1aShLGqT/AIfObVpYecYrk5PK+uHqemhSSblUyUfzzP1Dub2EuBhEaEMx5UjldXfnPHgOAHMPtrzV63aNWVorJLkkc61V1JX9Da2bpX2T21xOJQ2xsmPFx5JbaEMrqCrow4PG1+SwrrQrzoyxR8uTWzOlOpKm7o5Gbudx2DkEuCWJmNjKyMFaZ/72ljIVGuddDfU631q4YSvJSwv9ru4tdc2n3265HaDpSTUsvzc2+E7sIhyMZ/s5hoVdGyfOGvYA+m328axRpuu2qazWscr/AOV3r00Mezzecc+hsMT3RYOM2fF4UHQ2zAnUXGga/Ag/bXSnwtaorwg2uhmNGpLOMWzWYju+2etws4ka17LE5v8AabCu7/4bxMY45Rst20b9mqJZq3ijT7H2W21cW2MxBjeFSVhCnPGyqSAFPBl4knnJI6a8lWv2lNUIK0Fm/wCqXf8A0rbdZ6G5VYwpqMdfz8Xcd9ZulfZPbWDyizdK+ye2hD6oBQCgNdtDZpmLWfKGVFYWOu7cuNQw0OYgjnHRQpUk7n82a8znMWPC+W9tV10bki55/n1oDJJsds6sj6B87Xv5aucoH9xC5L3+KxGt6EPnEbCDkkSFScwFl+KGINkJN11GbQ/G1sBoQM+ztlLA5ZWJBBAXUAAkHQA25r8L3ZzpmIoDY0B58+GTxeG+sbR/UirJo9D4PxafRX8hVIcdLEh2uGEuCMgkUWJh3oXdAbvJ3vvM5B0O+GjX4cggdtQFbHY6OAAyEDM2Uaga2LHUkAAKrG5PAUBV7+Sbdlc1hIvEakNEzKwAvoQfn+agMm0ocLIA2JjhcRnMrSxhgh52UuOSfSKKGN4Ur35C9szmMRt3AyEpgMCu0X4XjgQQKfXnZco+y9fRj/wfAsXEuNNbPOXhFZ+didtL+VtlN+4iTGSpLjGw+FCZrQ4PDhTlbmOIZc97WBygc9uNYlPhKE4vhoXtrjSab/tWStqte8Ypy+JnT7H7ncDg9YMOqt5wqzye8a7fZeudfjK1bKcstlkvJWQsbfe/S9luyvKU0W2do7MU5cT3uz+QYxJJ9igFq7Q4GdZXULrdrLzeR2pwqvON/kjnl2RhpJDNhdltna8f+4aWFMi2IfdWKkE8La6HhU9joQlgqtWWfu+9ntyRu+Gfvz5cs/A2eF2DiT8aaDCDnXCYUKfeyAn7bV2jLhKX6dK/9z+it8xKtDkm/wC5/RG52ZsyLD6gzSvYrvJbvIQTcgvluRcDT0CuNSq5tvS/JZLyOEpuT27loX94PW9luyuZgbwet7LdlAN4PW9luygI3g9b2W7KA1u29kYfGJlmU3HxXCnMvzG3D0VlxzUk7NaNao6QqOOhyeB7gHkjA2hinnIvpHGUUgaLm5NmIAGrKT6a7w4riYK1Oph/tST87XXhYKcUtL9W/kb/AAHcjs+EWXDhublqzA/Otsv+K884do8VRuT3k3J+ty9rLRZdMjc4WKKJAkSCJF0VEjyqo6AoFhWzkZd4PW9luygG8HreyeygPqgPiaUIpZjYDjoT+VYnOMIuUtEbhBzlhjqUU21h2YqHNxa/Ifn4c1cPbKFk8Wvc/sd/Y612sOnevufO0dsJBIEZWJIDC1udrEaniFDv9GNq9R5Qm3IDwZjqBcKSLsWCgHgc2U2tx06RQGKHuiw7IGJK8lWOhYKGtxI6GbL84NAX8HiRKpIBWzMtjx5JtQGegIoDz78MnisN9Y2j+pFWTR6Hwfi0+iv5CqQ1uI2qYsWIcsWR1Ri2ZlcMzbvlDIVa/wDTAuwPHmFAbegMGLwscy5ZFDDjbUcQQeHMQSCOcEg6GgK0mGSMxhFy3lueJ13bDn4AAAAcABpQGPbWwMLjt331EswibOgYnKGtbVb2YW5jcVuE5QkpQdmuaDLjvFBHcmOGNB6ERQP8AU9+pLm2/FhRbdkaaLb0uJDHAwmRRYLLLeKJyTqUPxiAOfLqT9td58OqUkqrtfVLNrr1OzpYGlN+WbRHe21ZPj4jB4f0RQvKbfPIwF/srePhI6RlLq0vkvqXFRWib6ux9N3OmRcuJxWJxAJBPK3INgRltHYZdb243A10rHtOGeOnFRy6+Od8zPa2liikvX5mw2dsnDYYWghii9KqAx+duJ+01zq16lX45NmZ1Jz+J3LlcjmKAUBFAKAUBFAKAUAoCKAUAoCKAUAvQGN4lbiqn5wD0j/3PWemgMfecelkUAEMABYXW5UkDjYm4vz68aAlMLGvCOMcOCgcLW5vQOqgPqKJUFkVVHQoAHUKA+6AUB59+GTxWG+sbR/UirJo9DYPxafRX8hVIaEbPxH+ob6WOCWPVY2ZkDxAAZTGBEGN7yXDO2tiuXUUB0dAU9qRSMloycwIIsxUGwOjkEHJe17G+nPwoClhoJUyCViSZRY5s3CIhmF/igsCQvNfm4UBZ2pLOif0E3rnQBiFUG4HKIQ6ak83CtwUXJYnZFilfPQ1cPc0ZmEm0JTinGojAAw6H1YyOUfWavXLi8Cw0FhW/wDM+r5dEdnXwq1NWW/Pz+xvwnrHqXsrxHAZT5Tfh7KAZD5Tfh7KEGU+U34eygIynym/D2UAynym/D2UAynym/D2UBGU+U34eygGU+U34eygGU+U34eygIynym/D2UKMh8pvw9lCDKfKb8PZQEZT5Tfh7KAZT5Tfh7KAZT5Tfh7KAZT5Tf47KA+qAxzTKilnZUUcWYgAfOToKsYuTsldlSbdkVBtrCfKcP71O2uvYVdML8ma7Oez8j7xe0I4mCyHICpbMbBQFKqbm/G7oLesPTXEwP8AU4L23sfEj4w4g2P+SB8+lAQu1MORcSxkdOYW4MT1BWPoymgPvD46KQ2SRHNr2DAm3zfaPmuOmgM9AKA8/fDJ4rDfWNo/qRVk0ehsJ4tPor+QqkOa2hDn2mmaKN8ohZZAuJdkAZyS2UbpCbFQxYGxa9wbUB1NAU9qbSjw0eeQ2FwoGlyTrYXIGgBPzKaArLtBZshUMAJF4gahomZWFidCD89AbLeD1vZbsoCN4PW9luyqBvB63st2UA3g9b2W7KEI3g9b2W7KAbwet7LdlAN4PW9luygI3g9b2W7KAbwet7LdlAN4PW9luygI3g9b2W7KAbwet7LdlAN4PW9luygI3g9b2W7KAbwet7LdlAN4PW9k9lAN4PW9luygK+0NoRYeJ5ZSUjjUuzZW0Ci50tqfRQXJwWOjnjSSMsyOodTlYXVhcHUUBYoD4liV1Kuqsp4ggEH5weNVSad0VNrQrDZWG+T4f3Sdlb7ap+5+bNY5bsyYrBRy23ihrXA1Itcqxtb0ovVXMwYm2XAb3jU3Fje9iM+8ta/DOL0B8NsfDkWMdxYCxZjoCSAbnXViftoDNhsDFESUUKTa5uTewA1udTYAX9AoCxQCgPP3wyeKw31jaP6kVZNHoXCeLT6K/kKpDmNrYYjaeHfdPLwG93cJCatZA3e7SAAFjfeJbpudQOsoD4kjDghgGB4gi4NAVJoEjMeRVW8uY2FrkxtqeodVAXaoIoQUBFAKAUAoBQp8yOFF2IUdJNh11CNpamrn7osIpyiUSN5MYMh/CDWHVhueaXGUU7Yrvuz+RWw/dTEWYTRYnCqDZXmiKI9+cHm+2jqRWuRZcVTik53V90/XY3UMyuoZGV1PAqQQftFbTvod4yUleLuj7qlFARQCgPmSQKCzEKACSSbAAcSTUI2krvQ0WHQ49xI4Iwym8SHTesP+Vx5PQOfjXJLtHd6fPvPFBPiZY5L3Fot+992yN9XY9woCKAm1AYHxUatkLKGsDlvrYtlBt0X0oCJcVGoBZ0F+Go159OmgJbEICAWFyM32a6k8w0Op42oCZJ0UElgAASdeYcaALMptZhra2vSLigPugPP/AMMnisN9Y2j+pFWTR6Ewni0+iv5CqQ5HbGDybTjeCHDmTkObRIGJYuHaWQYd2UlQMrbxdVPHW4HZ1QU9q4d5YyqEBrggkkWI1voCeqx6CDrUBSw2EkiyiRrkygghi17REFjmGhYgkgaC9AbXKfKb8PZVIMp8pvw9lAMp8pvw9lAafEbbBYx4YPipBxCZRGv05LWHzC5rk6i0jmzyy4pXw0lifdour0K67DxUsglnxs8Zy5d1AQkQF763BzNr8a1VRk1m/I0qdWULTlZ3/l5d2epZ/wBCbnxmO96o/wD4qdn/AFMx7K/+ZPzX2K47l/6pkON2ibqFyd8EKLc4AA1q4MrXZt8PeGFylre98/PYseDsR+NJi2+fESdtTslu/NmfY4c3L/qZgh7kMEsjSZGdmtfeOZBpoNGuKvZxtZo2+GpNKMle2+evU3EGGWMWSyDoVVUdQWtpJaHaMYxVoqx9tHcWJJHQQvZQpqpO52HMWiMmHfyomCD7VAynqrm6UdVl0PLLg6d7wvF/05emhVw8e04M28eLGrmJFgsMgXmHDKx7arxrTM1N1oWwpSVt7O++xYi2/DfLM0uGfyZlCX+ZrZT107WOjy6mY8ZTvad4v+rL10L4xURFxMhHTmS3XW7o9DnFasxS7Tw6DlYmJbdMkdTHHcw69JayXmjVRt/qZurE4NTx0/rsp5tPFg9ZHVzac3Z6L1/weecZV5uMlaC/7n9l6nQBLcCR9i9ldj2jKfKb/HZQH1QGLFYdJUKSDMraEdPPzVGlJWZU2ndGqTuVwKsWECgm1zmf+3h/dWOxhsb7We5bx+yYpzeTNeyjQ20XNp8xzm/zDoroczGNixDyiSxZjyeUSGvfk2tyibC3VpQH2dmLayvIgyhDlK6hbleKmxGY8Lem4oDBH3PwKABnAAC8RrZSikm3EBmGluOt7CwEjYMIy2MgylDoRyt2brm011oDaUB5/wDhk8VhvrG0f1IqyaPQmE8Wn0V/IVSHNbTlRdqRXPKZIwFNiSA0usYzhiBc5yFIUFSeewHU1SGDHYgxIWC57W5N7E30AXTVibADnJ4igKEePE+QhSLSLbW91aJmU+g2Oo5qhT72ttpMLuw8c7mRsqiOPOb+mx0+ejdkYnLDFu1+mpWbHY6TxWGSEeVM4J9hNR9prnim9FbqebtOIn8MFHvk/ovuV5tgSzurYrFYiRVveGMLDC4I4OAczAfPVwNq0nf0NqhKUXGrLFfwN5h4kjULHHkUcAoAH51tJJWR2jCMFaKsjJn9Vv8AHbVNEZz5Lf47aAZ/Vb/HbQDP6rf47aAjP6rf47aAZ/Vb/HbQDP6p/wAdtARn9Vv8dtAM/qn/AB20B8SgOMrpmB4hgpHUaWvqSUVJWkro1eF7nMDEuVMJEBqbZQePzk1h04t3aOU+HpTd5RTfQtLsvDDhhoR/+qOrgjsI8PSjpBeSLEEaxqFjjEajQKqqqgdAA0FaOxkz+q3+O2gGf0H/AB20BNAKAUAoCKAUAoCKAUB+AfDH4rDfWNo/qRVk0eg8J4tPor+QrRCg2z59745dzvN6VyNvb8d2JM9smbX4vDk+moDaVSGKfDpILOiOAbgMoYX6bHn1PXQGDERKhjyqq3lzGwAuSj3JtxJ6ahS3eqQi9AKAi9ATQEXoBQEXoCaAi9AKAi9AKAA0AoCAb0AoCAb0AJoBQCgIoBQCgIoBQCgFUH4B8MfisN9Y2j+pFWDR6Dwni0+iv5CqQyVSCgK+Ow+8UAWFnjf2JFY/4BH20BU2fsvIpEhvygwKswNwoUuSLHM2pPz8/GoU+cRiYo3KHvi9r+Ma2quw1LjiI5PYN7XFwLMMKSKrAy2IDC8j3sw0/u6DVIUcbtCCDOZDiFCAkneNYkWOVeXqxBBHNrxqFNj3ovlSe9fn/wDKqQ18mMiVyp74BBK33jAaZbm5fRQGQ3NvjC16FL/ea34y+9f91CGuXHwZgpOIVmNgDIw/uKE/H0AcZT6SLXuKA2Bwi8by+9fm/wDKgKMGKicgAYjVsovIRzEhvj3tZW9PJOnCgLj4ZVBN5joTYSPc2HAcrjpQFHD46GR1QGcM2ovI3ApnBPL511+0XsdKAuTwpGpYmWw1NpHOnOfjcw1+ygKmGxkMkm7BnV7E2aRtMpsRo56OI09N9KAtyYdVFxvm9Ake+p9LUBXwk0UpspnGgYEyPY3CsR8biA63+fS+tAZMUiRIW/rsFBNlke9lUnnYdFvnIoCYURywBmGUgayPrdQwI5XCzc/QaA+cSiRLc78gAk2kfQD52HN+VATEiOXX+sChym8ja3AItZjoQRx114UBcoBQCgIoBQCgFUEUAoD8B+GPxWG+sbR/UirBo9BYTxafRX8hVIZapBQCgIoDDLhkY5mUFgLA89tef7T1npoDIiBQAoAAAAA0AA4ACgMUuEjcksiMSpQkgG6nip9FAZqAwPg4mJJRSTa5txtoL9OgHUKAzUBXOCiLZjGma4a9he41B69fn1oCxQGGPDRqbqiqSWNwLG7WzH7bDqoDLQFeLAwoQVjRSOBCgW0I/IkegEigM5F+OtAYYcLGlsqKtgQLDgCcxA+c6nptQGY0BhiwyIbqqqSALgW0AAA6gB9g6KAyOgYEEAgggg8CDxBoCFQC9gBfj6bCw/wBQB0DAhgCDoQeBB5qA+YYVS+UBbksbc5Y3J+cnWgPugFARQCgFUEUAoBQCgPwH4Y/FYb6xtH9SKsGj9m8J44rI0GLuoCm0VxcC2hzairchHhdD5jG+5/lS4sPC6HzGN9z/KlxYeF0PmMb7n+VLiw8LofMY33P8qXFh4XQ+Yxvuf5UuLEeF0PmMb7n+VLiw8LofMY33P8AKlxYeF0PmMb7n+VLiw8LYfMY33P8qXFh4Ww+Yxvuf5UuLEeFsXmMZ7n+VLiw8LYfMYz3P8qtxYeFsPmMZ7n+VS4sPC2LzGM9z/KlxYjwsi8xjPc/yq3Fh4WReYxnuf5UuSw8LIvMYz3P8qly2HhZF5jGe5/lVuLDwsi8xjPc/wAqXJYjwsi8xjPc/wAqXFh4VxeYxnuf5UuLDwri8xjPc/ypcWHhXF5jGe5/lS4sPCuLzGM9z/KlxYjwri8xjPc/ypcWHhXF5jGe5/8AmlxYeFUXmMZ7n+VLiw8K4vMYz3P8qXFiPCqLzGM9z/KlxYeFUXmMZ7n+VLiw8KovMYz3P8qXFh4VReYxnuf5UuLH5B8MQbcYNirJnmx7gMLGzPCwuObQ1k0cR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B4VbR+XY37xL+6gHhVtH5djfvEv7qAeFW0fl2N+8S/uoCltDaeIxJBxE005UWUySM5APMMxNhQH/2Q=="/>
          <p:cNvSpPr>
            <a:spLocks noChangeAspect="1" noChangeArrowheads="1"/>
          </p:cNvSpPr>
          <p:nvPr/>
        </p:nvSpPr>
        <p:spPr bwMode="auto">
          <a:xfrm>
            <a:off x="1016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0" name="Picture 2" descr="\\Prodnas3\home3_ex$\SA22150\My Documents\My Pictures\skill sets.PNG"/>
          <p:cNvPicPr>
            <a:picLocks noChangeAspect="1" noChangeArrowheads="1"/>
          </p:cNvPicPr>
          <p:nvPr/>
        </p:nvPicPr>
        <p:blipFill>
          <a:blip r:embed="rId3" cstate="print"/>
          <a:srcRect/>
          <a:stretch>
            <a:fillRect/>
          </a:stretch>
        </p:blipFill>
        <p:spPr bwMode="auto">
          <a:xfrm>
            <a:off x="5016089" y="971550"/>
            <a:ext cx="3975511" cy="3867150"/>
          </a:xfrm>
          <a:prstGeom prst="rect">
            <a:avLst/>
          </a:prstGeom>
          <a:noFill/>
        </p:spPr>
      </p:pic>
      <p:sp>
        <p:nvSpPr>
          <p:cNvPr id="6" name="Rectangle 5"/>
          <p:cNvSpPr/>
          <p:nvPr/>
        </p:nvSpPr>
        <p:spPr>
          <a:xfrm>
            <a:off x="152400" y="38040"/>
            <a:ext cx="1292491" cy="400110"/>
          </a:xfrm>
          <a:prstGeom prst="rect">
            <a:avLst/>
          </a:prstGeom>
        </p:spPr>
        <p:txBody>
          <a:bodyPr wrap="none">
            <a:spAutoFit/>
          </a:bodyPr>
          <a:lstStyle/>
          <a:p>
            <a:r>
              <a:rPr lang="en-US" sz="2000" dirty="0" smtClean="0"/>
              <a:t>PEOPLE</a:t>
            </a:r>
            <a:endParaRPr lang="en-US" sz="20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smtClean="0"/>
              <a:t>Enable your strategy by enhancing public and private relationships</a:t>
            </a:r>
          </a:p>
        </p:txBody>
      </p:sp>
      <p:sp>
        <p:nvSpPr>
          <p:cNvPr id="3" name="Title 2"/>
          <p:cNvSpPr>
            <a:spLocks noGrp="1"/>
          </p:cNvSpPr>
          <p:nvPr>
            <p:ph type="title"/>
          </p:nvPr>
        </p:nvSpPr>
        <p:spPr/>
        <p:txBody>
          <a:bodyPr>
            <a:noAutofit/>
          </a:bodyPr>
          <a:lstStyle/>
          <a:p>
            <a:pPr>
              <a:tabLst>
                <a:tab pos="4227513" algn="l"/>
              </a:tabLst>
            </a:pPr>
            <a:r>
              <a:rPr lang="en-US" dirty="0" smtClean="0"/>
              <a:t/>
            </a:r>
            <a:br>
              <a:rPr lang="en-US" dirty="0" smtClean="0"/>
            </a:br>
            <a:r>
              <a:rPr lang="en-US" sz="1800" dirty="0" smtClean="0"/>
              <a:t>Building Strong Relationships is Key</a:t>
            </a:r>
            <a:endParaRPr lang="en-US" sz="1800" dirty="0"/>
          </a:p>
        </p:txBody>
      </p:sp>
      <p:pic>
        <p:nvPicPr>
          <p:cNvPr id="21" name="Picture 20" descr="Air_Force_Logo.png"/>
          <p:cNvPicPr>
            <a:picLocks noChangeAspect="1"/>
          </p:cNvPicPr>
          <p:nvPr/>
        </p:nvPicPr>
        <p:blipFill>
          <a:blip r:embed="rId3" cstate="print"/>
          <a:stretch>
            <a:fillRect/>
          </a:stretch>
        </p:blipFill>
        <p:spPr>
          <a:xfrm>
            <a:off x="7816942" y="2571750"/>
            <a:ext cx="1066800" cy="1066800"/>
          </a:xfrm>
          <a:prstGeom prst="rect">
            <a:avLst/>
          </a:prstGeom>
        </p:spPr>
      </p:pic>
      <p:sp>
        <p:nvSpPr>
          <p:cNvPr id="18" name="Rectangle 17"/>
          <p:cNvSpPr/>
          <p:nvPr/>
        </p:nvSpPr>
        <p:spPr>
          <a:xfrm>
            <a:off x="152400" y="38040"/>
            <a:ext cx="1292491" cy="400110"/>
          </a:xfrm>
          <a:prstGeom prst="rect">
            <a:avLst/>
          </a:prstGeom>
        </p:spPr>
        <p:txBody>
          <a:bodyPr wrap="none">
            <a:spAutoFit/>
          </a:bodyPr>
          <a:lstStyle/>
          <a:p>
            <a:r>
              <a:rPr lang="en-US" sz="2000" dirty="0" smtClean="0"/>
              <a:t>PEOPLE</a:t>
            </a:r>
            <a:endParaRPr lang="en-US" sz="2000" dirty="0"/>
          </a:p>
        </p:txBody>
      </p:sp>
      <p:sp>
        <p:nvSpPr>
          <p:cNvPr id="19" name="Text Placeholder 3"/>
          <p:cNvSpPr>
            <a:spLocks noGrp="1"/>
          </p:cNvSpPr>
          <p:nvPr>
            <p:ph type="body" sz="quarter" idx="13"/>
          </p:nvPr>
        </p:nvSpPr>
        <p:spPr>
          <a:xfrm>
            <a:off x="336640" y="1598214"/>
            <a:ext cx="4045508" cy="3051714"/>
          </a:xfrm>
        </p:spPr>
        <p:txBody>
          <a:bodyPr/>
          <a:lstStyle/>
          <a:p>
            <a:pPr>
              <a:buClr>
                <a:schemeClr val="accent3"/>
              </a:buClr>
            </a:pPr>
            <a:r>
              <a:rPr lang="en-US" b="0" dirty="0" smtClean="0">
                <a:solidFill>
                  <a:srgbClr val="004D82"/>
                </a:solidFill>
                <a:sym typeface="Wingdings 3"/>
              </a:rPr>
              <a:t>  </a:t>
            </a:r>
            <a:r>
              <a:rPr lang="en-US" b="0" dirty="0" smtClean="0">
                <a:solidFill>
                  <a:schemeClr val="tx1"/>
                </a:solidFill>
              </a:rPr>
              <a:t>Industry Peers</a:t>
            </a:r>
          </a:p>
          <a:p>
            <a:pPr>
              <a:buClr>
                <a:schemeClr val="accent3"/>
              </a:buClr>
            </a:pPr>
            <a:r>
              <a:rPr lang="en-US" b="0" dirty="0" smtClean="0">
                <a:solidFill>
                  <a:srgbClr val="004D82"/>
                </a:solidFill>
                <a:sym typeface="Wingdings 3"/>
              </a:rPr>
              <a:t>  </a:t>
            </a:r>
            <a:r>
              <a:rPr lang="en-US" b="0" dirty="0" smtClean="0">
                <a:solidFill>
                  <a:schemeClr val="tx1"/>
                </a:solidFill>
              </a:rPr>
              <a:t>Government </a:t>
            </a:r>
          </a:p>
          <a:p>
            <a:pPr>
              <a:buClr>
                <a:schemeClr val="accent3"/>
              </a:buClr>
            </a:pPr>
            <a:r>
              <a:rPr lang="en-US" b="0" dirty="0" smtClean="0">
                <a:solidFill>
                  <a:srgbClr val="004D82"/>
                </a:solidFill>
                <a:sym typeface="Wingdings 3"/>
              </a:rPr>
              <a:t>  </a:t>
            </a:r>
            <a:r>
              <a:rPr lang="en-US" b="0" dirty="0" smtClean="0">
                <a:solidFill>
                  <a:schemeClr val="tx1"/>
                </a:solidFill>
              </a:rPr>
              <a:t>Law Enforcement</a:t>
            </a:r>
          </a:p>
          <a:p>
            <a:pPr>
              <a:buClr>
                <a:schemeClr val="accent3"/>
              </a:buClr>
            </a:pPr>
            <a:r>
              <a:rPr lang="en-US" b="0" dirty="0" smtClean="0">
                <a:solidFill>
                  <a:srgbClr val="004D82"/>
                </a:solidFill>
                <a:sym typeface="Wingdings 3"/>
              </a:rPr>
              <a:t>  </a:t>
            </a:r>
            <a:r>
              <a:rPr lang="en-US" b="0" dirty="0" smtClean="0">
                <a:solidFill>
                  <a:schemeClr val="tx1"/>
                </a:solidFill>
              </a:rPr>
              <a:t>Commercial &amp; Open Source</a:t>
            </a:r>
          </a:p>
          <a:p>
            <a:pPr>
              <a:buClr>
                <a:schemeClr val="accent3"/>
              </a:buClr>
            </a:pPr>
            <a:r>
              <a:rPr lang="en-US" b="0" dirty="0" smtClean="0">
                <a:solidFill>
                  <a:srgbClr val="004D82"/>
                </a:solidFill>
                <a:sym typeface="Wingdings 3"/>
              </a:rPr>
              <a:t>  </a:t>
            </a:r>
            <a:r>
              <a:rPr lang="en-US" b="0" dirty="0" smtClean="0">
                <a:solidFill>
                  <a:schemeClr val="tx1"/>
                </a:solidFill>
              </a:rPr>
              <a:t>Academia</a:t>
            </a:r>
          </a:p>
          <a:p>
            <a:pPr>
              <a:buClr>
                <a:schemeClr val="accent3"/>
              </a:buClr>
            </a:pPr>
            <a:r>
              <a:rPr lang="en-US" b="0" dirty="0" smtClean="0">
                <a:solidFill>
                  <a:srgbClr val="004D82"/>
                </a:solidFill>
                <a:sym typeface="Wingdings 3"/>
              </a:rPr>
              <a:t>  </a:t>
            </a:r>
            <a:r>
              <a:rPr lang="en-US" b="0" dirty="0" smtClean="0">
                <a:solidFill>
                  <a:schemeClr val="tx1"/>
                </a:solidFill>
              </a:rPr>
              <a:t>Personal</a:t>
            </a:r>
          </a:p>
        </p:txBody>
      </p:sp>
      <p:sp>
        <p:nvSpPr>
          <p:cNvPr id="13314" name="AutoShape 2" descr="data:image/jpeg;base64,/9j/4AAQSkZJRgABAQAAAQABAAD/2wCEAAkGBxQTEhQUEhQWFhUWGSAaGRgYGR0cGxwfHR4dHCIeHxwdHSggHx8nHBwcITIkJSsrLi4vHB80ODMsNygtLisBCgoKDg0OGxAQGywkICYsLzQ3NC8sLCw0NDQsLCw0MC8vLDcvLCwsLC8sLCwsLCwsLDQsLCwvLCwsNCwsLCw0LP/AABEIAOAA4QMBIgACEQEDEQH/xAAcAAADAAMBAQEAAAAAAAAAAAAABQYDBAcBAgj/xABGEAACAQIDBQUFBQUGBgEFAAABAgMEEQASIQUGMUFREyJhcYEHFDKRoUJSYsHRI3KSseEWM1OCorIVJEPC0vCDJURjc/H/xAAZAQADAQEBAAAAAAAAAAAAAAAAAgQDAQX/xAAuEQACAQIEAgoCAwEAAAAAAAAAAQIDEQQSITFBURMiMmFxgZGxwfCh0QUjUkL/2gAMAwEAAhEDEQA/AO44MGDAAYMGDAAYMGDAAYMeE2wl2hvEiaR989fs/Pn6YAHZwuq9twp9rMei6/0xK1W0JZjZiTfgo4fIccbVJu/K+rWQePH5frgA2qjedvsIB4sb/QY0JtuTt9u3kAP64eU+7cQ+Is/0H01+uNqojp6eNpWVURBdmtewH1wASPbyv9qRvIk4PdJT9iQ+hxdU8yuquhBVgCpHAg6g4T7wbzJSNGskUrdqwVCgQgsdMurg34cra46otuyONpK5O+5yj7Eg/wApwdrKvORfVhiioN54pJ/dnSWGbLmCSqBmHVSrMDwPPkehxkrt44opWidZe6oYusbugzX0JQHKe7fW2O5JbWOZkT8O2pl4SE+dj/PXG/T7zuPjQHy0P542V29s6b/r05PQsob5GxxsVG7kTfDdPI3H1xxprc6mnsZKXb0L8TkPRtPrwwzU31GJKr3ckXVCHHyPyP640IKqWE2BZTzU/occOl7gwgoN5FOkoyn7w4fqMPUcEXBBB5jAB9YMGDAAYMGDAAYMGDAAYMGDAAYMGDAAYMGDAAY1dobQSFbudeQHE41tsbXWEWGrngOnicSqJJPJzZjxPID8hgAzbS2tJMbcF5KPz642tnbvO9jJ3F6faP6YdbL2OkIzGzP948vLp542apTIhEUuQn7a5WI8r3GADTlqKakyKzIhdgq3+JiTbzt1PAY+N7a2eGmklpwhaNSxDgnQW4AEcrn0xFbr7QWL3unqou2rQxUEoZHmBvYHj3AddSFCsMdB2fP28CtJGULrZ42GoPBl8Re4vz441lDIzNSzIgNqbXqo6On2jDUvJmKiSFlTIb3BUBVvowy8zre+mtVvnleGKFzlWeVFe5tZB+0fXl3UIv44l9w6aJJJaOpIZ6Wa8IdjY5uBCXys2lwbEjObYqNsUTTVcAen7SCMMSW7MrnbIFOVmucq5+XEi2NJWUkuX1CRu4/fMRezzawill2c0qyCMkwOrBgy8StxpcA3t+8OWPr2oE59nZQC3vK2BNgTdbAmxsL87HDXeXdUzyU8kDJTvAbhwtzy7uUFQRpzPXqcZd4N2nqmp2edVMDK4tHxcWJJu/wkgd3iOpxxSjnUjrjLK4k/u85rtptUTAQyUimMQXzN9oZi1hcd9hoPu+tbvRUCGkqZQAGETa8ycpC3PmcaNbusWqo6uKbsp1XK9kukmlu8uYH68l6Xxk3x2VPU07wRNGM4GYtmB0IOlgdDbCtxlJcjqTUXzFu4uxEbZcCSrfN+08dXLrr5ZRjT9ou2HhnpuxJUoymZlP2GayoRwIaz8fu4q9lI0NMitGbxIFyoc18oAuOHnbELvREZNn1lQQRK1QhKsCGVUcRxqQRcdw5/85w0Hmnd8/c5JWhZcvY6PWVSRI0kjBUUXLHgBhXsvatNXpdLsPxIynpoSBz0uDiH36qJpaVGlUoZmVKen58rySDmxGgX7OYc+HQdhbPWlpoorgCNBmPDXizHzNzhJQUY3e4yk3K3AUbR3cIuYjmH3Tx9DzwtodoSQNYXtzQ8PlyOPd397Z5WnkWFpaNJCFkX+9Ate4SwzqONh3gCB3tcUTQQVkSyxm4a+WQAjgSOBAJFxhZQcdxoyUtjZ2ZtRJhpo3NTx/qMb2IOrpZIHF7gj4WHPyP5YpNi7aEtkfR/o39fDCDDjBgwYADBgwYADBgwYADBgwYADCzbW1RCthq54Dp4nGztKtESFj5AdTiMRXnl6sx9B/QYAPaOleeSw1J1Zjy8TixpKNYUIRbm1+V2PmdPyx9bPoliQKvqeZPXGht3eKGkaIT3VZSQHtcKRY97nY34+GOpNuyON23Jha33mvkpNpJkFgYYgx7NxbXMRbO3TlowtfGlvVsH/hhWuoCURWAliuSpBIA06X0seFwRa2KTfHYS10CyQMO2j78Eikaka2zDkSBryIBwtpZajadKkE0LQrmAqHYWzZGByxrxuxUXJsBra+KIy2fDijFrdceDPjeumdaujraRC8rd14l4uluJ5aA2JOgOTpik2fTVDTdvOVjGQoIUJbQkG7sdCwtplAtc6m+MO8m9VPQoA5u9u7EvxEfkPE/XEUrbT2tqD7tSnhxAYf7pPouJ5VdLFtLCOSzydo838cyn2hvFs2iZjdDKdW7Nc8hP4m+neOED+0apnJWhoy34mDP8wlgP4sPdh+zujpwCyds45yWI9EHd+dz44rY0CgBQABwAFhhOs92a5sPT7Mc3jovQ5qse3p9SVgHnGP5Zz88e/wBkNrNq1eR5SyfkAMXNdvBSw/3tREh6Fxf5XvhVJv8A7PH/ANwD5K5/7cMqMnzFeOtsoryROf2O2sNRtAnzll/MHHhpNvQ6rIs46XjP+4Kfrijj9oOzz/17eaP/AOOGVFvLSS6R1MTHpnAPyOuB0ZLgwWOb3UX5IiRv/W02ldRWH3lDJ9TmUn1GKHZO/VDVWUvkY2OSYAag3FjqpIIB44qjYjqDiY25uHR1Fz2fZOftxWXXxFsp9RhLSWw3SUJ9qOXvX6Mm1d2O2qYakTMTExZY3s0evS1mHIjU8Bywo3/2pJK0ez4AyyVDWZ2BC5Bqcp4MDre3IEc8Jn2ZtLZXep394ph9ixIA8U4r5obdcUexN56PakfZSqA517N+o+1Gw425EWYY1hW1WbgZVsG1Fypu65r55G1sXZE1M6U0bBqRVLFmUZ7m47O4IBuTmva4ta5vp9b3baSgpVMZVWFhFGBowW11tyXLz5aeRyzN7hDJITUVIvcksCVAHdGthl0sW463Y88SW/1C6ULSzEPU1Lol11VFuXEafhGUXP2jr0xrFZpK5JJ5YuxfUzLVU8bslhIivlPFcwvx6i/HErtTZzQN+H7Lf+8DhjLK8jRU1I2X3fL2supVbLYRZb2dmHEfZGuhtigmgEkeSWxJGtuvUX144ykrGidxdsHa/aDI/wAY/wBQ/XDnEHXUrwSWvqNVYc/HFbsfaImS/Bhow/PyOFOm/gwYMABgwYMABjwnHuEu89dkjyA95+P7vP58PngARbar+2k0+FdFH5+v6YpNhbN7JLn421Ph4YS7s0Gd87Dupw8T/Tj8sOF24hqTThJCVAvIqlowxBORmHwsFAOv3h1F+pNnG7DXEH7WNpQLAsM0Tuz96Nl7oUi4vnIIvYnu2Oh5aYvMLBJTVsTgdnPGGKsPiGYcvPX64am8srs5NXVjgeyNt1FMb08rR9QNVPmpuD8sXWyPau4sKqEN+OI2P8LafUYh94oAk75ad6dL2VJM17dbvxvx6eeFuPSlThNXaIVOUdEzs+yKXZNbP7xGFaY94xuSCT1MbGxt4XGLKrqkiQvIyoijVmIAGPzOjkEFSQRqCDYg+BHDHV9wd6/fFajrAJGKnKzD41HFWH3gNb87dRrJUwyhqtitYmVSyk/A+N4Paoq3Wjjzn/Ek0X0XifW2Of7W3kqqm/bTuwP2Qcq/wrYfPHu9eyPdKuWAElVIKk8crAEfK9vTCnFVOnBK8USznJuzPAMe4MGNRAx4Rj3BgAYbK27UU39xM6DoDdf4Tdfpi92B7VDotZHp/iR/mn6H0xzLGSmgaR1RAWZiFUDiSdMZzpwluhozlHY/SOzdoxToJIXV0PNT9D0PgcS29+4MdTeWC0NRxuNFY/itwP4hr54w7rbrxbMjNRUz2e3f7xWMX5W+2eQvz4AYS7e9qpuVo4wB/iScfRP1Ppjz3Rzu0dUX08TKj1r2ZZboLWrEVrxGSPhYNdyPxgDL6g68xzwu3x2ps11VKmYN2TZhHE12uBYA5NRx6jHJNqbwVNR/fTu4+7ey/wAK2X6Y1NnxlnXLEZgCLxrm7w+73O8L+GKIYXLq2YVcTnbaSV/ux1jc3eM1NQsNHB2NJEGaQnVmLXtc62JY5uJJsdcbW/dfDSyR1AdjVqR2cdywZT3WXJeyhgfi43Ate1sfe1KqalpIRQUqxdrZSHspiZ7AFgRY6m1yeNuN8bG625qwN7xUN29U2pkbUKT92/8AP5WGmMm4p5vxz8RrO2UZFo66nDpoeV9GRhoVYciDoRidoKpoJb2OmjDw5jFRQbIEc882ckykd0d1BYAXy31c21Y62sMLN6aCxEqjjo35H8vljB2voaq/EpI5AwBBuCLjH1ie3VrrgxE8NV8uY+evrihxw6GDBgwAGITalSZZmI1ubKPDgPnx9cVe3ans4WPM90ev9L4nd26XPMCeCd715fXX0wAVOzaURRqnQa+fPERVUW1YHmhpBE0csryLMbZl7RsxBueV7XsdOHQVz7chWoNO7qrhVYZmAvmLCwudSMtz+8MMWYAXPDrh4yceArSlxOctsCqojFUGtklneZEaIklHDsAygFjewu17aAcBizqaqlolGYxwLI5toFBY3JJsPDifDGtsikpJpPfachywZcwJK3J7xCn4W0sSLXB1viHqf/q21cnGlp736EA6/wAbafurgq1HtxNsLQjJtvSKV/vidH2rC00DiF0DsvccrnUX5256cD/PHFdt7jVlOHkkVWRblpA4t5nNY39Md3AtoMTu+W6xrkRe3eILc5QAVY8iwuCbcteZxpRquDtwJqtPMjgeLD2U0Jkr0ccIVZz6goB/qv6YTbzbFWklMQnWZh8WVSMvgbki/gDpi49imX/mvvdz5d7874sqy/rbRNTj10mSvtHqxJtGcjguVP4VF/8AVcemJrG/t+NlqqgP8Qle/wDET/LGhjSCtFISTu2b+xtjzVUnZwJma1zqAAOpJ0GOg7N9msS5FqBO8jC7NEUEa+Fz3jby16Ygtibdmpe0MDBWkUKWsCRY30vp4euOj+zHe2epkeCoOey51ewBGoBDW056euMazqJXWxpSyN2e5p7yey4KhejZmYcY3I737raWPgePhjnNZQSxG0sbxn8alb26XGvpj9KyLcEXIuLXHEeWPzXtGoleRu3keSRSVJdix0Nra8BflhcPUlK6Y1aCjsa2Kj2ZAf8AEoM347eeRsS+Hu4rEbQpbf4n0IN/pjep2H4GUO0hv7V9oyPWmJieziVcq8rkXLW6628hiLxZe1qO20CfvRIf9y/9uJnZNGksqo8ywhtA7Alb9Dbh5nTC0rKmvA7PWbGGw90qqrXNCilL2LF1AB8RfN9Mdp3R2ZNT06xTyLIy6AqLWXkCT8Vuthy88J9zdxzQyGT3lnzCzIFyoehIJOo5Hz64ssR16uZ2WxTSp5dXufLqCLEAg8jr9MeTShVLMQFUXJOgAHM45nvS77O2nFVhmMM9w4JJAGmcfycDwOKrf1O0oXCtZGaPOw5RmRMzeQW5PgDieHWlYrrUujgprVNfUKn9pCu5WlpKioUcXRT9AAT87YpNl7UirYWyhh9l0dSroejKeB5jGzQwwwQqseRIlGhBAW3W/O/Xnid3e2qtVtGokg1gSFYy/J3DFgR1sCR/S2NWotOytYmTaauzQidoJb80bXx6/MYvI3DAEcCLj1xLb10tpFcfbFj5j+n8sNN2KnNDlPFDb04j9PTGRoN8GDBgAmt7p9UTzY/yH542d1ILRF/vH6DT+d8Jt45c07/hsPpf+ZxS0lJ/ywjBKlo7ZhxBYcfME3wAY4IKapjZ8kciSm7ZlDXIAXUG/IDCbbWzBRRGopWaMRlS0OYmJ1LAFchvlNjoVtrbljTn9m0StnpJ5qZ/wtcHz4N9cZqDdisZ0FdWCaGNg4jVQM5U3XObA2BANrnUY3WVbS05GTvxWpv721iUNBKYVWPTLGqgKAzm1wB0uW9MaPsr2OIKJXIs05zn93go8ra/5sJvazIZpqSjQ6u2Y+GY9mp/3/LHSIIgiqqiwUAAeA0xNvK56Ev68Oor/p38lsfePGFxbEvszfiKoqDTwRTOwJBayBAFNixbPfL00ubjTFTjSUXHcjUk9jme8/s8pIY5agzyxqveINn1J4C9iSSQNSdTiI3O3hNFUiWxKEZZF5lT08QbH5jnjvddRRzIUlRZEOuVwCNPA45D7UIYIp4qamgjRsuduzQBmLEgLoL6AE28RiqjUz9SWpNVhl6y0KTfDdNNootXROpkYa62WQDTjyccNelja2Od/wBlK3MV91luOPd0+fD64cbiSz089RFd42NNI2Q6WYKGVip526jgcJTtuSZZPeKioY5e4AxylrjRhe2W1+HhjWCnHqp3QknF6tam4m49Z9uNIvGSWMfQMT9MdQ3aSgoIhGs8Gcgdo5dbsfnw42HLHGUpQyrGsL+8O9wfvKwFgFtxvrfGQw59Y6ewgQdtYk3sbFjf4b8LDpjtSDno399TkJKOqR3tN4qQ8KmE/wDyL+uOR7d3OqZKiZ6dY5UeRmXJLHexJPAsOuEfdDGpamHYOzKqZiFBtwDce7e/jjAKMKGjlgczOFMXKwOt8tu9ccMLTpZHdP76jTqZlqjYqt2ayP46aYeSFvqt8Xns33OeF/e6odnlB7NG0IuDd26acB4km2mIOHarxRp2M9Qkt2zqGIQDTLbXjxvcYod7NrVMtNQRGR27eLMw0vIxey3sNeQthqmd9XmchlWoo362ytVWSSJqgsiHqFvr5EknyOKHcvcamrYRKZ5dDldFCgqwsbXINwQQb9DhNuPGi1yQVcCsJboVlTVWsSpAYXGot647Zs7ZcMAIgiSMHiEULfztxxnWqZEoxGpQzvMzJQUixRpGl8qAKMxLGw8TqcbGDE1vFvglE4FRDLlb4ZI8rKbcjdgQ3hb54jScnoVNqK1Mu/ex/eaKVALuozp1zLrb1F19cLfZftQVFAsbWJh/ZEHW627vplNvTFfFIGUMNQwuPI45puQPddrVdLwWS5UeRzr/AKGPyxk9JJltLr0JQ5ar5N7aW4uzLl2maGMMQUEqrGCDqAGUkehx7Lvts6igMVGQxUHKqKSpbqzG179bnDas3FpZqmWonTOXy6XIGigG9iL8BjzdrZhh94UUgRMzmIkoHZSB3DYmwvmsSeFuGK88WtW3+DzcrT0SQz28glps66gAOD4f/wAOFO6k9pSv3l+o1/lfDXYFFKlGkM4UMqFO62bu8FubDXLa+JvZUmSeM/iAPrp+eMGrM1WxeYMGDHDpA15zTP4uR9bYvVFsQUesw8ZP+7F9gAMGDBgA5nUr228SDlCov/lQsP8AU4OL3b1X2NNPL9yNm+Sk4g92e9t6sY8g/wBOzX8sPfaFteIUlVBnAl7IHKdCVZgLjrz4YKKvLzKca8uVcoo5vudvgKBJAsAkkkIJcvl0A0Fsp5kn1x13d6vkamWoqmRDIM9hoqKfhFzre1iSeuOI7Z3bmpoYJZrDtr2T7S2sRm8SDe3K2NvYW3M1VC9dM7Qw94KbsLqO6Ag0+K2tuWPQq0lNZonlQqOOjO+DHyEF72F+vPE5utvT79JKYkKwxADM3xOzX5DgAB11zDhbFIrA8MQyi4uzK001dEpVbpgVlRW9oe/EV7O3PswhJN+gGlscbojJMiwBo1VMzjNZdbajNxJNgAPLH6OkW4I6i2OGGahQ2SiaS32pZ2/2oAPrivDylK/HYlxGWFr6CRpmdTM8/wC0TKqqSc5FiLg24KLc74xThAEKzFmcftBa2U34Xv3tNcUY28q/3dHSL5xZj82OMtLvLMXQBYFBYCywRjQkfhxTaXIl6WHMnBDCZmj7c9iL5ZCp10uO5fS50wU8rWM4nCyxFcgJOcjXVTY/Cbf+jFdvBt+WOpnjVYciSMoBhjNgD1y3xq/8VdlzvQU7p973cqP4lsMcWa1/vsd6SCdvvuTplkiQvmRveVIbgzAX1uDqpJ1628Djp1DueKmDZs3aFTDHGStrhgCHt1B5X1xFCoopDZqEqTzhmcH0RgQTjtOxoQlPCqhlCxqAG+IAKNG8euMMRKUUuHoUUMs7639TaZAeIBtwx9Y8ZgNTphHvVvB7kI5XQvEzZHy/EpIJDC/EaEEeIxEk27IrbS1YyrWdonMDL2gvlvquYfZYdL6HmMce3k3+asp2glpkU3Bzhz3Sp5KV8xx5nBvdvN/zZn2fUOqyIpfLdRmFxqrC18oXW2JGKJ5Xsqs7ueAFySfAYuo0UtZEtSrfRHetwavtdn0zcbJkP+QlP+3EnvOvY7do5eThR6nPEfoRhpuLVpR0OSodQyzPGFBzEuSDkUD4mzNaw53wr9qJtWbPfgQw+kiHENdWbfeen/Hu8svOLX4OmYMGDHCcMQNYMsz+Dn+eL7ELtsft5P3sAFr24wYUdvgwATsekw8JP+7F9iB2gMsz+Dk/W+Leqq0jTO5sulzyFyBc9Brx5YAM+DE3tHfuhhuGnDHpGC/1UW+Zxrbvb5CrqciRSJEUOV3WwZgRoCCR8Nza99MP0crXsLnje1xDu13dvVi9Q317Nvzxse07ZZ7SKqyF4lXs5rC5Rb5hIPFSSb+QOhONaqbsd4kPKZRf/MhUf6kAx974bDnSaZonaSCoBzxCYI63Fmyq7BGU6m1r66W0ODDaSKf5DVRfOKNDbpl2tLTU8Vrwx5p5CCFDNYXHXQXFuObwOOdzxZWZTxUlT6G2OmbC3lakgnadu2qnZFiGl3Uxjsr5dFA71wdbk8zhDt3cx1kpFhYySVOfOToodWGY+C971y+NsXU5ZXle31s8uavrxEeyt46imjeOCTs1c3YgDNe1tGPDTpjpmw96oYaSjgRxJUShARe+VpDdmc9QSTY6k/PHJ5aBx2pCkrE2V3AOUHNlGvieWMVPOyMrocrKQVI5Eag4edKMxYzcT9LLUKXKA94AMR0BuBfzsflj8/1yZZZF6Ow+TEYcblb5PTyMHBkaoljzSOxJAvlPiTY6a6WxtvutPPWzKqMIzO4aTkozZj5mx0GM6EeibzC4luoo5UKNhbCmq3KwrfLbMxNgoPX66DXTG3tTd2aknjEguhkULIPhbUfI+B+uOxbK2XFToI4UCr9SepPEnHu0tnRzpklXMLgjqCOBB5HCPGPNtoMsEsu+pzfb29VElTN2tAHmjcrmuMr2Nrt4+YbCY+02r7XNaLs/8HL3bdL/ABX8fph3t6m2S1VK8xnWRXOeNb5XYHU3sePgwxrf2wp/7v3CH3bhksubz4Zb/wDt8PGN12W/H4CVRRfaS8Pk1W39pow0tPQIk5B7xIKqeoAA+mXzx1uKossQkIzOAOl2tcjz0Jt4Y5fRf8IjlEkUUskhICQvqgYkAcfHqW8BjH7Rd7jIZaQJlMMylZFa3wjpyIY8QeWM5087SSa8TSnUUU3dPwLDaG9NP2lTRVLCNrEKzfCyutxrwUi9teNvTHIqjeaplpxTyyl49D3hdgRw73E+t8aNbWSSuXlcu5sCzak2Fhc+WPilp2kdUQXZjYeZ6+GN6dKMEJOo5D/dqgzxSKsReecGOE37qKLdo5uNAAQubxIHPGbdugEcgZpuyY8JbaRoTlD2Nu/JwQHkS1uGN+jiyDOhsAuVL3FolsbsBqA7HtH52ZEGslhs7LBWUyGQRmMlu+uY5ra3VT+0nK6LGptGthx0wrludUdhrusVRU/YSSyPO7RI9v2QJ/vZDa6swBa5F9CBzv8APtR71Zs9OZcfWSMY392VdDAklR2faZpGgsDUSM7Fs0pC3UWOvSw1tphfvO3bbdo4uSBT6jPKfoBiHEHqfx2k78k/Y6Zgwj25tOWCVHEbvTqhMxUXK3IswFrtls1wNbG+uHFPOrqrowZWFwwNwQeYOFaaVye/AyYhdtn9vJ+9i6xA1hzTP4uf544dKPsMeYb9gMGACP3jiyzt+Kx+lv5jFAKdamjMbHSWIoT0uCpPmDhfvdBqj+an+Y/PGzupPeIp90/Q6/zvgTsAs2rutTQ0kjQQRiSNRIrgXYmMh/iNzqVta/PG9W720aCP9rGzsUCoGBYZyFvpwsGJ5aA4S1W4KzSSvU1EwhEjMkYYBAp73O9hcnkLWwuhl2DETGMrE6doQ725XDkEDzGKElLi2Y3a5I99rUZhlpKxBqjZT45T2ij6P88bPtKooZI46kQTO2W4mhCEBbXAkBuSut+HqOBoN79nrWUEixEPdQ8bA3BK6ixHUXHrhX7MNrmooOzDWkh7gJF9CLo1r6i2n+XE8JZKly+rHpcMn/l29diC3b2kGAiVGl/apKIIAq52TUlrrpYAHuWBtqMVmw9uJPPEoBEdMihnYW1N3e55WMaDXo2EO95enqu9Vl51W7yLF+0UNwUd7KuhJ+yACON7YXHa0bQ9mwmhSdv2hiCBXVFstkJ45wMxuAdePAeg4qaueUpZdB3v9tWNKVaaOwaV+1ZF4IlyyX/G1wxvre/K2Od4sds7DV5CrIlLKiwqRnDRuZM13Zyb5iAe6AScvO98J1oqUFe0eqVCbFjCijkbi8hNrEHhexw9O0Y2EndsZbgbqrWyMZGZY49SFVu94Z7ZR883Trjp29iVaASUjnKB30CqT+8LqSfHGLZu16CijjpkqQ+oVRnEh7x55e6o1vyGM1Tv3QoJD2wbIbd3UsbXsn3rdeGvHEOIU62iuiiEYxja5Ef2urP8Y/wp/wCOMlNvZVl1BmNiwB7qdf3cWuypKbaUPbNTMFJIBkChjbS4KsTblx5HC+t3CTMHgcqQQcrajQ30PEet8eVPD14PtN+YZZbpiXbm7dLJUyymuiRc5MisVzq19QNR9R88LDtLYwbsezmy8PeLnj1te9v8vpbFDJ7NUmqZp6iVrPIzKkemhOmZiL+gt54bVdBR7MgadKXNktcoA7jxLObgX8dMe50q0V2/wZ9Art2S/It3e3DjSaOoE3axrZ4xlsSeIJN+R14DhiW9pm6i07mojYlZXJZSGOVmNyc1rWJPBiD0vyuqT2g0LxhzLkuQCrizLfmQCe74i4FxfH1tDeegm7SmkqAmYZSQxUEMOKuO6QQeuFVSqp3lcbo6ajaJwjFBuxSgBpWAYm6ICbDhdyTyUKQpPRn5jGau2VRiaSOD3uYI2XMnZPc2J0AsWHdb5eWN+rqYIIwFcOo/ZoUAY9yzWIbu5szdob3UFxo9hlqlK6sjGMbO7GDy3UMLkkizG63JuQ2gutyTlABbvEqtyWXHsadUmKmZopSuRBGoaWzGxVIxdYRrm72ZzYk9MStfvDLIMqkxrqNCSxvxzOdTfnawPMYrvY/sPNK9Uw7sYyJ4seJ9F0/zeGM5RywbY8Xmkki53cpmDuzUwhAGQO755ZAOZPJfMn5AYktyP+a2tV1XFY7hT5nIv+hD88Vu/m2PdaKVwe+wyJ1zNpf0F29MKfZ3RrR7NM8mmcGZv3QO7/pF/wDNjzpPNJHrUV0dCc+ei+TLtWPaU9TMlNIsEAKr2jC7XCgnIP8ANx04cdMakPs7kiH7CvqI24n7pJ1Jygj88b+4O0YHiGWpzzOMzxtITkYkkhVbUAXy6ad0YrsbynKDyr2IFFS1Yo2FTtBRoJSe0VC8hNrlzd2OmnxE4mtkx554x+IE+mv5YqN5J8sDDm3d/X6DCfdSC8rN91fqf6A4ybu7miVlYrMGDBjh0X7dpu0hYcx3h6f0vic3bqskwB4P3fXl9dPXFniF2rTGKZgNBfMp8OI+XD0wAMd/YHmSnpkYotRMEkYfdCs5Hrlwz2bu3SwIEjhjsBqWUMT4ljqcEkCVlMA9xexupsyOvBlPIg6jEzW7m10v7OTaTmE8RksxHQ5WF/U28OWNYtONr2M2rO9rjPcupjaStSnt2CSjJb4QxUZwv4c2thpqbccSlUf+E7V7ThTVPHoATr/A2v7rYY7S21Ds6KOk2erSS9oBp8Ja4urvaxYjQgarccLDFNvhu+tbTNGbCQd6NujAfyPA+eErRfaRTg60YycZbPR/e4yb10rS0c6QqGeRMoAt3r2B1Onw88cnl2TIlQIqhVEssqQqqm4SPKC1vJWjHo3rZezXeNjehqbrNDcJm4kD7PmvLqPLDjbe6fbVDVKSZZeyKx3FwshGXtOPHLYegPLGlCskrGOKw7hOz+rmcToavs2YMMysCrrfjoQCCQdVJuDbDh9o0rSqZw0yFSjEZhIi6ZXJNg0igZdLggdThHtGgkgkaKVSrobEH+YPMHkca+PRyp6nn3a0GO3tkGmky5g8bgPHIPhdDwI/McsL1AuL3tztxt4YpqWojn2ZJFI6iWmftIQTYsjfGgvx1u1vLExgi3swklwP0PulWxzUkTwoyRAZUVrXshy30J42w4xw3cne40sl53kaJImWOMcMxZTYDgL69446xsXeKKaKmZmVJKhbql7nMoJYDwFjrjzqtJxfcWU6ikh1hbvHWpDTSySoXjC99Ra5U6Hj4HGLam8EUSVNmUyU6Z2S+uouvzNh645PvpvkapkMDSRq0OSWMnQksTbodODePLBSpOTO1KiiiZgommkKU6PJqcoC3a19CbcNOJ4eOGlHuu5vnZQAbWQiQ3HEXS4zfhF28La42t3d5lpqaWMhndmusegjNxxcjvMB9wmxvbG3T7VepEVPAWNTUHLLIQFEaXuUjVdFW12YixOXXjpdKUvIkSiaQihpWZszHUpdQL3GrqrBxlIBUFxmGrLrxKKvrTKRplVVCqtycoAtxPEniTzxu70IiTmGJs8cA7NTwuR8Z8y5bX9MLaeBpGVEUs7GyqBck+GGitLivkbGx9mSVMyQxC7ObeAHNj4Aa4/QuxdmJTQJDGO6gt4k8ST4k3PrhHuHukKKPM9mncd9h9kfcB6dTzPkMa/tG3p92i7GI/8AMTCy24qDpm8+Sjr5YgxFZS22RfhcPKUkluye3hkO1Npx0sZvBATnI4GxGc/QIPXFrvJSvKiQwiNlVkaWIvlYxq1wBoRYlLa2BAI640/Z7uz7nBdx+3lsZD06J6X18ScaO1tibRimeqpZw7Oe9AwspUXChbm2i+Rvc31tjGitbt6lOMqJ2hDWK0/bGG2dwqOc5uz7KT78Ry69cvwnztfGvu3sKqhqSs1S88ESZo8wt32uvxG5NlzaXI74x8bK9oMRJjq43pp14oyscx/Dpe55AjXkTiuqZwiF24AXxpKU4rLIkShJ3RM711WaQIPsDXzP9LfPDTdimyw5jxc39OA/X1xMRI08oHN218OvyGLyNAAAOAFh6YyND6wYMGAAwm3moc8ecDvJ/t5/Lj88OceEYAJLdmvyPkY91+Hgf68PlhltnZ88sqoJWWmcHtAlg4IGgD3BCtwNrtfmATZJtug7GTT4W1U/l6fpii2JXieMq+rAWYHmOF/XnjqdjjVyD2NX0j17zM8cdPSDsqeMfabXM4QaknXW1zdeYxSTe0OkWVYv2tyQCTGy5b8yGAa3Phw1xobbarWYUVDBFBnBYTqAqiO9tABowJANrnUWAvcOt190YaMFv72Zr55X1Y34gdAfrzJxRPJa78tTGObZCff/AHUaa1XSaVEdm7uhcDgQfvgcOo06Y3dxd8VrF7OSyVKDvLwDW+0v5jljHFvtEKqSFQWp4goaZF7kTfDZiPsX0zaWseWo1t8tyu2b3qibJUDvd02DnqDyfx4Hn1xLOEoO56NKtCrHo6j22fLufcO97d1Ya5LP3ZF+CQDUeB6r4fyxxPeDd+ejkyTJYH4XGqN5H8jrjpu6u/4Le7147GdTlzEZVJ6N91voeVuGLaspI5kKSoro3EMAQcb0cQ496JMThJRdpaP3PzRgx1PeD2Vg3ajky/8A45NR6NxHrfzxz/a271TTX7eF1A+1a6/xC4xfCrGezIJU5R3FmM9JWPG6SIxDRm6Hprf5Xvp4nGuDj3GgpsVla8skkjsS8hJY9bm9vLQaeA6Y18GPL4APcb+xdry0snaQkBspW5AOh6dPTpjzZexp6g2gheTxA7vqx7o+eL3YHsrYkNWSWH+HGbn1c8PQeuM51IRXWHhCT2ILZGyJqqTJChdjxPIX5sx4fn447RuZuZFRLmNpJyNXtw/Cg5Dx4n6YfbM2ZFToI4I1RRyA4+JPEnxOJXe/f6OnvFT2mqOFhqqnxt8TfhGvliGtiHLTZFuHwspStFXY03x3qjoYrmzSsP2cfXxPRR19MTe4m7Mksv8AxCuu0jnNGrDh0cjlYfCOQ16Y+t1NypJJffNpEvKTmWNrG3Qvy05KNB9BUbxbTlhyssZMKkGaQWJVL65U4m1rseS8LnhNGLmy6pUhQg4U3dvd/C7hHtLaYr6iSjgrDTiIatHo8j8wrXHdS2tjc35Aam6G8XZCanrqmMyQSlFZ2AZlAGpubnzOvXhjf29ulTVkaPFaORVBimisLAarw4r06ciMSexdj5Z/dK2gSWU95Z1Ngy37zu17k68eJJAI1vitZHG36PMeZSuXnZ01Y8cilJTTvcMoBGbKdM1uVw1geIW+NHemvuREp4at58h+fywwnMVHAEiRUA0RBwvxv+ZOJrZ9K08trnXVj4cz54nb5GyQ63VobAykcdF8uZ+f8sUOPmNAoAAsALDH1jh0MGDBgAMGDBgA1do0QlQqfQ9DiMVngl6Mp9D/AEIxe4W7a2WJluNHHA9fA4AM1BVJMquALjrxU8xiR3v2tUzyrs+mRonkBLyNYARg2JUg6g6XI11txOnzSVTwSXGhGjKefgcUlRBFWxgglXQ5kddHjbqP0OhGhw8JJO7Fkm1oKN1tmtSM1EsSvEBnafhcMD3WUghnvpYaZQL2Ohz11VFsmkS12UOBYnvtm45RwuOOXQAC2mmHNKTBEPeJwzXN5GyoCTc2A4AAcBqbDniK2PGdq1xqnB90pjlhUjR245voGP8AkHI40XWbctvcR6JJbj/bG79NtKIOysrWsr5Ssi+BBGvkfTriQWPaeydFHvNKOWpCjy+KP6rjqmELb1Q++pRpd3YNmYWyoVBNieZ04DhpifJmd0WU8U4Ryy1jyfxyFuw/aNRz2Dt2LnlJbL6OO787Yro3DAFSCDwINwcINt7mUdSS0kQVz9tO63rbQ+oOJWT2cVEBLUNYVPRiU+ZS4P8ADhbyRrkw8+zJxffqvUtq7dukm1kp4mPXIAfmNcKpPZ5s8/8AQt5O/wD5YnQ+3oOIWcf/ABn+WRvnj3+12110agv5RSH/AGk4dVpLmI8DfZxfmigj9nezx/0SfN3/APLDOi3Wo4tY6aIHqVBPza5xGf2w2s2g2eR5xS/mRjw1O3ptFRYR1tGP9xY/TA60nxYLA23cV5o6VoByAHoBiZ25v7R09x2nauPsRWbXxa+UfPE0vs+rajWurLj7qln/AJ5VB9Dih2ZuTQUY7RlDFeMkzAgeNjZB8sLeT2G6PD0+1LN3L9kw+0dpbV7sC+70x+1ci48X4t5KAOpxUbubo0uz17RipcDWWSwC+C30UfXxw12ZvBDPKY4iTZAyvYhHF7HIT8WXu3I07w1wk2HKtZXVbTAMKVxFFGdVXiGe33mIOvIC2HjS3cuBnUxblHJBWXJfL4mTeKuqKqj7XZzIyEXPHO4BsUUC1uBvrc8BbjhjunvHHWw517rrpJGeKn9DyP53w2ihSPNlCoGOZrWFybC58dBiX2tuc3vPvVFP7tK3x93Mj+JW9tefXjodcaJxas9PvEkaknc29mx+7Vhpk/uZY2mRP8JlZQwH4GzggciGth1VPHHmlYAGwBa2pAuQvzJ08cLaChWlDzTymWZwA8jAC4F7IijRVFzoOPEnCHae0Wnfw+yo/wDdThJO7GitD4rap55L21OiqOXhit2Ps8Qpbix1Y/l5DGtsHZHZDO/xn/SOnnhxhRgwYMGAAwYMGAAwYMGAAwYMGABZtjZKzC40ccD18DiVVpKeTmrD5EfmMXuNWvoElWzjyI4jABo0m0YqlDHKq3YWKNqG8r8ca1LsaamKx0jp7uWuUkBJiF8zZCNWvqLNwJvc8MKdpbJkhN+K8mH59MbWzd4XSwk769ftD9cdUmjjSZk2rtSap7SGgt3LdrIzFLc+zS6khyOLEWW/XhP7JUf8ZgRYWgENKV7NrGxzPchgTmBz/FxOt8XtFUxSHOmXMRY6Waw5HnbCeHd2RdomsMgdWjMeUjKyi9xYjRunL1xrGaSa7jOUXdPvNf2jRFqdEiB7d5AkTKSrA2LtZhqO4hxr7F3keTZLVAb9tCjBrjMS6cAR+MZf4sMaqftNoQKVcJEkhDMjBTIcqgK1rHuZzxxHy0LwbSkokH7GrljmHQKjdo4t4lWXyy4aCTjZ+P7OSbTuvAt9o7Rnp6Rp5FjkdFzMAWQWtwGja3wnp99J+wWpkoGFORcvHMJGA4XKZVNsNN/mts6q/wD12+ZAx87m5Rsynz2y9jdr8LWJN/C2FVsl2uIzvmsnwHGza+OeJZYmzI4uD+R6EcLYyVlQI43kIJCKWIHHQXxG+yGFlonJuEeZmjB+7ZR/uDfXri3Zbix1Bwk4qMmhoPNG5H7Dr6usjhqY54gpkBeBV+FM1mVnJJzBe9wFyAPHGP2n7Iz0/vEYPawMr8SRlU6906afFw+zhXtjc2FElqtn1D07RZiwDEJdL3W+hXUc7jwtiw2BUtU0MTzrrLF3xbjcWOniNbeONW1FqUTNJtOLNHZO8EtQ1NJHTsKdwQ7nLoctwVAN8oZSpJA4jCvbGwqqlrGraBRIsv8Aewk2ueZBOmp16g34g4Nz9j18MDwAxxRZ2MbyAvJkJ/wwQATx7x0JOmKumCUsEcbyEiNQoZzdmsLa24nHJNQeljqTktRLOaqujMMlP7rG+kjO6s9r3siqND+IkW5Ang62jtRIBYnM1tFvr6n88Jto7xs2kQyj7x4+g5YXUOzpJjccObHh/U4ycrmiVj5qqqSdxe5J+FRy8v1xSbF2KIu++r/RfLx8cbezdmJCO7qx4seJ/QY3cKdDBgwYADBgwYADBgwYADBgwYADBgwYADBgwYAPCMJtobvI9zH3G6fZ+XL0w6wYAISq2fLCbspFuDLw+Y4euNmk3glTQkOPxcfn+uLLC6r2LC/Fcp6rp/TABrU+8kR+MMn1H01+mNlZKeSRJbxmRAQrG2YBuIF9dbYVVG65+w4Pgw/MfphfNsOdfsX8iD/XABTba2SlVGYpC4Q8QrWv540huvF2SQNJM0KgARlwFIHAEqAxHgTrzxPe7Sp9mRfIEYPepR9uQepwyk1occUy7hhVFCoAqqLAAWAA5AdMfeIH3uU/bkPqcHYyv9mRvRjhTo/qti0Gd5JUiLM2dsxvc6a5SbcumM0+8UKiyXbyFh9cIYdiTN/0yPMgf1xv0+7DH43A/d1/nbHW29ziSRgq94pW0WyDw1PzP6Y0YKSWY3AZjzYn8ziqpdhQp9nMera/ThhkotoMcOiLZ+7irYynMeg+H9Th6igCwAAHIY9wYADBgwYADBgwYADBgwYADBgwYAP/2Q=="/>
          <p:cNvSpPr>
            <a:spLocks noChangeAspect="1" noChangeArrowheads="1"/>
          </p:cNvSpPr>
          <p:nvPr/>
        </p:nvSpPr>
        <p:spPr bwMode="auto">
          <a:xfrm>
            <a:off x="1016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DHS.png"/>
          <p:cNvPicPr>
            <a:picLocks noChangeAspect="1"/>
          </p:cNvPicPr>
          <p:nvPr/>
        </p:nvPicPr>
        <p:blipFill>
          <a:blip r:embed="rId4" cstate="print"/>
          <a:stretch>
            <a:fillRect/>
          </a:stretch>
        </p:blipFill>
        <p:spPr>
          <a:xfrm>
            <a:off x="4038600" y="2114550"/>
            <a:ext cx="1147422" cy="1142323"/>
          </a:xfrm>
          <a:prstGeom prst="rect">
            <a:avLst/>
          </a:prstGeom>
        </p:spPr>
      </p:pic>
      <p:pic>
        <p:nvPicPr>
          <p:cNvPr id="10" name="Picture 9" descr="FBI.png"/>
          <p:cNvPicPr>
            <a:picLocks noChangeAspect="1"/>
          </p:cNvPicPr>
          <p:nvPr/>
        </p:nvPicPr>
        <p:blipFill>
          <a:blip r:embed="rId5" cstate="print"/>
          <a:stretch>
            <a:fillRect/>
          </a:stretch>
        </p:blipFill>
        <p:spPr>
          <a:xfrm>
            <a:off x="5715000" y="2495550"/>
            <a:ext cx="1219200" cy="1257818"/>
          </a:xfrm>
          <a:prstGeom prst="rect">
            <a:avLst/>
          </a:prstGeom>
        </p:spPr>
      </p:pic>
      <p:pic>
        <p:nvPicPr>
          <p:cNvPr id="11" name="Picture 10" descr="FS-ISAC.png"/>
          <p:cNvPicPr>
            <a:picLocks noChangeAspect="1"/>
          </p:cNvPicPr>
          <p:nvPr/>
        </p:nvPicPr>
        <p:blipFill>
          <a:blip r:embed="rId6" cstate="print"/>
          <a:stretch>
            <a:fillRect/>
          </a:stretch>
        </p:blipFill>
        <p:spPr>
          <a:xfrm>
            <a:off x="5835742" y="3880550"/>
            <a:ext cx="2304288" cy="457200"/>
          </a:xfrm>
          <a:prstGeom prst="rect">
            <a:avLst/>
          </a:prstGeom>
        </p:spPr>
      </p:pic>
      <p:pic>
        <p:nvPicPr>
          <p:cNvPr id="12" name="Picture 11" descr="USSS.png"/>
          <p:cNvPicPr>
            <a:picLocks noChangeAspect="1"/>
          </p:cNvPicPr>
          <p:nvPr/>
        </p:nvPicPr>
        <p:blipFill>
          <a:blip r:embed="rId7" cstate="print"/>
          <a:stretch>
            <a:fillRect/>
          </a:stretch>
        </p:blipFill>
        <p:spPr>
          <a:xfrm>
            <a:off x="4159342" y="3347150"/>
            <a:ext cx="1071562" cy="1053400"/>
          </a:xfrm>
          <a:prstGeom prst="rect">
            <a:avLst/>
          </a:prstGeom>
        </p:spPr>
      </p:pic>
      <p:pic>
        <p:nvPicPr>
          <p:cNvPr id="15" name="Picture 14" descr="ncfta.png"/>
          <p:cNvPicPr>
            <a:picLocks noChangeAspect="1"/>
          </p:cNvPicPr>
          <p:nvPr/>
        </p:nvPicPr>
        <p:blipFill>
          <a:blip r:embed="rId8" cstate="print"/>
          <a:stretch>
            <a:fillRect/>
          </a:stretch>
        </p:blipFill>
        <p:spPr>
          <a:xfrm>
            <a:off x="7010400" y="1352550"/>
            <a:ext cx="1219200" cy="1155865"/>
          </a:xfrm>
          <a:prstGeom prst="rect">
            <a:avLst/>
          </a:prstGeom>
        </p:spPr>
      </p:pic>
      <p:pic>
        <p:nvPicPr>
          <p:cNvPr id="13318" name="Picture 6" descr="http://cyberclient.wikispaces.com/file/view/us_cert_logo.jpg/97976113/us_cert_logo.jpg">
            <a:hlinkClick r:id="rId9"/>
          </p:cNvPr>
          <p:cNvPicPr>
            <a:picLocks noChangeAspect="1" noChangeArrowheads="1"/>
          </p:cNvPicPr>
          <p:nvPr/>
        </p:nvPicPr>
        <p:blipFill>
          <a:blip r:embed="rId10" cstate="print"/>
          <a:srcRect/>
          <a:stretch>
            <a:fillRect/>
          </a:stretch>
        </p:blipFill>
        <p:spPr bwMode="auto">
          <a:xfrm>
            <a:off x="5073742" y="1746950"/>
            <a:ext cx="1371600" cy="457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theme/theme1.xml><?xml version="1.0" encoding="utf-8"?>
<a:theme xmlns:a="http://schemas.openxmlformats.org/drawingml/2006/main" name="blank">
  <a:themeElements>
    <a:clrScheme name="Custom 2">
      <a:dk1>
        <a:srgbClr val="000000"/>
      </a:dk1>
      <a:lt1>
        <a:srgbClr val="FFFFFF"/>
      </a:lt1>
      <a:dk2>
        <a:srgbClr val="00365B"/>
      </a:dk2>
      <a:lt2>
        <a:srgbClr val="D9D9D9"/>
      </a:lt2>
      <a:accent1>
        <a:srgbClr val="00365B"/>
      </a:accent1>
      <a:accent2>
        <a:srgbClr val="0064A8"/>
      </a:accent2>
      <a:accent3>
        <a:srgbClr val="C1A04D"/>
      </a:accent3>
      <a:accent4>
        <a:srgbClr val="BA6416"/>
      </a:accent4>
      <a:accent5>
        <a:srgbClr val="8C962A"/>
      </a:accent5>
      <a:accent6>
        <a:srgbClr val="D9D9D9"/>
      </a:accent6>
      <a:hlink>
        <a:srgbClr val="C1A04D"/>
      </a:hlink>
      <a:folHlink>
        <a:srgbClr val="C1A04D"/>
      </a:folHlink>
    </a:clrScheme>
    <a:fontScheme name="Custom 1">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rgbClr val="002060"/>
          </a:solidFill>
        </a:ln>
      </a:spPr>
      <a:bodyPr anchor="ctr"/>
      <a:lstStyle>
        <a:defPPr algn="ctr" fontAlgn="auto">
          <a:spcBef>
            <a:spcPts val="0"/>
          </a:spcBef>
          <a:spcAft>
            <a:spcPts val="0"/>
          </a:spcAft>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400" b="1" i="0" u="none" strike="noStrike" cap="none" normalizeH="0" baseline="0" smtClean="0">
            <a:ln>
              <a:noFill/>
            </a:ln>
            <a:solidFill>
              <a:srgbClr val="C1A04D"/>
            </a:solidFill>
            <a:effectLst/>
            <a:latin typeface="Verdana" pitchFamily="34" charset="0"/>
          </a:defRPr>
        </a:defPPr>
      </a:lstStyle>
    </a:lnDef>
  </a:objectDefaults>
  <a:extraClrSchemeLst>
    <a:extraClrScheme>
      <a:clrScheme name="USAA_PPT_Template_2008_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SAA_PPT_Template_2008_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SAA_PPT_Template_2008_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SAA_PPT_Template_2008_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SAA_PPT_Template_2008_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SAA_PPT_Template_2008_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SAA_PPT_Template_2008_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SAA_PPT_Template_2008_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SAA_PPT_Template_2008_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SAA_PPT_Template_2008_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SAA_PPT_Template_2008_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SAA_PPT_Template_2008_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SAA Colors">
    <a:dk1>
      <a:srgbClr val="000000"/>
    </a:dk1>
    <a:lt1>
      <a:srgbClr val="FFFFFF"/>
    </a:lt1>
    <a:dk2>
      <a:srgbClr val="00365B"/>
    </a:dk2>
    <a:lt2>
      <a:srgbClr val="D9D9D9"/>
    </a:lt2>
    <a:accent1>
      <a:srgbClr val="00365B"/>
    </a:accent1>
    <a:accent2>
      <a:srgbClr val="0064A8"/>
    </a:accent2>
    <a:accent3>
      <a:srgbClr val="C1A04D"/>
    </a:accent3>
    <a:accent4>
      <a:srgbClr val="BA6416"/>
    </a:accent4>
    <a:accent5>
      <a:srgbClr val="8C962A"/>
    </a:accent5>
    <a:accent6>
      <a:srgbClr val="D9D9D9"/>
    </a:accent6>
    <a:hlink>
      <a:srgbClr val="C1A04D"/>
    </a:hlink>
    <a:folHlink>
      <a:srgbClr val="C1A04D"/>
    </a:folHlink>
  </a:clrScheme>
  <a:fontScheme name="Custom 1">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Briefing_Date xmlns="805cde3e-8385-4ad9-8e9c-60b2877b9356">2014-04-29T05:00:00+00:00</Briefing_Date>
    <TaxKeywordTaxHTField xmlns="4b605149-a60f-4fc4-bf45-bb8ec79ac599">
      <Terms xmlns="http://schemas.microsoft.com/office/infopath/2007/PartnerControls">
        <TermInfo xmlns="http://schemas.microsoft.com/office/infopath/2007/PartnerControls">
          <TermName xmlns="http://schemas.microsoft.com/office/infopath/2007/PartnerControls">keynote speaker</TermName>
          <TermId xmlns="http://schemas.microsoft.com/office/infopath/2007/PartnerControls">0b9f9bb7-68af-4801-b4f7-9973f44c2525</TermId>
        </TermInfo>
        <TermInfo xmlns="http://schemas.microsoft.com/office/infopath/2007/PartnerControls">
          <TermName xmlns="http://schemas.microsoft.com/office/infopath/2007/PartnerControls">keynote</TermName>
          <TermId xmlns="http://schemas.microsoft.com/office/infopath/2007/PartnerControls">2399bf28-cb1b-45df-8190-5bb713da7a66</TermId>
        </TermInfo>
        <TermInfo xmlns="http://schemas.microsoft.com/office/infopath/2007/PartnerControls">
          <TermName xmlns="http://schemas.microsoft.com/office/infopath/2007/PartnerControls">conference</TermName>
          <TermId xmlns="http://schemas.microsoft.com/office/infopath/2007/PartnerControls">3f87dcc1-392d-4b15-a2ae-206e9d08ed44</TermId>
        </TermInfo>
      </Terms>
    </TaxKeywordTaxHTField>
    <NGTagNote xmlns="805cde3e-8385-4ad9-8e9c-60b2877b9356" xsi:nil="true"/>
    <TaxCatchAll xmlns="f129ca89-7c0a-4c13-ae90-2e317f486eab">
      <Value>92</Value>
      <Value>91</Value>
      <Value>90</Value>
    </TaxCatchAll>
    <AverageRating xmlns="http://schemas.microsoft.com/sharepoint/v3" xsi:nil="true"/>
  </documentManagement>
</p:properties>
</file>

<file path=customXml/item2.xml><?xml version="1.0" encoding="utf-8"?>
<?mso-contentType ?>
<SharedContentType xmlns="Microsoft.SharePoint.Taxonomy.ContentTypeSync" SourceId="c2fca7ab-044c-440c-850a-8951290576b9"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2CA8DB57786CFC4E8127CEA9F7714DA3" ma:contentTypeVersion="7" ma:contentTypeDescription="Create a new document." ma:contentTypeScope="" ma:versionID="c5a4d64c0192058ebb253f6a18d929b0">
  <xsd:schema xmlns:xsd="http://www.w3.org/2001/XMLSchema" xmlns:xs="http://www.w3.org/2001/XMLSchema" xmlns:p="http://schemas.microsoft.com/office/2006/metadata/properties" xmlns:ns1="http://schemas.microsoft.com/sharepoint/v3" xmlns:ns2="f129ca89-7c0a-4c13-ae90-2e317f486eab" xmlns:ns3="4b605149-a60f-4fc4-bf45-bb8ec79ac599" xmlns:ns4="805cde3e-8385-4ad9-8e9c-60b2877b9356" targetNamespace="http://schemas.microsoft.com/office/2006/metadata/properties" ma:root="true" ma:fieldsID="c0523597142ba9820362ce4e8b8bfceb" ns1:_="" ns2:_="" ns3:_="" ns4:_="">
    <xsd:import namespace="http://schemas.microsoft.com/sharepoint/v3"/>
    <xsd:import namespace="f129ca89-7c0a-4c13-ae90-2e317f486eab"/>
    <xsd:import namespace="4b605149-a60f-4fc4-bf45-bb8ec79ac599"/>
    <xsd:import namespace="805cde3e-8385-4ad9-8e9c-60b2877b9356"/>
    <xsd:element name="properties">
      <xsd:complexType>
        <xsd:sequence>
          <xsd:element name="documentManagement">
            <xsd:complexType>
              <xsd:all>
                <xsd:element ref="ns3:TaxKeywordTaxHTField" minOccurs="0"/>
                <xsd:element ref="ns2:TaxCatchAll" minOccurs="0"/>
                <xsd:element ref="ns4:NGTagNote" minOccurs="0"/>
                <xsd:element ref="ns1:AverageRating" minOccurs="0"/>
                <xsd:element ref="ns1:RatingCount" minOccurs="0"/>
                <xsd:element ref="ns4:Briefing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2" nillable="true" ma:displayName="Rating (0-5)" ma:decimals="2" ma:description="Average value of all the ratings that have been submitted" ma:internalName="AverageRating" ma:readOnly="true">
      <xsd:simpleType>
        <xsd:restriction base="dms:Number"/>
      </xsd:simpleType>
    </xsd:element>
    <xsd:element name="RatingCount" ma:index="13" nillable="true" ma:displayName="Number of Ratings" ma:decimals="0" ma:description="Number of ratings submitted" ma:internalName="RatingCount"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f129ca89-7c0a-4c13-ae90-2e317f486eab"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33ba98d3-4beb-45a8-a840-112409e5c241}" ma:internalName="TaxCatchAll" ma:showField="CatchAllData" ma:web="4b605149-a60f-4fc4-bf45-bb8ec79ac5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b605149-a60f-4fc4-bf45-bb8ec79ac599"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05cde3e-8385-4ad9-8e9c-60b2877b9356" elementFormDefault="qualified">
    <xsd:import namespace="http://schemas.microsoft.com/office/2006/documentManagement/types"/>
    <xsd:import namespace="http://schemas.microsoft.com/office/infopath/2007/PartnerControls"/>
    <xsd:element name="NGTagNote" ma:index="11" nillable="true" ma:displayName="Tags and Notes" ma:decimals="2" ma:internalName="_x0024_Resources_x003a_NewsGatorWSS_x002c_Fields_TagNotesName_x003b_">
      <xsd:simpleType>
        <xsd:restriction base="dms:Unknown"/>
      </xsd:simpleType>
    </xsd:element>
    <xsd:element name="Briefing_Date" ma:index="14" nillable="true" ma:displayName="Briefing_Date" ma:format="DateOnly" ma:internalName="Briefing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21CC08-9E6B-4981-94F4-F86F45CE6EF9}">
  <ds:schemaRefs>
    <ds:schemaRef ds:uri="http://schemas.microsoft.com/office/2006/metadata/properties"/>
    <ds:schemaRef ds:uri="http://schemas.microsoft.com/office/2006/documentManagement/types"/>
    <ds:schemaRef ds:uri="http://schemas.microsoft.com/sharepoint/v3"/>
    <ds:schemaRef ds:uri="805cde3e-8385-4ad9-8e9c-60b2877b9356"/>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4b605149-a60f-4fc4-bf45-bb8ec79ac599"/>
    <ds:schemaRef ds:uri="f129ca89-7c0a-4c13-ae90-2e317f486eab"/>
    <ds:schemaRef ds:uri="http://www.w3.org/XML/1998/namespace"/>
  </ds:schemaRefs>
</ds:datastoreItem>
</file>

<file path=customXml/itemProps2.xml><?xml version="1.0" encoding="utf-8"?>
<ds:datastoreItem xmlns:ds="http://schemas.openxmlformats.org/officeDocument/2006/customXml" ds:itemID="{4600833A-6029-44B6-A830-B00E58DFE3DC}">
  <ds:schemaRefs>
    <ds:schemaRef ds:uri="Microsoft.SharePoint.Taxonomy.ContentTypeSync"/>
  </ds:schemaRefs>
</ds:datastoreItem>
</file>

<file path=customXml/itemProps3.xml><?xml version="1.0" encoding="utf-8"?>
<ds:datastoreItem xmlns:ds="http://schemas.openxmlformats.org/officeDocument/2006/customXml" ds:itemID="{3E30C87C-766A-4366-B5DC-190EC15A9589}">
  <ds:schemaRefs>
    <ds:schemaRef ds:uri="http://schemas.microsoft.com/sharepoint/v3/contenttype/forms"/>
  </ds:schemaRefs>
</ds:datastoreItem>
</file>

<file path=customXml/itemProps4.xml><?xml version="1.0" encoding="utf-8"?>
<ds:datastoreItem xmlns:ds="http://schemas.openxmlformats.org/officeDocument/2006/customXml" ds:itemID="{BC323D56-336E-47D3-96CA-0AE517A3D5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129ca89-7c0a-4c13-ae90-2e317f486eab"/>
    <ds:schemaRef ds:uri="4b605149-a60f-4fc4-bf45-bb8ec79ac599"/>
    <ds:schemaRef ds:uri="805cde3e-8385-4ad9-8e9c-60b2877b93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Apothecary.thmx</Template>
  <TotalTime>36899</TotalTime>
  <Words>2055</Words>
  <Application>Microsoft Office PowerPoint</Application>
  <PresentationFormat>On-screen Show (16:9)</PresentationFormat>
  <Paragraphs>432</Paragraphs>
  <Slides>31</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Adobe Garamond Pro</vt:lpstr>
      <vt:lpstr>Aharoni</vt:lpstr>
      <vt:lpstr>Arial</vt:lpstr>
      <vt:lpstr>Arial Black</vt:lpstr>
      <vt:lpstr>Calibri</vt:lpstr>
      <vt:lpstr>Segoe UI</vt:lpstr>
      <vt:lpstr>Segoe UI Semibold</vt:lpstr>
      <vt:lpstr>Symbol</vt:lpstr>
      <vt:lpstr>Times New Roman</vt:lpstr>
      <vt:lpstr>Verdana</vt:lpstr>
      <vt:lpstr>Wingdings</vt:lpstr>
      <vt:lpstr>Wingdings 3</vt:lpstr>
      <vt:lpstr>blank</vt:lpstr>
      <vt:lpstr>Can’t sleep at night?  You must be a CISO!</vt:lpstr>
      <vt:lpstr>The New Normal</vt:lpstr>
      <vt:lpstr>So you want to be a CISO….</vt:lpstr>
      <vt:lpstr>The Changing Threat Landscape -  The Facts</vt:lpstr>
      <vt:lpstr>PowerPoint Presentation</vt:lpstr>
      <vt:lpstr>Develop skilled cyber security professionals</vt:lpstr>
      <vt:lpstr>Building a foundation for the future</vt:lpstr>
      <vt:lpstr>Develop skilled cyber security professionals</vt:lpstr>
      <vt:lpstr> Building Strong Relationships is Key</vt:lpstr>
      <vt:lpstr>PowerPoint Presentation</vt:lpstr>
      <vt:lpstr>PROCESSES You need strong processes to be successful</vt:lpstr>
      <vt:lpstr> Metrics </vt:lpstr>
      <vt:lpstr> Metrics – An Example, Security Risk Index </vt:lpstr>
      <vt:lpstr>  Metrics – An Example, Security Risk Index </vt:lpstr>
      <vt:lpstr> Supply Chain – Do you know where your data is going? </vt:lpstr>
      <vt:lpstr> Supply Chain - Risks and Mitigation Strategies</vt:lpstr>
      <vt:lpstr> Supply Chain – An Example, Profile by Country</vt:lpstr>
      <vt:lpstr>PowerPoint Presentation</vt:lpstr>
      <vt:lpstr> Innovation – Buying or building solutions</vt:lpstr>
      <vt:lpstr> Innovation – Buying or building solutions</vt:lpstr>
      <vt:lpstr> Innovation – Buying or building solutions</vt:lpstr>
      <vt:lpstr>Cyber Kill Chain – One method to deal with APT, MALWARE</vt:lpstr>
      <vt:lpstr>Cyber Kill Chain – Lockheed Martin</vt:lpstr>
      <vt:lpstr>Weekly Cyber Kill Chain Metrics</vt:lpstr>
      <vt:lpstr> Layered Usage - Defense in Depth </vt:lpstr>
      <vt:lpstr>Evolution of Mobile Devices</vt:lpstr>
      <vt:lpstr>Mobile - The Changing Perimeter</vt:lpstr>
      <vt:lpstr>Emerging Technologies</vt:lpstr>
      <vt:lpstr>Just when you were finally falling a sleep…..</vt:lpstr>
      <vt:lpstr>Examples of Best in Class Solutions - USAA</vt:lpstr>
      <vt:lpstr>Final Thought</vt:lpstr>
    </vt:vector>
  </TitlesOfParts>
  <Company>USAA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Cybercrime Conference</dc:title>
  <dc:creator>udd9120</dc:creator>
  <cp:keywords>keynote speaker; keynote; conference</cp:keywords>
  <cp:lastModifiedBy>Katie Kroessig</cp:lastModifiedBy>
  <cp:revision>771</cp:revision>
  <cp:lastPrinted>2014-09-17T00:32:11Z</cp:lastPrinted>
  <dcterms:created xsi:type="dcterms:W3CDTF">2013-02-12T21:12:41Z</dcterms:created>
  <dcterms:modified xsi:type="dcterms:W3CDTF">2014-09-29T13:16:58Z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0x0101002CA8DB57786CFC4E8127CEA9F7714DA3</vt:lpwstr>
  </property>
  <property fmtid="{D5CDD505-2E9C-101B-9397-08002B2CF9AE}" pid="3" name="TaxKeyword">
    <vt:lpwstr>92;#keynote speaker|0b9f9bb7-68af-4801-b4f7-9973f44c2525;#91;#keynote|2399bf28-cb1b-45df-8190-5bb713da7a66;#90;#conference|3f87dcc1-392d-4b15-a2ae-206e9d08ed44</vt:lpwstr>
  </property>
</Properties>
</file>